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84" r:id="rId2"/>
    <p:sldMasterId id="2147483698" r:id="rId3"/>
    <p:sldMasterId id="2147483712" r:id="rId4"/>
    <p:sldMasterId id="2147483726" r:id="rId5"/>
    <p:sldMasterId id="2147483740" r:id="rId6"/>
    <p:sldMasterId id="2147483754" r:id="rId7"/>
    <p:sldMasterId id="2147483768" r:id="rId8"/>
    <p:sldMasterId id="2147483782" r:id="rId9"/>
  </p:sldMasterIdLst>
  <p:notesMasterIdLst>
    <p:notesMasterId r:id="rId25"/>
  </p:notesMasterIdLst>
  <p:handoutMasterIdLst>
    <p:handoutMasterId r:id="rId26"/>
  </p:handoutMasterIdLst>
  <p:sldIdLst>
    <p:sldId id="269" r:id="rId10"/>
    <p:sldId id="268" r:id="rId11"/>
    <p:sldId id="290" r:id="rId12"/>
    <p:sldId id="277" r:id="rId13"/>
    <p:sldId id="278" r:id="rId14"/>
    <p:sldId id="283" r:id="rId15"/>
    <p:sldId id="284" r:id="rId16"/>
    <p:sldId id="280" r:id="rId17"/>
    <p:sldId id="281" r:id="rId18"/>
    <p:sldId id="288" r:id="rId19"/>
    <p:sldId id="286" r:id="rId20"/>
    <p:sldId id="287" r:id="rId21"/>
    <p:sldId id="279" r:id="rId22"/>
    <p:sldId id="285" r:id="rId23"/>
    <p:sldId id="289" r:id="rId24"/>
  </p:sldIdLst>
  <p:sldSz cx="9144000" cy="6858000" type="screen4x3"/>
  <p:notesSz cx="9872663" cy="6742113"/>
  <p:defaultTextStyle>
    <a:defPPr>
      <a:defRPr lang="ja-JP"/>
    </a:defPPr>
    <a:lvl1pPr algn="l" rtl="0" fontAlgn="base">
      <a:spcBef>
        <a:spcPct val="20000"/>
      </a:spcBef>
      <a:spcAft>
        <a:spcPct val="0"/>
      </a:spcAft>
      <a:buChar char="•"/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CE6E6"/>
    <a:srgbClr val="EFE9E9"/>
    <a:srgbClr val="EEE9E9"/>
    <a:srgbClr val="EDE9E9"/>
    <a:srgbClr val="E9E7E7"/>
    <a:srgbClr val="E9E5E5"/>
    <a:srgbClr val="E9E1E1"/>
    <a:srgbClr val="DFD9D9"/>
    <a:srgbClr val="FFFF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8119" autoAdjust="0"/>
  </p:normalViewPr>
  <p:slideViewPr>
    <p:cSldViewPr>
      <p:cViewPr>
        <p:scale>
          <a:sx n="90" d="100"/>
          <a:sy n="90" d="100"/>
        </p:scale>
        <p:origin x="-9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986" y="-90"/>
      </p:cViewPr>
      <p:guideLst>
        <p:guide orient="horz" pos="2124"/>
        <p:guide pos="311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974" y="0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3656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974" y="6403656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6F593883-5048-4747-AA83-6309DE02089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37032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974" y="0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743" y="3201829"/>
            <a:ext cx="7897178" cy="303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3656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974" y="6403656"/>
            <a:ext cx="4278101" cy="3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57394A4E-EA3E-47F8-8FFE-803BE7A2F0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313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B5CCE1-AA32-4E7F-8768-DD14247E7CE2}" type="slidenum">
              <a:rPr lang="en-US" altLang="ja-JP" sz="1200" smtClean="0">
                <a:solidFill>
                  <a:prstClr val="black"/>
                </a:solidFill>
              </a:rPr>
              <a:pPr eaLnBrk="1" hangingPunct="1"/>
              <a:t>0</a:t>
            </a:fld>
            <a:endParaRPr lang="en-US" altLang="ja-JP" sz="1200" smtClean="0">
              <a:solidFill>
                <a:prstClr val="black"/>
              </a:solidFill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3F93-2D03-45B5-B56E-B07D2FBBE8B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351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19538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3F93-2D03-45B5-B56E-B07D2FBBE8B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351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3F93-2D03-45B5-B56E-B07D2FBBE8B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351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E016F-7B37-4B3C-BDC8-ADF57FDAEAD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5"/>
          <p:cNvGrpSpPr>
            <a:grpSpLocks/>
          </p:cNvGrpSpPr>
          <p:nvPr userDrawn="1"/>
        </p:nvGrpSpPr>
        <p:grpSpPr bwMode="auto">
          <a:xfrm>
            <a:off x="1588" y="0"/>
            <a:ext cx="9140825" cy="3573463"/>
            <a:chOff x="1" y="0"/>
            <a:chExt cx="5758" cy="2251"/>
          </a:xfrm>
        </p:grpSpPr>
        <p:pic>
          <p:nvPicPr>
            <p:cNvPr id="5" name="Picture 26" descr="lightstreaks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0000" contrast="-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00" r="2800" b="67856"/>
            <a:stretch>
              <a:fillRect/>
            </a:stretch>
          </p:blipFill>
          <p:spPr bwMode="auto">
            <a:xfrm>
              <a:off x="1" y="210"/>
              <a:ext cx="5758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lightstreaks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0000" contrast="-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00" t="28844" r="2800" b="3818"/>
            <a:stretch>
              <a:fillRect/>
            </a:stretch>
          </p:blipFill>
          <p:spPr bwMode="auto">
            <a:xfrm>
              <a:off x="1" y="1729"/>
              <a:ext cx="575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lightstreaks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0000" contrast="-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00" r="2800" b="67856"/>
            <a:stretch>
              <a:fillRect/>
            </a:stretch>
          </p:blipFill>
          <p:spPr bwMode="auto">
            <a:xfrm>
              <a:off x="1" y="0"/>
              <a:ext cx="575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5" descr="lightstreaks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20000" contrast="-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00" r="2800" b="67856"/>
            <a:stretch>
              <a:fillRect/>
            </a:stretch>
          </p:blipFill>
          <p:spPr bwMode="auto">
            <a:xfrm>
              <a:off x="1" y="187"/>
              <a:ext cx="5758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10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1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/>
              <a:ahLst/>
              <a:cxnLst>
                <a:cxn ang="0">
                  <a:pos x="266" y="23"/>
                </a:cxn>
                <a:cxn ang="0">
                  <a:pos x="0" y="23"/>
                </a:cxn>
                <a:cxn ang="0">
                  <a:pos x="6" y="0"/>
                </a:cxn>
                <a:cxn ang="0">
                  <a:pos x="273" y="0"/>
                </a:cxn>
                <a:cxn ang="0">
                  <a:pos x="266" y="23"/>
                </a:cxn>
                <a:cxn ang="0">
                  <a:pos x="266" y="23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/>
              <a:ahLst/>
              <a:cxnLst>
                <a:cxn ang="0">
                  <a:pos x="23" y="205"/>
                </a:cxn>
                <a:cxn ang="0">
                  <a:pos x="0" y="205"/>
                </a:cxn>
                <a:cxn ang="0">
                  <a:pos x="59" y="0"/>
                </a:cxn>
                <a:cxn ang="0">
                  <a:pos x="82" y="0"/>
                </a:cxn>
                <a:cxn ang="0">
                  <a:pos x="23" y="205"/>
                </a:cxn>
                <a:cxn ang="0">
                  <a:pos x="23" y="205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/>
              <a:ahLst/>
              <a:cxnLst>
                <a:cxn ang="0">
                  <a:pos x="23" y="205"/>
                </a:cxn>
                <a:cxn ang="0">
                  <a:pos x="0" y="205"/>
                </a:cxn>
                <a:cxn ang="0">
                  <a:pos x="58" y="0"/>
                </a:cxn>
                <a:cxn ang="0">
                  <a:pos x="81" y="0"/>
                </a:cxn>
                <a:cxn ang="0">
                  <a:pos x="23" y="205"/>
                </a:cxn>
                <a:cxn ang="0">
                  <a:pos x="23" y="205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0" y="23"/>
                </a:cxn>
                <a:cxn ang="0">
                  <a:pos x="6" y="0"/>
                </a:cxn>
                <a:cxn ang="0">
                  <a:pos x="37" y="0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9" y="0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47" y="23"/>
                </a:cxn>
                <a:cxn ang="0">
                  <a:pos x="75" y="23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37" y="0"/>
                </a:cxn>
                <a:cxn ang="0">
                  <a:pos x="32" y="23"/>
                </a:cxn>
                <a:cxn ang="0">
                  <a:pos x="32" y="23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0" y="0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46" y="23"/>
                </a:cxn>
                <a:cxn ang="0">
                  <a:pos x="74" y="23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/>
              <a:ahLst/>
              <a:cxnLst>
                <a:cxn ang="0">
                  <a:pos x="23" y="103"/>
                </a:cxn>
                <a:cxn ang="0">
                  <a:pos x="0" y="103"/>
                </a:cxn>
                <a:cxn ang="0">
                  <a:pos x="28" y="0"/>
                </a:cxn>
                <a:cxn ang="0">
                  <a:pos x="51" y="0"/>
                </a:cxn>
                <a:cxn ang="0">
                  <a:pos x="23" y="103"/>
                </a:cxn>
                <a:cxn ang="0">
                  <a:pos x="23" y="103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8" y="0"/>
                </a:cxn>
                <a:cxn ang="0">
                  <a:pos x="0" y="51"/>
                </a:cxn>
                <a:cxn ang="0">
                  <a:pos x="23" y="103"/>
                </a:cxn>
                <a:cxn ang="0">
                  <a:pos x="50" y="103"/>
                </a:cxn>
                <a:cxn ang="0">
                  <a:pos x="27" y="53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0" y="22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48" y="22"/>
                </a:cxn>
                <a:cxn ang="0">
                  <a:pos x="48" y="22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0" y="23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49" y="23"/>
                </a:cxn>
                <a:cxn ang="0">
                  <a:pos x="49" y="23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0" y="22"/>
                </a:cxn>
                <a:cxn ang="0">
                  <a:pos x="5" y="0"/>
                </a:cxn>
                <a:cxn ang="0">
                  <a:pos x="55" y="0"/>
                </a:cxn>
                <a:cxn ang="0">
                  <a:pos x="48" y="22"/>
                </a:cxn>
                <a:cxn ang="0">
                  <a:pos x="48" y="22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/>
              <a:ahLst/>
              <a:cxnLst>
                <a:cxn ang="0">
                  <a:pos x="25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25" y="103"/>
                </a:cxn>
                <a:cxn ang="0">
                  <a:pos x="25" y="103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/>
              <a:ahLst/>
              <a:cxnLst>
                <a:cxn ang="0">
                  <a:pos x="73" y="41"/>
                </a:cxn>
                <a:cxn ang="0">
                  <a:pos x="41" y="41"/>
                </a:cxn>
                <a:cxn ang="0">
                  <a:pos x="54" y="0"/>
                </a:cxn>
                <a:cxn ang="0">
                  <a:pos x="29" y="0"/>
                </a:cxn>
                <a:cxn ang="0">
                  <a:pos x="0" y="103"/>
                </a:cxn>
                <a:cxn ang="0">
                  <a:pos x="24" y="103"/>
                </a:cxn>
                <a:cxn ang="0">
                  <a:pos x="36" y="64"/>
                </a:cxn>
                <a:cxn ang="0">
                  <a:pos x="66" y="64"/>
                </a:cxn>
                <a:cxn ang="0">
                  <a:pos x="73" y="41"/>
                </a:cxn>
                <a:cxn ang="0">
                  <a:pos x="73" y="41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/>
              <a:ahLst/>
              <a:cxnLst>
                <a:cxn ang="0">
                  <a:pos x="23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23" y="103"/>
                </a:cxn>
                <a:cxn ang="0">
                  <a:pos x="23" y="103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9" y="1"/>
                </a:cxn>
                <a:cxn ang="0">
                  <a:pos x="28" y="0"/>
                </a:cxn>
                <a:cxn ang="0">
                  <a:pos x="0" y="103"/>
                </a:cxn>
                <a:cxn ang="0">
                  <a:pos x="71" y="103"/>
                </a:cxn>
                <a:cxn ang="0">
                  <a:pos x="76" y="81"/>
                </a:cxn>
                <a:cxn ang="0">
                  <a:pos x="30" y="81"/>
                </a:cxn>
                <a:cxn ang="0">
                  <a:pos x="46" y="23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2" y="0"/>
                </a:cxn>
                <a:cxn ang="0">
                  <a:pos x="14" y="51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36" y="56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8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/>
              <a:ahLst/>
              <a:cxnLst>
                <a:cxn ang="0">
                  <a:pos x="77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7" y="103"/>
                </a:cxn>
                <a:cxn ang="0">
                  <a:pos x="77" y="23"/>
                </a:cxn>
                <a:cxn ang="0">
                  <a:pos x="46" y="23"/>
                </a:cxn>
                <a:cxn ang="0">
                  <a:pos x="30" y="81"/>
                </a:cxn>
                <a:cxn ang="0">
                  <a:pos x="61" y="81"/>
                </a:cxn>
                <a:cxn ang="0">
                  <a:pos x="77" y="23"/>
                </a:cxn>
                <a:cxn ang="0">
                  <a:pos x="77" y="23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/>
              <a:ahLst/>
              <a:cxnLst>
                <a:cxn ang="0">
                  <a:pos x="77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7" y="103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6" y="0"/>
                </a:cxn>
                <a:cxn ang="0">
                  <a:pos x="0" y="58"/>
                </a:cxn>
                <a:cxn ang="0">
                  <a:pos x="31" y="58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1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/>
              <a:ahLst/>
              <a:cxnLst>
                <a:cxn ang="0">
                  <a:pos x="76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6" y="103"/>
                </a:cxn>
                <a:cxn ang="0">
                  <a:pos x="76" y="23"/>
                </a:cxn>
                <a:cxn ang="0">
                  <a:pos x="48" y="23"/>
                </a:cxn>
                <a:cxn ang="0">
                  <a:pos x="30" y="81"/>
                </a:cxn>
                <a:cxn ang="0">
                  <a:pos x="61" y="81"/>
                </a:cxn>
                <a:cxn ang="0">
                  <a:pos x="76" y="23"/>
                </a:cxn>
                <a:cxn ang="0">
                  <a:pos x="76" y="23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/>
              <a:ahLst/>
              <a:cxnLst>
                <a:cxn ang="0">
                  <a:pos x="76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6" y="103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8" y="0"/>
                </a:cxn>
                <a:cxn ang="0">
                  <a:pos x="0" y="58"/>
                </a:cxn>
                <a:cxn ang="0">
                  <a:pos x="31" y="58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18" y="45"/>
                </a:cxn>
                <a:cxn ang="0">
                  <a:pos x="35" y="25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5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2" y="23"/>
                </a:cxn>
                <a:cxn ang="0">
                  <a:pos x="32" y="23"/>
                </a:cxn>
                <a:cxn ang="0">
                  <a:pos x="29" y="27"/>
                </a:cxn>
                <a:cxn ang="0">
                  <a:pos x="23" y="27"/>
                </a:cxn>
                <a:cxn ang="0">
                  <a:pos x="20" y="27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4" y="9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46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59"/>
                </a:cxn>
                <a:cxn ang="0">
                  <a:pos x="11" y="59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3" y="25"/>
                </a:cxn>
                <a:cxn ang="0">
                  <a:pos x="46" y="21"/>
                </a:cxn>
                <a:cxn ang="0">
                  <a:pos x="48" y="11"/>
                </a:cxn>
                <a:cxn ang="0">
                  <a:pos x="48" y="11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6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9" y="18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3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7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" y="11"/>
                </a:cxn>
                <a:cxn ang="0">
                  <a:pos x="46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59"/>
                </a:cxn>
                <a:cxn ang="0">
                  <a:pos x="11" y="59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3" y="25"/>
                </a:cxn>
                <a:cxn ang="0">
                  <a:pos x="46" y="21"/>
                </a:cxn>
                <a:cxn ang="0">
                  <a:pos x="48" y="11"/>
                </a:cxn>
                <a:cxn ang="0">
                  <a:pos x="48" y="1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lnTo>
                    <a:pt x="48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8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31" y="33"/>
                </a:cxn>
                <a:cxn ang="0">
                  <a:pos x="29" y="41"/>
                </a:cxn>
                <a:cxn ang="0">
                  <a:pos x="18" y="41"/>
                </a:cxn>
                <a:cxn ang="0">
                  <a:pos x="20" y="35"/>
                </a:cxn>
                <a:cxn ang="0">
                  <a:pos x="20" y="35"/>
                </a:cxn>
                <a:cxn ang="0">
                  <a:pos x="15" y="39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2" y="39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9" y="0"/>
                </a:cxn>
                <a:cxn ang="0">
                  <a:pos x="20" y="0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3"/>
                </a:cxn>
                <a:cxn ang="0">
                  <a:pos x="15" y="35"/>
                </a:cxn>
                <a:cxn ang="0">
                  <a:pos x="15" y="35"/>
                </a:cxn>
                <a:cxn ang="0">
                  <a:pos x="18" y="33"/>
                </a:cxn>
                <a:cxn ang="0">
                  <a:pos x="20" y="32"/>
                </a:cxn>
                <a:cxn ang="0">
                  <a:pos x="22" y="26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31" y="33"/>
                </a:cxn>
                <a:cxn ang="0">
                  <a:pos x="31" y="33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9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7" y="14"/>
                </a:cxn>
                <a:cxn ang="0">
                  <a:pos x="15" y="17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0" y="9"/>
                </a:cxn>
                <a:cxn ang="0">
                  <a:pos x="30" y="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0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7" y="12"/>
                </a:cxn>
                <a:cxn ang="0">
                  <a:pos x="19" y="14"/>
                </a:cxn>
                <a:cxn ang="0">
                  <a:pos x="23" y="17"/>
                </a:cxn>
                <a:cxn ang="0">
                  <a:pos x="28" y="21"/>
                </a:cxn>
                <a:cxn ang="0">
                  <a:pos x="30" y="23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8" y="35"/>
                </a:cxn>
                <a:cxn ang="0">
                  <a:pos x="23" y="39"/>
                </a:cxn>
                <a:cxn ang="0">
                  <a:pos x="17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3" y="39"/>
                </a:cxn>
                <a:cxn ang="0">
                  <a:pos x="1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6" y="35"/>
                </a:cxn>
                <a:cxn ang="0">
                  <a:pos x="17" y="33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2" y="21"/>
                </a:cxn>
                <a:cxn ang="0">
                  <a:pos x="9" y="17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3" y="12"/>
                </a:cxn>
                <a:cxn ang="0">
                  <a:pos x="33" y="12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12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1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30" y="33"/>
                </a:cxn>
                <a:cxn ang="0">
                  <a:pos x="28" y="41"/>
                </a:cxn>
                <a:cxn ang="0">
                  <a:pos x="19" y="41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4" y="39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3" y="39"/>
                </a:cxn>
                <a:cxn ang="0">
                  <a:pos x="2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2" y="3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2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23" y="26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30" y="33"/>
                </a:cxn>
                <a:cxn ang="0">
                  <a:pos x="30" y="33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2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12" y="7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3" y="7"/>
                </a:cxn>
                <a:cxn ang="0">
                  <a:pos x="9" y="57"/>
                </a:cxn>
                <a:cxn ang="0">
                  <a:pos x="0" y="57"/>
                </a:cxn>
                <a:cxn ang="0">
                  <a:pos x="10" y="16"/>
                </a:cxn>
                <a:cxn ang="0">
                  <a:pos x="21" y="16"/>
                </a:cxn>
                <a:cxn ang="0">
                  <a:pos x="9" y="57"/>
                </a:cxn>
                <a:cxn ang="0">
                  <a:pos x="9" y="57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3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1" y="7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4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41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9" y="41"/>
                </a:cxn>
                <a:cxn ang="0">
                  <a:pos x="9" y="4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  <a:lnTo>
                    <a:pt x="9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5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0" y="41"/>
                </a:cxn>
                <a:cxn ang="0">
                  <a:pos x="21" y="41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28" y="7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3" y="7"/>
                </a:cxn>
                <a:cxn ang="0">
                  <a:pos x="20" y="9"/>
                </a:cxn>
                <a:cxn ang="0">
                  <a:pos x="18" y="14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0"/>
                </a:cxn>
                <a:cxn ang="0">
                  <a:pos x="21" y="0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39" y="3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9" y="12"/>
                </a:cxn>
                <a:cxn ang="0">
                  <a:pos x="39" y="12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6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28" y="21"/>
                </a:cxn>
                <a:cxn ang="0">
                  <a:pos x="21" y="32"/>
                </a:cxn>
                <a:cxn ang="0">
                  <a:pos x="18" y="33"/>
                </a:cxn>
                <a:cxn ang="0">
                  <a:pos x="14" y="30"/>
                </a:cxn>
                <a:cxn ang="0">
                  <a:pos x="16" y="21"/>
                </a:cxn>
                <a:cxn ang="0">
                  <a:pos x="20" y="12"/>
                </a:cxn>
                <a:cxn ang="0">
                  <a:pos x="27" y="5"/>
                </a:cxn>
                <a:cxn ang="0">
                  <a:pos x="28" y="7"/>
                </a:cxn>
                <a:cxn ang="0">
                  <a:pos x="44" y="0"/>
                </a:cxn>
                <a:cxn ang="0">
                  <a:pos x="32" y="5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12"/>
                </a:cxn>
                <a:cxn ang="0">
                  <a:pos x="5" y="21"/>
                </a:cxn>
                <a:cxn ang="0">
                  <a:pos x="4" y="32"/>
                </a:cxn>
                <a:cxn ang="0">
                  <a:pos x="7" y="37"/>
                </a:cxn>
                <a:cxn ang="0">
                  <a:pos x="12" y="41"/>
                </a:cxn>
                <a:cxn ang="0">
                  <a:pos x="20" y="39"/>
                </a:cxn>
                <a:cxn ang="0">
                  <a:pos x="23" y="35"/>
                </a:cxn>
                <a:cxn ang="0">
                  <a:pos x="18" y="49"/>
                </a:cxn>
                <a:cxn ang="0">
                  <a:pos x="14" y="51"/>
                </a:cxn>
                <a:cxn ang="0">
                  <a:pos x="11" y="48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55"/>
                </a:cxn>
                <a:cxn ang="0">
                  <a:pos x="12" y="57"/>
                </a:cxn>
                <a:cxn ang="0">
                  <a:pos x="25" y="53"/>
                </a:cxn>
                <a:cxn ang="0">
                  <a:pos x="32" y="42"/>
                </a:cxn>
                <a:cxn ang="0">
                  <a:pos x="43" y="7"/>
                </a:cxn>
                <a:cxn ang="0">
                  <a:pos x="44" y="0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23"/>
                </a:cxn>
                <a:cxn ang="0">
                  <a:pos x="7" y="27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6" y="7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4" y="2"/>
                </a:cxn>
                <a:cxn ang="0">
                  <a:pos x="16" y="5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8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0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2" y="5"/>
                </a:cxn>
                <a:cxn ang="0">
                  <a:pos x="9" y="12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5" y="35"/>
                </a:cxn>
                <a:cxn ang="0">
                  <a:pos x="7" y="37"/>
                </a:cxn>
                <a:cxn ang="0">
                  <a:pos x="9" y="39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20" y="39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21" y="46"/>
                </a:cxn>
                <a:cxn ang="0">
                  <a:pos x="18" y="49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1" y="49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3"/>
                </a:cxn>
                <a:cxn ang="0">
                  <a:pos x="4" y="55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20" y="55"/>
                </a:cxn>
                <a:cxn ang="0">
                  <a:pos x="25" y="53"/>
                </a:cxn>
                <a:cxn ang="0">
                  <a:pos x="28" y="48"/>
                </a:cxn>
                <a:cxn ang="0">
                  <a:pos x="32" y="4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9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/>
              <a:ahLst/>
              <a:cxnLst>
                <a:cxn ang="0">
                  <a:pos x="44" y="9"/>
                </a:cxn>
                <a:cxn ang="0">
                  <a:pos x="25" y="9"/>
                </a:cxn>
                <a:cxn ang="0">
                  <a:pos x="21" y="25"/>
                </a:cxn>
                <a:cxn ang="0">
                  <a:pos x="39" y="25"/>
                </a:cxn>
                <a:cxn ang="0">
                  <a:pos x="35" y="32"/>
                </a:cxn>
                <a:cxn ang="0">
                  <a:pos x="17" y="32"/>
                </a:cxn>
                <a:cxn ang="0">
                  <a:pos x="12" y="50"/>
                </a:cxn>
                <a:cxn ang="0">
                  <a:pos x="33" y="50"/>
                </a:cxn>
                <a:cxn ang="0">
                  <a:pos x="30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46" y="0"/>
                </a:cxn>
                <a:cxn ang="0">
                  <a:pos x="44" y="9"/>
                </a:cxn>
                <a:cxn ang="0">
                  <a:pos x="44" y="9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0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34" y="41"/>
                </a:cxn>
                <a:cxn ang="0">
                  <a:pos x="23" y="41"/>
                </a:cxn>
                <a:cxn ang="0">
                  <a:pos x="21" y="25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18" y="19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28" y="19"/>
                </a:cxn>
                <a:cxn ang="0">
                  <a:pos x="28" y="19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1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0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7" y="33"/>
                </a:cxn>
                <a:cxn ang="0">
                  <a:pos x="19" y="32"/>
                </a:cxn>
                <a:cxn ang="0">
                  <a:pos x="21" y="26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1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3" y="39"/>
                </a:cxn>
                <a:cxn ang="0">
                  <a:pos x="1" y="3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3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5" y="14"/>
                </a:cxn>
                <a:cxn ang="0">
                  <a:pos x="35" y="14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2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26" y="9"/>
                </a:cxn>
                <a:cxn ang="0">
                  <a:pos x="25" y="1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6" y="9"/>
                </a:cxn>
                <a:cxn ang="0">
                  <a:pos x="19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5" y="7"/>
                </a:cxn>
                <a:cxn ang="0">
                  <a:pos x="26" y="9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5" y="3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5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3" y="39"/>
                </a:cxn>
                <a:cxn ang="0">
                  <a:pos x="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9" y="41"/>
                </a:cxn>
                <a:cxn ang="0">
                  <a:pos x="25" y="37"/>
                </a:cxn>
                <a:cxn ang="0">
                  <a:pos x="28" y="33"/>
                </a:cxn>
                <a:cxn ang="0">
                  <a:pos x="32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9" y="32"/>
                </a:cxn>
                <a:cxn ang="0">
                  <a:pos x="18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1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35" y="1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3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4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5" y="3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5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3" y="39"/>
                </a:cxn>
                <a:cxn ang="0">
                  <a:pos x="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9" y="41"/>
                </a:cxn>
                <a:cxn ang="0">
                  <a:pos x="25" y="37"/>
                </a:cxn>
                <a:cxn ang="0">
                  <a:pos x="28" y="33"/>
                </a:cxn>
                <a:cxn ang="0">
                  <a:pos x="32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9" y="32"/>
                </a:cxn>
                <a:cxn ang="0">
                  <a:pos x="18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1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35" y="1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lnTo>
                    <a:pt x="35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5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/>
              <a:ahLst/>
              <a:cxnLst>
                <a:cxn ang="0">
                  <a:pos x="9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9" y="59"/>
                </a:cxn>
                <a:cxn ang="0">
                  <a:pos x="9" y="59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6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/>
              <a:ahLst/>
              <a:cxnLst>
                <a:cxn ang="0">
                  <a:pos x="9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9" y="59"/>
                </a:cxn>
                <a:cxn ang="0">
                  <a:pos x="9" y="59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7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9"/>
                </a:cxn>
                <a:cxn ang="0">
                  <a:pos x="23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5" y="7"/>
                </a:cxn>
                <a:cxn ang="0">
                  <a:pos x="25" y="9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4" y="3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6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7" y="41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20" y="41"/>
                </a:cxn>
                <a:cxn ang="0">
                  <a:pos x="23" y="37"/>
                </a:cxn>
                <a:cxn ang="0">
                  <a:pos x="29" y="33"/>
                </a:cxn>
                <a:cxn ang="0">
                  <a:pos x="31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6" y="9"/>
                </a:cxn>
                <a:cxn ang="0">
                  <a:pos x="36" y="9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8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59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36" y="9"/>
                </a:cxn>
                <a:cxn ang="0">
                  <a:pos x="34" y="3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6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7" y="41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20" y="41"/>
                </a:cxn>
                <a:cxn ang="0">
                  <a:pos x="23" y="37"/>
                </a:cxn>
                <a:cxn ang="0">
                  <a:pos x="29" y="33"/>
                </a:cxn>
                <a:cxn ang="0">
                  <a:pos x="31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6" y="9"/>
                </a:cxn>
                <a:cxn ang="0">
                  <a:pos x="36" y="9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lnTo>
                    <a:pt x="36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0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2" y="41"/>
                </a:cxn>
                <a:cxn ang="0">
                  <a:pos x="21" y="41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28" y="7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8" y="14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39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9" y="12"/>
                </a:cxn>
                <a:cxn ang="0">
                  <a:pos x="39" y="12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1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/>
              <a:ahLst/>
              <a:cxnLst>
                <a:cxn ang="0">
                  <a:pos x="36" y="14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11" y="33"/>
                </a:cxn>
                <a:cxn ang="0">
                  <a:pos x="15" y="35"/>
                </a:cxn>
                <a:cxn ang="0">
                  <a:pos x="15" y="35"/>
                </a:cxn>
                <a:cxn ang="0">
                  <a:pos x="18" y="33"/>
                </a:cxn>
                <a:cxn ang="0">
                  <a:pos x="20" y="32"/>
                </a:cxn>
                <a:cxn ang="0">
                  <a:pos x="22" y="26"/>
                </a:cxn>
                <a:cxn ang="0">
                  <a:pos x="32" y="26"/>
                </a:cxn>
                <a:cxn ang="0">
                  <a:pos x="32" y="26"/>
                </a:cxn>
                <a:cxn ang="0">
                  <a:pos x="29" y="33"/>
                </a:cxn>
                <a:cxn ang="0">
                  <a:pos x="25" y="37"/>
                </a:cxn>
                <a:cxn ang="0">
                  <a:pos x="20" y="41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9" y="41"/>
                </a:cxn>
                <a:cxn ang="0">
                  <a:pos x="6" y="39"/>
                </a:cxn>
                <a:cxn ang="0">
                  <a:pos x="2" y="3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6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6" y="14"/>
                </a:cxn>
                <a:cxn ang="0">
                  <a:pos x="36" y="14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2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9"/>
                </a:cxn>
                <a:cxn ang="0">
                  <a:pos x="24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5" y="7"/>
                </a:cxn>
                <a:cxn ang="0">
                  <a:pos x="25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3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4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8" y="41"/>
                </a:cxn>
                <a:cxn ang="0">
                  <a:pos x="24" y="37"/>
                </a:cxn>
                <a:cxn ang="0">
                  <a:pos x="27" y="33"/>
                </a:cxn>
                <a:cxn ang="0">
                  <a:pos x="31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4" y="9"/>
                </a:cxn>
                <a:cxn ang="0">
                  <a:pos x="34" y="9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3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4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/>
              <a:ahLst/>
              <a:cxnLst>
                <a:cxn ang="0">
                  <a:pos x="34" y="9"/>
                </a:cxn>
                <a:cxn ang="0">
                  <a:pos x="34" y="9"/>
                </a:cxn>
                <a:cxn ang="0">
                  <a:pos x="34" y="3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4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8" y="41"/>
                </a:cxn>
                <a:cxn ang="0">
                  <a:pos x="24" y="37"/>
                </a:cxn>
                <a:cxn ang="0">
                  <a:pos x="27" y="33"/>
                </a:cxn>
                <a:cxn ang="0">
                  <a:pos x="31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4" y="9"/>
                </a:cxn>
                <a:cxn ang="0">
                  <a:pos x="34" y="9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5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/>
              <a:ahLst/>
              <a:cxnLst>
                <a:cxn ang="0">
                  <a:pos x="23" y="204"/>
                </a:cxn>
                <a:cxn ang="0">
                  <a:pos x="0" y="204"/>
                </a:cxn>
                <a:cxn ang="0">
                  <a:pos x="58" y="0"/>
                </a:cxn>
                <a:cxn ang="0">
                  <a:pos x="81" y="0"/>
                </a:cxn>
                <a:cxn ang="0">
                  <a:pos x="23" y="204"/>
                </a:cxn>
                <a:cxn ang="0">
                  <a:pos x="23" y="204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6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/>
              <a:ahLst/>
              <a:cxnLst>
                <a:cxn ang="0">
                  <a:pos x="266" y="23"/>
                </a:cxn>
                <a:cxn ang="0">
                  <a:pos x="0" y="23"/>
                </a:cxn>
                <a:cxn ang="0">
                  <a:pos x="6" y="0"/>
                </a:cxn>
                <a:cxn ang="0">
                  <a:pos x="273" y="0"/>
                </a:cxn>
                <a:cxn ang="0">
                  <a:pos x="266" y="23"/>
                </a:cxn>
                <a:cxn ang="0">
                  <a:pos x="266" y="23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pic>
        <p:nvPicPr>
          <p:cNvPr id="67" name="Picture 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72213"/>
            <a:ext cx="25923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16659"/>
            <a:ext cx="1338828" cy="341341"/>
          </a:xfrm>
        </p:spPr>
        <p:txBody>
          <a:bodyPr anchorCtr="1"/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420482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31422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40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5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49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buNone/>
              <a:defRPr sz="1800"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18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83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45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4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93209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0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55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65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16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1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84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73075" y="6516659"/>
            <a:ext cx="2316660" cy="341341"/>
          </a:xfrm>
        </p:spPr>
        <p:txBody>
          <a:bodyPr anchorCtr="1"/>
          <a:lstStyle>
            <a:lvl1pPr>
              <a:buNone/>
              <a:defRPr sz="1800"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17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1774845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7721" y="6586152"/>
            <a:ext cx="1880194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58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0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28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44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5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99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43881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8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14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5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48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08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5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77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42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4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57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08660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0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89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49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92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18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97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06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8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99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47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1097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4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42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20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2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0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7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18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11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57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70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66964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69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40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55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47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60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66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84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83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73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68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58743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4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23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55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89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0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70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1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2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34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29629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9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83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12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84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3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04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42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7721" y="6586152"/>
            <a:ext cx="1880194" cy="279786"/>
          </a:xfr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27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26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95914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0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44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41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14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12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13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73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44450"/>
            <a:ext cx="2092325" cy="6227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29338" cy="6227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05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59313" y="1016000"/>
            <a:ext cx="4038600" cy="25511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59313" y="3719513"/>
            <a:ext cx="4038600" cy="2552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66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44450"/>
            <a:ext cx="5797550" cy="6572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52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6573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296863"/>
            <a:ext cx="9140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333375"/>
            <a:ext cx="914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t="28844" r="2800" b="3818"/>
          <a:stretch>
            <a:fillRect/>
          </a:stretch>
        </p:blipFill>
        <p:spPr bwMode="auto">
          <a:xfrm>
            <a:off x="1588" y="2744788"/>
            <a:ext cx="9140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ightstreaks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" r="2800" b="67856"/>
          <a:stretch>
            <a:fillRect/>
          </a:stretch>
        </p:blipFill>
        <p:spPr bwMode="auto">
          <a:xfrm>
            <a:off x="1588" y="0"/>
            <a:ext cx="9140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spect="1" noChangeArrowheads="1" noTextEdit="1"/>
          </p:cNvSpPr>
          <p:nvPr userDrawn="1"/>
        </p:nvSpPr>
        <p:spPr bwMode="auto">
          <a:xfrm>
            <a:off x="2879725" y="4292600"/>
            <a:ext cx="62642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grpSp>
        <p:nvGrpSpPr>
          <p:cNvPr id="9" name="Group 92"/>
          <p:cNvGrpSpPr>
            <a:grpSpLocks/>
          </p:cNvGrpSpPr>
          <p:nvPr userDrawn="1"/>
        </p:nvGrpSpPr>
        <p:grpSpPr bwMode="auto">
          <a:xfrm>
            <a:off x="6773863" y="0"/>
            <a:ext cx="2370137" cy="1136650"/>
            <a:chOff x="4263" y="2708"/>
            <a:chExt cx="1493" cy="716"/>
          </a:xfrm>
        </p:grpSpPr>
        <p:sp>
          <p:nvSpPr>
            <p:cNvPr id="10" name="Freeform 34"/>
            <p:cNvSpPr>
              <a:spLocks/>
            </p:cNvSpPr>
            <p:nvPr userDrawn="1"/>
          </p:nvSpPr>
          <p:spPr bwMode="auto">
            <a:xfrm>
              <a:off x="5483" y="3157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5171" y="2912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4877" y="3219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4644" y="3116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4658" y="3116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5127" y="3116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5141" y="3116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4818" y="3116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4857" y="3116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5235" y="319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5246" y="3157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5258" y="3117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5205" y="3116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5387" y="3116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5448" y="3116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5301" y="3116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4935" y="3116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4722" y="3116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4752" y="3139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4997" y="3116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5027" y="3139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4930" y="3117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Freeform 60"/>
            <p:cNvSpPr>
              <a:spLocks/>
            </p:cNvSpPr>
            <p:nvPr userDrawn="1"/>
          </p:nvSpPr>
          <p:spPr bwMode="auto">
            <a:xfrm>
              <a:off x="4994" y="3256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Freeform 61"/>
            <p:cNvSpPr>
              <a:spLocks/>
            </p:cNvSpPr>
            <p:nvPr userDrawn="1"/>
          </p:nvSpPr>
          <p:spPr bwMode="auto">
            <a:xfrm>
              <a:off x="4974" y="3247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 userDrawn="1"/>
          </p:nvSpPr>
          <p:spPr bwMode="auto">
            <a:xfrm>
              <a:off x="5018" y="3265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8" name="Freeform 63"/>
            <p:cNvSpPr>
              <a:spLocks/>
            </p:cNvSpPr>
            <p:nvPr userDrawn="1"/>
          </p:nvSpPr>
          <p:spPr bwMode="auto">
            <a:xfrm>
              <a:off x="5058" y="3265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39" name="Freeform 64"/>
            <p:cNvSpPr>
              <a:spLocks/>
            </p:cNvSpPr>
            <p:nvPr userDrawn="1"/>
          </p:nvSpPr>
          <p:spPr bwMode="auto">
            <a:xfrm>
              <a:off x="5088" y="3265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0" name="Freeform 65"/>
            <p:cNvSpPr>
              <a:spLocks/>
            </p:cNvSpPr>
            <p:nvPr userDrawn="1"/>
          </p:nvSpPr>
          <p:spPr bwMode="auto">
            <a:xfrm>
              <a:off x="5125" y="3265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Freeform 66"/>
            <p:cNvSpPr>
              <a:spLocks noEditPoints="1"/>
            </p:cNvSpPr>
            <p:nvPr userDrawn="1"/>
          </p:nvSpPr>
          <p:spPr bwMode="auto">
            <a:xfrm>
              <a:off x="5166" y="3249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2" name="Freeform 67"/>
            <p:cNvSpPr>
              <a:spLocks/>
            </p:cNvSpPr>
            <p:nvPr userDrawn="1"/>
          </p:nvSpPr>
          <p:spPr bwMode="auto">
            <a:xfrm>
              <a:off x="5178" y="3249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3" name="Freeform 68"/>
            <p:cNvSpPr>
              <a:spLocks/>
            </p:cNvSpPr>
            <p:nvPr userDrawn="1"/>
          </p:nvSpPr>
          <p:spPr bwMode="auto">
            <a:xfrm>
              <a:off x="5166" y="3265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4" name="Freeform 69"/>
            <p:cNvSpPr>
              <a:spLocks/>
            </p:cNvSpPr>
            <p:nvPr userDrawn="1"/>
          </p:nvSpPr>
          <p:spPr bwMode="auto">
            <a:xfrm>
              <a:off x="5187" y="3265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5" name="Freeform 70"/>
            <p:cNvSpPr>
              <a:spLocks noEditPoints="1"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6" name="Freeform 71"/>
            <p:cNvSpPr>
              <a:spLocks/>
            </p:cNvSpPr>
            <p:nvPr userDrawn="1"/>
          </p:nvSpPr>
          <p:spPr bwMode="auto">
            <a:xfrm>
              <a:off x="5240" y="3270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7" name="Freeform 72"/>
            <p:cNvSpPr>
              <a:spLocks/>
            </p:cNvSpPr>
            <p:nvPr userDrawn="1"/>
          </p:nvSpPr>
          <p:spPr bwMode="auto">
            <a:xfrm>
              <a:off x="5226" y="3265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73"/>
            <p:cNvSpPr>
              <a:spLocks/>
            </p:cNvSpPr>
            <p:nvPr userDrawn="1"/>
          </p:nvSpPr>
          <p:spPr bwMode="auto">
            <a:xfrm>
              <a:off x="5276" y="3247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Freeform 74"/>
            <p:cNvSpPr>
              <a:spLocks/>
            </p:cNvSpPr>
            <p:nvPr userDrawn="1"/>
          </p:nvSpPr>
          <p:spPr bwMode="auto">
            <a:xfrm>
              <a:off x="5313" y="3265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0" name="Freeform 75"/>
            <p:cNvSpPr>
              <a:spLocks/>
            </p:cNvSpPr>
            <p:nvPr userDrawn="1"/>
          </p:nvSpPr>
          <p:spPr bwMode="auto">
            <a:xfrm>
              <a:off x="5356" y="3265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1" name="Freeform 76"/>
            <p:cNvSpPr>
              <a:spLocks noEditPoints="1"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2" name="Freeform 77"/>
            <p:cNvSpPr>
              <a:spLocks/>
            </p:cNvSpPr>
            <p:nvPr userDrawn="1"/>
          </p:nvSpPr>
          <p:spPr bwMode="auto">
            <a:xfrm>
              <a:off x="540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3" name="Freeform 78"/>
            <p:cNvSpPr>
              <a:spLocks/>
            </p:cNvSpPr>
            <p:nvPr userDrawn="1"/>
          </p:nvSpPr>
          <p:spPr bwMode="auto">
            <a:xfrm>
              <a:off x="5393" y="3265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4" name="Freeform 79"/>
            <p:cNvSpPr>
              <a:spLocks/>
            </p:cNvSpPr>
            <p:nvPr userDrawn="1"/>
          </p:nvSpPr>
          <p:spPr bwMode="auto">
            <a:xfrm>
              <a:off x="5430" y="3247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5" name="Freeform 80"/>
            <p:cNvSpPr>
              <a:spLocks/>
            </p:cNvSpPr>
            <p:nvPr userDrawn="1"/>
          </p:nvSpPr>
          <p:spPr bwMode="auto">
            <a:xfrm>
              <a:off x="5451" y="3247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6" name="Freeform 81"/>
            <p:cNvSpPr>
              <a:spLocks noEditPoints="1"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Freeform 82"/>
            <p:cNvSpPr>
              <a:spLocks/>
            </p:cNvSpPr>
            <p:nvPr userDrawn="1"/>
          </p:nvSpPr>
          <p:spPr bwMode="auto">
            <a:xfrm>
              <a:off x="5487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8" name="Freeform 83"/>
            <p:cNvSpPr>
              <a:spLocks/>
            </p:cNvSpPr>
            <p:nvPr userDrawn="1"/>
          </p:nvSpPr>
          <p:spPr bwMode="auto">
            <a:xfrm>
              <a:off x="5474" y="3265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59" name="Freeform 84"/>
            <p:cNvSpPr>
              <a:spLocks/>
            </p:cNvSpPr>
            <p:nvPr userDrawn="1"/>
          </p:nvSpPr>
          <p:spPr bwMode="auto">
            <a:xfrm>
              <a:off x="5510" y="3265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 userDrawn="1"/>
          </p:nvSpPr>
          <p:spPr bwMode="auto">
            <a:xfrm>
              <a:off x="5552" y="3265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1" name="Freeform 86"/>
            <p:cNvSpPr>
              <a:spLocks noEditPoints="1"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2" name="Freeform 87"/>
            <p:cNvSpPr>
              <a:spLocks/>
            </p:cNvSpPr>
            <p:nvPr userDrawn="1"/>
          </p:nvSpPr>
          <p:spPr bwMode="auto">
            <a:xfrm>
              <a:off x="5604" y="3270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Freeform 88"/>
            <p:cNvSpPr>
              <a:spLocks/>
            </p:cNvSpPr>
            <p:nvPr userDrawn="1"/>
          </p:nvSpPr>
          <p:spPr bwMode="auto">
            <a:xfrm>
              <a:off x="5591" y="3265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4" name="Freeform 89"/>
            <p:cNvSpPr>
              <a:spLocks/>
            </p:cNvSpPr>
            <p:nvPr userDrawn="1"/>
          </p:nvSpPr>
          <p:spPr bwMode="auto">
            <a:xfrm>
              <a:off x="5230" y="2708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65" name="Freeform 91"/>
            <p:cNvSpPr>
              <a:spLocks/>
            </p:cNvSpPr>
            <p:nvPr userDrawn="1"/>
          </p:nvSpPr>
          <p:spPr bwMode="auto">
            <a:xfrm>
              <a:off x="4263" y="3113"/>
              <a:ext cx="387" cy="22"/>
            </a:xfrm>
            <a:custGeom>
              <a:avLst/>
              <a:gdLst>
                <a:gd name="T0" fmla="*/ 8705 w 273"/>
                <a:gd name="T1" fmla="*/ 13 h 23"/>
                <a:gd name="T2" fmla="*/ 0 w 273"/>
                <a:gd name="T3" fmla="*/ 13 h 23"/>
                <a:gd name="T4" fmla="*/ 211 w 273"/>
                <a:gd name="T5" fmla="*/ 0 h 23"/>
                <a:gd name="T6" fmla="*/ 8952 w 273"/>
                <a:gd name="T7" fmla="*/ 0 h 23"/>
                <a:gd name="T8" fmla="*/ 8705 w 273"/>
                <a:gd name="T9" fmla="*/ 13 h 23"/>
                <a:gd name="T10" fmla="*/ 8705 w 273"/>
                <a:gd name="T11" fmla="*/ 1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9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69050"/>
            <a:ext cx="2195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351838" cy="2447925"/>
          </a:xfrm>
        </p:spPr>
        <p:txBody>
          <a:bodyPr wrap="square" bIns="45720" anchor="ctr"/>
          <a:lstStyle>
            <a:lvl1pPr algn="ctr">
              <a:defRPr sz="400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848600" cy="2376488"/>
          </a:xfrm>
        </p:spPr>
        <p:txBody>
          <a:bodyPr anchor="b" anchorCtr="1"/>
          <a:lstStyle>
            <a:lvl1pPr marL="0" indent="0" algn="ctr">
              <a:buFontTx/>
              <a:buNone/>
              <a:defRPr kumimoji="0" sz="3200"/>
            </a:lvl1pPr>
          </a:lstStyle>
          <a:p>
            <a:r>
              <a:rPr lang="ja-JP" altLang="en-US"/>
              <a:t>サブタイトル</a:t>
            </a: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048" y="6516659"/>
            <a:ext cx="1210588" cy="341341"/>
          </a:xfrm>
        </p:spPr>
        <p:txBody>
          <a:bodyPr anchorCtr="1"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55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09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54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1016000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10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15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4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43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1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0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83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166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68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/>
              <a:ahLst/>
              <a:cxnLst>
                <a:cxn ang="0">
                  <a:pos x="266" y="23"/>
                </a:cxn>
                <a:cxn ang="0">
                  <a:pos x="0" y="23"/>
                </a:cxn>
                <a:cxn ang="0">
                  <a:pos x="6" y="0"/>
                </a:cxn>
                <a:cxn ang="0">
                  <a:pos x="273" y="0"/>
                </a:cxn>
                <a:cxn ang="0">
                  <a:pos x="266" y="23"/>
                </a:cxn>
                <a:cxn ang="0">
                  <a:pos x="266" y="23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69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/>
              <a:ahLst/>
              <a:cxnLst>
                <a:cxn ang="0">
                  <a:pos x="4580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4586" y="0"/>
                </a:cxn>
                <a:cxn ang="0">
                  <a:pos x="4580" y="22"/>
                </a:cxn>
                <a:cxn ang="0">
                  <a:pos x="4580" y="22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0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/>
              <a:ahLst/>
              <a:cxnLst>
                <a:cxn ang="0">
                  <a:pos x="23" y="205"/>
                </a:cxn>
                <a:cxn ang="0">
                  <a:pos x="0" y="205"/>
                </a:cxn>
                <a:cxn ang="0">
                  <a:pos x="59" y="0"/>
                </a:cxn>
                <a:cxn ang="0">
                  <a:pos x="82" y="0"/>
                </a:cxn>
                <a:cxn ang="0">
                  <a:pos x="23" y="205"/>
                </a:cxn>
                <a:cxn ang="0">
                  <a:pos x="23" y="205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1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/>
              <a:ahLst/>
              <a:cxnLst>
                <a:cxn ang="0">
                  <a:pos x="23" y="205"/>
                </a:cxn>
                <a:cxn ang="0">
                  <a:pos x="0" y="205"/>
                </a:cxn>
                <a:cxn ang="0">
                  <a:pos x="58" y="0"/>
                </a:cxn>
                <a:cxn ang="0">
                  <a:pos x="81" y="0"/>
                </a:cxn>
                <a:cxn ang="0">
                  <a:pos x="23" y="205"/>
                </a:cxn>
                <a:cxn ang="0">
                  <a:pos x="23" y="205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2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0" y="23"/>
                </a:cxn>
                <a:cxn ang="0">
                  <a:pos x="6" y="0"/>
                </a:cxn>
                <a:cxn ang="0">
                  <a:pos x="37" y="0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3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9" y="0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47" y="23"/>
                </a:cxn>
                <a:cxn ang="0">
                  <a:pos x="75" y="23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4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0" y="23"/>
                </a:cxn>
                <a:cxn ang="0">
                  <a:pos x="5" y="0"/>
                </a:cxn>
                <a:cxn ang="0">
                  <a:pos x="37" y="0"/>
                </a:cxn>
                <a:cxn ang="0">
                  <a:pos x="32" y="23"/>
                </a:cxn>
                <a:cxn ang="0">
                  <a:pos x="32" y="23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5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0" y="0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46" y="23"/>
                </a:cxn>
                <a:cxn ang="0">
                  <a:pos x="74" y="23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6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/>
              <a:ahLst/>
              <a:cxnLst>
                <a:cxn ang="0">
                  <a:pos x="23" y="103"/>
                </a:cxn>
                <a:cxn ang="0">
                  <a:pos x="0" y="103"/>
                </a:cxn>
                <a:cxn ang="0">
                  <a:pos x="28" y="0"/>
                </a:cxn>
                <a:cxn ang="0">
                  <a:pos x="51" y="0"/>
                </a:cxn>
                <a:cxn ang="0">
                  <a:pos x="23" y="103"/>
                </a:cxn>
                <a:cxn ang="0">
                  <a:pos x="23" y="103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7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8" y="0"/>
                </a:cxn>
                <a:cxn ang="0">
                  <a:pos x="0" y="51"/>
                </a:cxn>
                <a:cxn ang="0">
                  <a:pos x="23" y="103"/>
                </a:cxn>
                <a:cxn ang="0">
                  <a:pos x="50" y="103"/>
                </a:cxn>
                <a:cxn ang="0">
                  <a:pos x="27" y="53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8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0" y="22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48" y="22"/>
                </a:cxn>
                <a:cxn ang="0">
                  <a:pos x="48" y="22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79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0" y="23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49" y="23"/>
                </a:cxn>
                <a:cxn ang="0">
                  <a:pos x="49" y="23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0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0" y="22"/>
                </a:cxn>
                <a:cxn ang="0">
                  <a:pos x="5" y="0"/>
                </a:cxn>
                <a:cxn ang="0">
                  <a:pos x="55" y="0"/>
                </a:cxn>
                <a:cxn ang="0">
                  <a:pos x="48" y="22"/>
                </a:cxn>
                <a:cxn ang="0">
                  <a:pos x="48" y="22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1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/>
              <a:ahLst/>
              <a:cxnLst>
                <a:cxn ang="0">
                  <a:pos x="25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25" y="103"/>
                </a:cxn>
                <a:cxn ang="0">
                  <a:pos x="25" y="103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2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/>
              <a:ahLst/>
              <a:cxnLst>
                <a:cxn ang="0">
                  <a:pos x="73" y="41"/>
                </a:cxn>
                <a:cxn ang="0">
                  <a:pos x="41" y="41"/>
                </a:cxn>
                <a:cxn ang="0">
                  <a:pos x="54" y="0"/>
                </a:cxn>
                <a:cxn ang="0">
                  <a:pos x="29" y="0"/>
                </a:cxn>
                <a:cxn ang="0">
                  <a:pos x="0" y="103"/>
                </a:cxn>
                <a:cxn ang="0">
                  <a:pos x="24" y="103"/>
                </a:cxn>
                <a:cxn ang="0">
                  <a:pos x="36" y="64"/>
                </a:cxn>
                <a:cxn ang="0">
                  <a:pos x="66" y="64"/>
                </a:cxn>
                <a:cxn ang="0">
                  <a:pos x="73" y="41"/>
                </a:cxn>
                <a:cxn ang="0">
                  <a:pos x="73" y="41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3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/>
              <a:ahLst/>
              <a:cxnLst>
                <a:cxn ang="0">
                  <a:pos x="23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23" y="103"/>
                </a:cxn>
                <a:cxn ang="0">
                  <a:pos x="23" y="103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4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9" y="1"/>
                </a:cxn>
                <a:cxn ang="0">
                  <a:pos x="28" y="0"/>
                </a:cxn>
                <a:cxn ang="0">
                  <a:pos x="0" y="103"/>
                </a:cxn>
                <a:cxn ang="0">
                  <a:pos x="71" y="103"/>
                </a:cxn>
                <a:cxn ang="0">
                  <a:pos x="76" y="81"/>
                </a:cxn>
                <a:cxn ang="0">
                  <a:pos x="30" y="81"/>
                </a:cxn>
                <a:cxn ang="0">
                  <a:pos x="46" y="23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5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2" y="0"/>
                </a:cxn>
                <a:cxn ang="0">
                  <a:pos x="14" y="51"/>
                </a:cxn>
                <a:cxn ang="0">
                  <a:pos x="0" y="103"/>
                </a:cxn>
                <a:cxn ang="0">
                  <a:pos x="23" y="103"/>
                </a:cxn>
                <a:cxn ang="0">
                  <a:pos x="36" y="56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6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/>
              <a:ahLst/>
              <a:cxnLst>
                <a:cxn ang="0">
                  <a:pos x="77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7" y="103"/>
                </a:cxn>
                <a:cxn ang="0">
                  <a:pos x="77" y="23"/>
                </a:cxn>
                <a:cxn ang="0">
                  <a:pos x="46" y="23"/>
                </a:cxn>
                <a:cxn ang="0">
                  <a:pos x="30" y="81"/>
                </a:cxn>
                <a:cxn ang="0">
                  <a:pos x="61" y="81"/>
                </a:cxn>
                <a:cxn ang="0">
                  <a:pos x="77" y="23"/>
                </a:cxn>
                <a:cxn ang="0">
                  <a:pos x="77" y="23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7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/>
              <a:ahLst/>
              <a:cxnLst>
                <a:cxn ang="0">
                  <a:pos x="77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7" y="103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8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6" y="0"/>
                </a:cxn>
                <a:cxn ang="0">
                  <a:pos x="0" y="58"/>
                </a:cxn>
                <a:cxn ang="0">
                  <a:pos x="31" y="58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89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/>
              <a:ahLst/>
              <a:cxnLst>
                <a:cxn ang="0">
                  <a:pos x="76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6" y="103"/>
                </a:cxn>
                <a:cxn ang="0">
                  <a:pos x="76" y="23"/>
                </a:cxn>
                <a:cxn ang="0">
                  <a:pos x="48" y="23"/>
                </a:cxn>
                <a:cxn ang="0">
                  <a:pos x="30" y="81"/>
                </a:cxn>
                <a:cxn ang="0">
                  <a:pos x="61" y="81"/>
                </a:cxn>
                <a:cxn ang="0">
                  <a:pos x="76" y="23"/>
                </a:cxn>
                <a:cxn ang="0">
                  <a:pos x="76" y="23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0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/>
              <a:ahLst/>
              <a:cxnLst>
                <a:cxn ang="0">
                  <a:pos x="76" y="103"/>
                </a:cxn>
                <a:cxn ang="0">
                  <a:pos x="0" y="103"/>
                </a:cxn>
                <a:cxn ang="0">
                  <a:pos x="30" y="0"/>
                </a:cxn>
                <a:cxn ang="0">
                  <a:pos x="107" y="0"/>
                </a:cxn>
                <a:cxn ang="0">
                  <a:pos x="76" y="103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1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8" y="0"/>
                </a:cxn>
                <a:cxn ang="0">
                  <a:pos x="0" y="58"/>
                </a:cxn>
                <a:cxn ang="0">
                  <a:pos x="31" y="58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2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18" y="45"/>
                </a:cxn>
                <a:cxn ang="0">
                  <a:pos x="35" y="25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3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2" y="23"/>
                </a:cxn>
                <a:cxn ang="0">
                  <a:pos x="32" y="23"/>
                </a:cxn>
                <a:cxn ang="0">
                  <a:pos x="29" y="27"/>
                </a:cxn>
                <a:cxn ang="0">
                  <a:pos x="23" y="27"/>
                </a:cxn>
                <a:cxn ang="0">
                  <a:pos x="20" y="27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4" y="9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46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59"/>
                </a:cxn>
                <a:cxn ang="0">
                  <a:pos x="11" y="59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3" y="25"/>
                </a:cxn>
                <a:cxn ang="0">
                  <a:pos x="46" y="21"/>
                </a:cxn>
                <a:cxn ang="0">
                  <a:pos x="48" y="11"/>
                </a:cxn>
                <a:cxn ang="0">
                  <a:pos x="48" y="11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4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9" y="18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3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5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" y="11"/>
                </a:cxn>
                <a:cxn ang="0">
                  <a:pos x="46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59"/>
                </a:cxn>
                <a:cxn ang="0">
                  <a:pos x="11" y="59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3" y="25"/>
                </a:cxn>
                <a:cxn ang="0">
                  <a:pos x="46" y="21"/>
                </a:cxn>
                <a:cxn ang="0">
                  <a:pos x="48" y="11"/>
                </a:cxn>
                <a:cxn ang="0">
                  <a:pos x="48" y="1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lnTo>
                    <a:pt x="48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6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31" y="33"/>
                </a:cxn>
                <a:cxn ang="0">
                  <a:pos x="29" y="41"/>
                </a:cxn>
                <a:cxn ang="0">
                  <a:pos x="18" y="41"/>
                </a:cxn>
                <a:cxn ang="0">
                  <a:pos x="20" y="35"/>
                </a:cxn>
                <a:cxn ang="0">
                  <a:pos x="20" y="35"/>
                </a:cxn>
                <a:cxn ang="0">
                  <a:pos x="15" y="39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2" y="39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9" y="0"/>
                </a:cxn>
                <a:cxn ang="0">
                  <a:pos x="20" y="0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1" y="33"/>
                </a:cxn>
                <a:cxn ang="0">
                  <a:pos x="15" y="35"/>
                </a:cxn>
                <a:cxn ang="0">
                  <a:pos x="15" y="35"/>
                </a:cxn>
                <a:cxn ang="0">
                  <a:pos x="18" y="33"/>
                </a:cxn>
                <a:cxn ang="0">
                  <a:pos x="20" y="32"/>
                </a:cxn>
                <a:cxn ang="0">
                  <a:pos x="22" y="26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31" y="33"/>
                </a:cxn>
                <a:cxn ang="0">
                  <a:pos x="31" y="33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7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7" y="14"/>
                </a:cxn>
                <a:cxn ang="0">
                  <a:pos x="15" y="17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0" y="9"/>
                </a:cxn>
                <a:cxn ang="0">
                  <a:pos x="30" y="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8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7" y="12"/>
                </a:cxn>
                <a:cxn ang="0">
                  <a:pos x="19" y="14"/>
                </a:cxn>
                <a:cxn ang="0">
                  <a:pos x="23" y="17"/>
                </a:cxn>
                <a:cxn ang="0">
                  <a:pos x="28" y="21"/>
                </a:cxn>
                <a:cxn ang="0">
                  <a:pos x="30" y="23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8" y="35"/>
                </a:cxn>
                <a:cxn ang="0">
                  <a:pos x="23" y="39"/>
                </a:cxn>
                <a:cxn ang="0">
                  <a:pos x="17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3" y="39"/>
                </a:cxn>
                <a:cxn ang="0">
                  <a:pos x="1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0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6" y="35"/>
                </a:cxn>
                <a:cxn ang="0">
                  <a:pos x="17" y="33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2" y="21"/>
                </a:cxn>
                <a:cxn ang="0">
                  <a:pos x="9" y="17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3" y="12"/>
                </a:cxn>
                <a:cxn ang="0">
                  <a:pos x="33" y="12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12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99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30" y="33"/>
                </a:cxn>
                <a:cxn ang="0">
                  <a:pos x="28" y="41"/>
                </a:cxn>
                <a:cxn ang="0">
                  <a:pos x="19" y="41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14" y="39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3" y="39"/>
                </a:cxn>
                <a:cxn ang="0">
                  <a:pos x="2" y="3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2" y="3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2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23" y="26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30" y="33"/>
                </a:cxn>
                <a:cxn ang="0">
                  <a:pos x="30" y="33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0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12" y="7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3" y="7"/>
                </a:cxn>
                <a:cxn ang="0">
                  <a:pos x="9" y="57"/>
                </a:cxn>
                <a:cxn ang="0">
                  <a:pos x="0" y="57"/>
                </a:cxn>
                <a:cxn ang="0">
                  <a:pos x="10" y="16"/>
                </a:cxn>
                <a:cxn ang="0">
                  <a:pos x="21" y="16"/>
                </a:cxn>
                <a:cxn ang="0">
                  <a:pos x="9" y="57"/>
                </a:cxn>
                <a:cxn ang="0">
                  <a:pos x="9" y="57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1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1" y="7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2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41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9" y="41"/>
                </a:cxn>
                <a:cxn ang="0">
                  <a:pos x="9" y="4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  <a:lnTo>
                    <a:pt x="9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3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0" y="41"/>
                </a:cxn>
                <a:cxn ang="0">
                  <a:pos x="21" y="41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28" y="7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3" y="7"/>
                </a:cxn>
                <a:cxn ang="0">
                  <a:pos x="20" y="9"/>
                </a:cxn>
                <a:cxn ang="0">
                  <a:pos x="18" y="14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0"/>
                </a:cxn>
                <a:cxn ang="0">
                  <a:pos x="21" y="0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39" y="3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9" y="12"/>
                </a:cxn>
                <a:cxn ang="0">
                  <a:pos x="39" y="12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4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28" y="21"/>
                </a:cxn>
                <a:cxn ang="0">
                  <a:pos x="21" y="32"/>
                </a:cxn>
                <a:cxn ang="0">
                  <a:pos x="18" y="33"/>
                </a:cxn>
                <a:cxn ang="0">
                  <a:pos x="14" y="30"/>
                </a:cxn>
                <a:cxn ang="0">
                  <a:pos x="16" y="21"/>
                </a:cxn>
                <a:cxn ang="0">
                  <a:pos x="20" y="12"/>
                </a:cxn>
                <a:cxn ang="0">
                  <a:pos x="27" y="5"/>
                </a:cxn>
                <a:cxn ang="0">
                  <a:pos x="28" y="7"/>
                </a:cxn>
                <a:cxn ang="0">
                  <a:pos x="44" y="0"/>
                </a:cxn>
                <a:cxn ang="0">
                  <a:pos x="32" y="5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12"/>
                </a:cxn>
                <a:cxn ang="0">
                  <a:pos x="5" y="21"/>
                </a:cxn>
                <a:cxn ang="0">
                  <a:pos x="4" y="32"/>
                </a:cxn>
                <a:cxn ang="0">
                  <a:pos x="7" y="37"/>
                </a:cxn>
                <a:cxn ang="0">
                  <a:pos x="12" y="41"/>
                </a:cxn>
                <a:cxn ang="0">
                  <a:pos x="20" y="39"/>
                </a:cxn>
                <a:cxn ang="0">
                  <a:pos x="23" y="35"/>
                </a:cxn>
                <a:cxn ang="0">
                  <a:pos x="18" y="49"/>
                </a:cxn>
                <a:cxn ang="0">
                  <a:pos x="14" y="51"/>
                </a:cxn>
                <a:cxn ang="0">
                  <a:pos x="11" y="48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55"/>
                </a:cxn>
                <a:cxn ang="0">
                  <a:pos x="12" y="57"/>
                </a:cxn>
                <a:cxn ang="0">
                  <a:pos x="25" y="53"/>
                </a:cxn>
                <a:cxn ang="0">
                  <a:pos x="32" y="42"/>
                </a:cxn>
                <a:cxn ang="0">
                  <a:pos x="43" y="7"/>
                </a:cxn>
                <a:cxn ang="0">
                  <a:pos x="44" y="0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5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23"/>
                </a:cxn>
                <a:cxn ang="0">
                  <a:pos x="7" y="27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6" y="7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4" y="2"/>
                </a:cxn>
                <a:cxn ang="0">
                  <a:pos x="16" y="5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6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0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2" y="5"/>
                </a:cxn>
                <a:cxn ang="0">
                  <a:pos x="9" y="12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5" y="35"/>
                </a:cxn>
                <a:cxn ang="0">
                  <a:pos x="7" y="37"/>
                </a:cxn>
                <a:cxn ang="0">
                  <a:pos x="9" y="39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20" y="39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21" y="46"/>
                </a:cxn>
                <a:cxn ang="0">
                  <a:pos x="18" y="49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1" y="49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3"/>
                </a:cxn>
                <a:cxn ang="0">
                  <a:pos x="4" y="55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20" y="55"/>
                </a:cxn>
                <a:cxn ang="0">
                  <a:pos x="25" y="53"/>
                </a:cxn>
                <a:cxn ang="0">
                  <a:pos x="28" y="48"/>
                </a:cxn>
                <a:cxn ang="0">
                  <a:pos x="32" y="4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7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/>
              <a:ahLst/>
              <a:cxnLst>
                <a:cxn ang="0">
                  <a:pos x="44" y="9"/>
                </a:cxn>
                <a:cxn ang="0">
                  <a:pos x="25" y="9"/>
                </a:cxn>
                <a:cxn ang="0">
                  <a:pos x="21" y="25"/>
                </a:cxn>
                <a:cxn ang="0">
                  <a:pos x="39" y="25"/>
                </a:cxn>
                <a:cxn ang="0">
                  <a:pos x="35" y="32"/>
                </a:cxn>
                <a:cxn ang="0">
                  <a:pos x="17" y="32"/>
                </a:cxn>
                <a:cxn ang="0">
                  <a:pos x="12" y="50"/>
                </a:cxn>
                <a:cxn ang="0">
                  <a:pos x="33" y="50"/>
                </a:cxn>
                <a:cxn ang="0">
                  <a:pos x="30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46" y="0"/>
                </a:cxn>
                <a:cxn ang="0">
                  <a:pos x="44" y="9"/>
                </a:cxn>
                <a:cxn ang="0">
                  <a:pos x="44" y="9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8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34" y="41"/>
                </a:cxn>
                <a:cxn ang="0">
                  <a:pos x="23" y="41"/>
                </a:cxn>
                <a:cxn ang="0">
                  <a:pos x="21" y="25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18" y="19"/>
                </a:cxn>
                <a:cxn ang="0">
                  <a:pos x="12" y="0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28" y="19"/>
                </a:cxn>
                <a:cxn ang="0">
                  <a:pos x="28" y="19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09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4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0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7" y="33"/>
                </a:cxn>
                <a:cxn ang="0">
                  <a:pos x="19" y="32"/>
                </a:cxn>
                <a:cxn ang="0">
                  <a:pos x="21" y="26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1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3" y="39"/>
                </a:cxn>
                <a:cxn ang="0">
                  <a:pos x="1" y="3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3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5" y="14"/>
                </a:cxn>
                <a:cxn ang="0">
                  <a:pos x="35" y="14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0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26" y="9"/>
                </a:cxn>
                <a:cxn ang="0">
                  <a:pos x="25" y="1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6" y="9"/>
                </a:cxn>
                <a:cxn ang="0">
                  <a:pos x="19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5" y="7"/>
                </a:cxn>
                <a:cxn ang="0">
                  <a:pos x="26" y="9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5" y="3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5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3" y="39"/>
                </a:cxn>
                <a:cxn ang="0">
                  <a:pos x="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9" y="41"/>
                </a:cxn>
                <a:cxn ang="0">
                  <a:pos x="25" y="37"/>
                </a:cxn>
                <a:cxn ang="0">
                  <a:pos x="28" y="33"/>
                </a:cxn>
                <a:cxn ang="0">
                  <a:pos x="32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9" y="32"/>
                </a:cxn>
                <a:cxn ang="0">
                  <a:pos x="18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1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35" y="1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1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2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5" y="3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6" y="2"/>
                </a:cxn>
                <a:cxn ang="0">
                  <a:pos x="9" y="5"/>
                </a:cxn>
                <a:cxn ang="0">
                  <a:pos x="5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3" y="39"/>
                </a:cxn>
                <a:cxn ang="0">
                  <a:pos x="9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9" y="41"/>
                </a:cxn>
                <a:cxn ang="0">
                  <a:pos x="25" y="37"/>
                </a:cxn>
                <a:cxn ang="0">
                  <a:pos x="28" y="33"/>
                </a:cxn>
                <a:cxn ang="0">
                  <a:pos x="32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9" y="32"/>
                </a:cxn>
                <a:cxn ang="0">
                  <a:pos x="18" y="33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0" y="33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1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35" y="1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lnTo>
                    <a:pt x="35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3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/>
              <a:ahLst/>
              <a:cxnLst>
                <a:cxn ang="0">
                  <a:pos x="9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9" y="59"/>
                </a:cxn>
                <a:cxn ang="0">
                  <a:pos x="9" y="59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4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/>
              <a:ahLst/>
              <a:cxnLst>
                <a:cxn ang="0">
                  <a:pos x="9" y="59"/>
                </a:cxn>
                <a:cxn ang="0">
                  <a:pos x="0" y="59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9" y="59"/>
                </a:cxn>
                <a:cxn ang="0">
                  <a:pos x="9" y="59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5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9"/>
                </a:cxn>
                <a:cxn ang="0">
                  <a:pos x="23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5" y="7"/>
                </a:cxn>
                <a:cxn ang="0">
                  <a:pos x="25" y="9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4" y="3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6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7" y="41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20" y="41"/>
                </a:cxn>
                <a:cxn ang="0">
                  <a:pos x="23" y="37"/>
                </a:cxn>
                <a:cxn ang="0">
                  <a:pos x="29" y="33"/>
                </a:cxn>
                <a:cxn ang="0">
                  <a:pos x="31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6" y="9"/>
                </a:cxn>
                <a:cxn ang="0">
                  <a:pos x="36" y="9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6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7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36" y="9"/>
                </a:cxn>
                <a:cxn ang="0">
                  <a:pos x="34" y="3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6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7" y="41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20" y="41"/>
                </a:cxn>
                <a:cxn ang="0">
                  <a:pos x="23" y="37"/>
                </a:cxn>
                <a:cxn ang="0">
                  <a:pos x="29" y="33"/>
                </a:cxn>
                <a:cxn ang="0">
                  <a:pos x="31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6" y="9"/>
                </a:cxn>
                <a:cxn ang="0">
                  <a:pos x="36" y="9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lnTo>
                    <a:pt x="36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8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2" y="41"/>
                </a:cxn>
                <a:cxn ang="0">
                  <a:pos x="21" y="41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28" y="7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8" y="14"/>
                </a:cxn>
                <a:cxn ang="0">
                  <a:pos x="11" y="41"/>
                </a:cxn>
                <a:cxn ang="0">
                  <a:pos x="0" y="41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39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39" y="12"/>
                </a:cxn>
                <a:cxn ang="0">
                  <a:pos x="39" y="12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19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/>
              <a:ahLst/>
              <a:cxnLst>
                <a:cxn ang="0">
                  <a:pos x="36" y="14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11" y="33"/>
                </a:cxn>
                <a:cxn ang="0">
                  <a:pos x="15" y="35"/>
                </a:cxn>
                <a:cxn ang="0">
                  <a:pos x="15" y="35"/>
                </a:cxn>
                <a:cxn ang="0">
                  <a:pos x="18" y="33"/>
                </a:cxn>
                <a:cxn ang="0">
                  <a:pos x="20" y="32"/>
                </a:cxn>
                <a:cxn ang="0">
                  <a:pos x="22" y="26"/>
                </a:cxn>
                <a:cxn ang="0">
                  <a:pos x="32" y="26"/>
                </a:cxn>
                <a:cxn ang="0">
                  <a:pos x="32" y="26"/>
                </a:cxn>
                <a:cxn ang="0">
                  <a:pos x="29" y="33"/>
                </a:cxn>
                <a:cxn ang="0">
                  <a:pos x="25" y="37"/>
                </a:cxn>
                <a:cxn ang="0">
                  <a:pos x="20" y="41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9" y="41"/>
                </a:cxn>
                <a:cxn ang="0">
                  <a:pos x="6" y="39"/>
                </a:cxn>
                <a:cxn ang="0">
                  <a:pos x="2" y="3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6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6" y="14"/>
                </a:cxn>
                <a:cxn ang="0">
                  <a:pos x="36" y="14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20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9"/>
                </a:cxn>
                <a:cxn ang="0">
                  <a:pos x="24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5" y="7"/>
                </a:cxn>
                <a:cxn ang="0">
                  <a:pos x="25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3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4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8" y="41"/>
                </a:cxn>
                <a:cxn ang="0">
                  <a:pos x="24" y="37"/>
                </a:cxn>
                <a:cxn ang="0">
                  <a:pos x="27" y="33"/>
                </a:cxn>
                <a:cxn ang="0">
                  <a:pos x="31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4" y="9"/>
                </a:cxn>
                <a:cxn ang="0">
                  <a:pos x="34" y="9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21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22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/>
              <a:ahLst/>
              <a:cxnLst>
                <a:cxn ang="0">
                  <a:pos x="34" y="9"/>
                </a:cxn>
                <a:cxn ang="0">
                  <a:pos x="34" y="9"/>
                </a:cxn>
                <a:cxn ang="0">
                  <a:pos x="34" y="3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4" y="12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8" y="41"/>
                </a:cxn>
                <a:cxn ang="0">
                  <a:pos x="24" y="37"/>
                </a:cxn>
                <a:cxn ang="0">
                  <a:pos x="27" y="33"/>
                </a:cxn>
                <a:cxn ang="0">
                  <a:pos x="31" y="26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18" y="32"/>
                </a:cxn>
                <a:cxn ang="0">
                  <a:pos x="16" y="33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1" y="33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1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4" y="16"/>
                </a:cxn>
                <a:cxn ang="0">
                  <a:pos x="34" y="9"/>
                </a:cxn>
                <a:cxn ang="0">
                  <a:pos x="34" y="9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23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/>
              <a:ahLst/>
              <a:cxnLst>
                <a:cxn ang="0">
                  <a:pos x="23" y="204"/>
                </a:cxn>
                <a:cxn ang="0">
                  <a:pos x="0" y="204"/>
                </a:cxn>
                <a:cxn ang="0">
                  <a:pos x="58" y="0"/>
                </a:cxn>
                <a:cxn ang="0">
                  <a:pos x="81" y="0"/>
                </a:cxn>
                <a:cxn ang="0">
                  <a:pos x="23" y="204"/>
                </a:cxn>
                <a:cxn ang="0">
                  <a:pos x="23" y="204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6305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  <a:r>
              <a:rPr lang="en-US" altLang="ja-JP" smtClean="0"/>
              <a:t>aa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  <a:r>
              <a:rPr lang="en-US" altLang="ja-JP" smtClean="0"/>
              <a:t>aaa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81775"/>
            <a:ext cx="1150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 sz="1400" b="0" smtClean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589713"/>
            <a:ext cx="971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FontTx/>
              <a:buNone/>
              <a:defRPr sz="1400" b="0" smtClean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CCC8EA8-C48B-4E37-93B6-8A046DB039CB}" type="slidenum">
              <a:rPr lang="en-US" altLang="ja-JP" sz="3200" b="0">
                <a:ea typeface="ＭＳ Ｐゴシック" pitchFamily="50" charset="-128"/>
              </a:rPr>
              <a:pPr algn="r">
                <a:spcBef>
                  <a:spcPct val="0"/>
                </a:spcBef>
                <a:buFontTx/>
                <a:buNone/>
                <a:defRPr/>
              </a:pPr>
              <a:t>&lt;#&gt;</a:t>
            </a:fld>
            <a:endParaRPr lang="en-US" altLang="ja-JP" sz="3200" b="0">
              <a:ea typeface="ＭＳ Ｐゴシック" pitchFamily="50" charset="-128"/>
            </a:endParaRPr>
          </a:p>
        </p:txBody>
      </p:sp>
      <p:pic>
        <p:nvPicPr>
          <p:cNvPr id="1033" name="Picture 20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453188"/>
            <a:ext cx="17637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81775"/>
            <a:ext cx="193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6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81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33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771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60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46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640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1"/>
          <p:cNvGrpSpPr>
            <a:grpSpLocks/>
          </p:cNvGrpSpPr>
          <p:nvPr userDrawn="1"/>
        </p:nvGrpSpPr>
        <p:grpSpPr bwMode="auto">
          <a:xfrm>
            <a:off x="0" y="12700"/>
            <a:ext cx="9144000" cy="1149350"/>
            <a:chOff x="0" y="8"/>
            <a:chExt cx="5760" cy="724"/>
          </a:xfrm>
        </p:grpSpPr>
        <p:sp>
          <p:nvSpPr>
            <p:cNvPr id="1034" name="AutoShape 14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8"/>
              <a:ext cx="576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4"/>
            <p:cNvSpPr>
              <a:spLocks/>
            </p:cNvSpPr>
            <p:nvPr userDrawn="1"/>
          </p:nvSpPr>
          <p:spPr bwMode="auto">
            <a:xfrm>
              <a:off x="5483" y="461"/>
              <a:ext cx="273" cy="23"/>
            </a:xfrm>
            <a:custGeom>
              <a:avLst/>
              <a:gdLst>
                <a:gd name="T0" fmla="*/ 266 w 273"/>
                <a:gd name="T1" fmla="*/ 23 h 23"/>
                <a:gd name="T2" fmla="*/ 0 w 273"/>
                <a:gd name="T3" fmla="*/ 23 h 23"/>
                <a:gd name="T4" fmla="*/ 6 w 273"/>
                <a:gd name="T5" fmla="*/ 0 h 23"/>
                <a:gd name="T6" fmla="*/ 273 w 273"/>
                <a:gd name="T7" fmla="*/ 0 h 23"/>
                <a:gd name="T8" fmla="*/ 266 w 273"/>
                <a:gd name="T9" fmla="*/ 23 h 23"/>
                <a:gd name="T10" fmla="*/ 266 w 273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23">
                  <a:moveTo>
                    <a:pt x="266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273" y="0"/>
                  </a:lnTo>
                  <a:lnTo>
                    <a:pt x="266" y="2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45"/>
            <p:cNvSpPr>
              <a:spLocks/>
            </p:cNvSpPr>
            <p:nvPr userDrawn="1"/>
          </p:nvSpPr>
          <p:spPr bwMode="auto">
            <a:xfrm>
              <a:off x="64" y="421"/>
              <a:ext cx="4586" cy="22"/>
            </a:xfrm>
            <a:custGeom>
              <a:avLst/>
              <a:gdLst>
                <a:gd name="T0" fmla="*/ 4580 w 4586"/>
                <a:gd name="T1" fmla="*/ 22 h 22"/>
                <a:gd name="T2" fmla="*/ 0 w 4586"/>
                <a:gd name="T3" fmla="*/ 22 h 22"/>
                <a:gd name="T4" fmla="*/ 0 w 4586"/>
                <a:gd name="T5" fmla="*/ 0 h 22"/>
                <a:gd name="T6" fmla="*/ 4586 w 4586"/>
                <a:gd name="T7" fmla="*/ 0 h 22"/>
                <a:gd name="T8" fmla="*/ 4580 w 4586"/>
                <a:gd name="T9" fmla="*/ 22 h 22"/>
                <a:gd name="T10" fmla="*/ 4580 w 4586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6" h="22">
                  <a:moveTo>
                    <a:pt x="458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586" y="0"/>
                  </a:lnTo>
                  <a:lnTo>
                    <a:pt x="4580" y="2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46"/>
            <p:cNvSpPr>
              <a:spLocks/>
            </p:cNvSpPr>
            <p:nvPr userDrawn="1"/>
          </p:nvSpPr>
          <p:spPr bwMode="auto">
            <a:xfrm>
              <a:off x="5171" y="216"/>
              <a:ext cx="82" cy="205"/>
            </a:xfrm>
            <a:custGeom>
              <a:avLst/>
              <a:gdLst>
                <a:gd name="T0" fmla="*/ 23 w 82"/>
                <a:gd name="T1" fmla="*/ 205 h 205"/>
                <a:gd name="T2" fmla="*/ 0 w 82"/>
                <a:gd name="T3" fmla="*/ 205 h 205"/>
                <a:gd name="T4" fmla="*/ 59 w 82"/>
                <a:gd name="T5" fmla="*/ 0 h 205"/>
                <a:gd name="T6" fmla="*/ 82 w 82"/>
                <a:gd name="T7" fmla="*/ 0 h 205"/>
                <a:gd name="T8" fmla="*/ 23 w 82"/>
                <a:gd name="T9" fmla="*/ 205 h 205"/>
                <a:gd name="T10" fmla="*/ 23 w 82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05">
                  <a:moveTo>
                    <a:pt x="23" y="205"/>
                  </a:moveTo>
                  <a:lnTo>
                    <a:pt x="0" y="205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47"/>
            <p:cNvSpPr>
              <a:spLocks/>
            </p:cNvSpPr>
            <p:nvPr userDrawn="1"/>
          </p:nvSpPr>
          <p:spPr bwMode="auto">
            <a:xfrm>
              <a:off x="4877" y="523"/>
              <a:ext cx="81" cy="205"/>
            </a:xfrm>
            <a:custGeom>
              <a:avLst/>
              <a:gdLst>
                <a:gd name="T0" fmla="*/ 23 w 81"/>
                <a:gd name="T1" fmla="*/ 205 h 205"/>
                <a:gd name="T2" fmla="*/ 0 w 81"/>
                <a:gd name="T3" fmla="*/ 205 h 205"/>
                <a:gd name="T4" fmla="*/ 58 w 81"/>
                <a:gd name="T5" fmla="*/ 0 h 205"/>
                <a:gd name="T6" fmla="*/ 81 w 81"/>
                <a:gd name="T7" fmla="*/ 0 h 205"/>
                <a:gd name="T8" fmla="*/ 23 w 81"/>
                <a:gd name="T9" fmla="*/ 205 h 205"/>
                <a:gd name="T10" fmla="*/ 23 w 81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5">
                  <a:moveTo>
                    <a:pt x="23" y="205"/>
                  </a:moveTo>
                  <a:lnTo>
                    <a:pt x="0" y="205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5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48"/>
            <p:cNvSpPr>
              <a:spLocks/>
            </p:cNvSpPr>
            <p:nvPr userDrawn="1"/>
          </p:nvSpPr>
          <p:spPr bwMode="auto">
            <a:xfrm>
              <a:off x="4644" y="420"/>
              <a:ext cx="37" cy="23"/>
            </a:xfrm>
            <a:custGeom>
              <a:avLst/>
              <a:gdLst>
                <a:gd name="T0" fmla="*/ 30 w 37"/>
                <a:gd name="T1" fmla="*/ 23 h 23"/>
                <a:gd name="T2" fmla="*/ 0 w 37"/>
                <a:gd name="T3" fmla="*/ 23 h 23"/>
                <a:gd name="T4" fmla="*/ 6 w 37"/>
                <a:gd name="T5" fmla="*/ 0 h 23"/>
                <a:gd name="T6" fmla="*/ 37 w 37"/>
                <a:gd name="T7" fmla="*/ 0 h 23"/>
                <a:gd name="T8" fmla="*/ 30 w 37"/>
                <a:gd name="T9" fmla="*/ 23 h 23"/>
                <a:gd name="T10" fmla="*/ 30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0" y="23"/>
                  </a:moveTo>
                  <a:lnTo>
                    <a:pt x="0" y="23"/>
                  </a:lnTo>
                  <a:lnTo>
                    <a:pt x="6" y="0"/>
                  </a:lnTo>
                  <a:lnTo>
                    <a:pt x="37" y="0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49"/>
            <p:cNvSpPr>
              <a:spLocks/>
            </p:cNvSpPr>
            <p:nvPr userDrawn="1"/>
          </p:nvSpPr>
          <p:spPr bwMode="auto">
            <a:xfrm>
              <a:off x="4658" y="420"/>
              <a:ext cx="80" cy="103"/>
            </a:xfrm>
            <a:custGeom>
              <a:avLst/>
              <a:gdLst>
                <a:gd name="T0" fmla="*/ 80 w 80"/>
                <a:gd name="T1" fmla="*/ 0 h 103"/>
                <a:gd name="T2" fmla="*/ 29 w 80"/>
                <a:gd name="T3" fmla="*/ 0 h 103"/>
                <a:gd name="T4" fmla="*/ 0 w 80"/>
                <a:gd name="T5" fmla="*/ 103 h 103"/>
                <a:gd name="T6" fmla="*/ 23 w 80"/>
                <a:gd name="T7" fmla="*/ 103 h 103"/>
                <a:gd name="T8" fmla="*/ 47 w 80"/>
                <a:gd name="T9" fmla="*/ 23 h 103"/>
                <a:gd name="T10" fmla="*/ 75 w 80"/>
                <a:gd name="T11" fmla="*/ 23 h 103"/>
                <a:gd name="T12" fmla="*/ 80 w 80"/>
                <a:gd name="T13" fmla="*/ 0 h 103"/>
                <a:gd name="T14" fmla="*/ 80 w 80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3">
                  <a:moveTo>
                    <a:pt x="80" y="0"/>
                  </a:moveTo>
                  <a:lnTo>
                    <a:pt x="29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7" y="23"/>
                  </a:lnTo>
                  <a:lnTo>
                    <a:pt x="75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150"/>
            <p:cNvSpPr>
              <a:spLocks/>
            </p:cNvSpPr>
            <p:nvPr userDrawn="1"/>
          </p:nvSpPr>
          <p:spPr bwMode="auto">
            <a:xfrm>
              <a:off x="5127" y="420"/>
              <a:ext cx="37" cy="23"/>
            </a:xfrm>
            <a:custGeom>
              <a:avLst/>
              <a:gdLst>
                <a:gd name="T0" fmla="*/ 32 w 37"/>
                <a:gd name="T1" fmla="*/ 23 h 23"/>
                <a:gd name="T2" fmla="*/ 0 w 37"/>
                <a:gd name="T3" fmla="*/ 23 h 23"/>
                <a:gd name="T4" fmla="*/ 5 w 37"/>
                <a:gd name="T5" fmla="*/ 0 h 23"/>
                <a:gd name="T6" fmla="*/ 37 w 37"/>
                <a:gd name="T7" fmla="*/ 0 h 23"/>
                <a:gd name="T8" fmla="*/ 32 w 37"/>
                <a:gd name="T9" fmla="*/ 23 h 23"/>
                <a:gd name="T10" fmla="*/ 32 w 37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3">
                  <a:moveTo>
                    <a:pt x="32" y="23"/>
                  </a:moveTo>
                  <a:lnTo>
                    <a:pt x="0" y="23"/>
                  </a:lnTo>
                  <a:lnTo>
                    <a:pt x="5" y="0"/>
                  </a:lnTo>
                  <a:lnTo>
                    <a:pt x="37" y="0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151"/>
            <p:cNvSpPr>
              <a:spLocks/>
            </p:cNvSpPr>
            <p:nvPr userDrawn="1"/>
          </p:nvSpPr>
          <p:spPr bwMode="auto">
            <a:xfrm>
              <a:off x="5141" y="420"/>
              <a:ext cx="81" cy="103"/>
            </a:xfrm>
            <a:custGeom>
              <a:avLst/>
              <a:gdLst>
                <a:gd name="T0" fmla="*/ 81 w 81"/>
                <a:gd name="T1" fmla="*/ 0 h 103"/>
                <a:gd name="T2" fmla="*/ 30 w 81"/>
                <a:gd name="T3" fmla="*/ 0 h 103"/>
                <a:gd name="T4" fmla="*/ 0 w 81"/>
                <a:gd name="T5" fmla="*/ 103 h 103"/>
                <a:gd name="T6" fmla="*/ 23 w 81"/>
                <a:gd name="T7" fmla="*/ 103 h 103"/>
                <a:gd name="T8" fmla="*/ 46 w 81"/>
                <a:gd name="T9" fmla="*/ 23 h 103"/>
                <a:gd name="T10" fmla="*/ 74 w 81"/>
                <a:gd name="T11" fmla="*/ 23 h 103"/>
                <a:gd name="T12" fmla="*/ 81 w 81"/>
                <a:gd name="T13" fmla="*/ 0 h 103"/>
                <a:gd name="T14" fmla="*/ 81 w 81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3">
                  <a:moveTo>
                    <a:pt x="81" y="0"/>
                  </a:moveTo>
                  <a:lnTo>
                    <a:pt x="30" y="0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46" y="23"/>
                  </a:lnTo>
                  <a:lnTo>
                    <a:pt x="74" y="2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152"/>
            <p:cNvSpPr>
              <a:spLocks/>
            </p:cNvSpPr>
            <p:nvPr userDrawn="1"/>
          </p:nvSpPr>
          <p:spPr bwMode="auto">
            <a:xfrm>
              <a:off x="4818" y="420"/>
              <a:ext cx="51" cy="103"/>
            </a:xfrm>
            <a:custGeom>
              <a:avLst/>
              <a:gdLst>
                <a:gd name="T0" fmla="*/ 23 w 51"/>
                <a:gd name="T1" fmla="*/ 103 h 103"/>
                <a:gd name="T2" fmla="*/ 0 w 51"/>
                <a:gd name="T3" fmla="*/ 103 h 103"/>
                <a:gd name="T4" fmla="*/ 28 w 51"/>
                <a:gd name="T5" fmla="*/ 0 h 103"/>
                <a:gd name="T6" fmla="*/ 51 w 51"/>
                <a:gd name="T7" fmla="*/ 0 h 103"/>
                <a:gd name="T8" fmla="*/ 23 w 51"/>
                <a:gd name="T9" fmla="*/ 103 h 103"/>
                <a:gd name="T10" fmla="*/ 23 w 51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03">
                  <a:moveTo>
                    <a:pt x="23" y="103"/>
                  </a:moveTo>
                  <a:lnTo>
                    <a:pt x="0" y="103"/>
                  </a:lnTo>
                  <a:lnTo>
                    <a:pt x="28" y="0"/>
                  </a:lnTo>
                  <a:lnTo>
                    <a:pt x="51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153"/>
            <p:cNvSpPr>
              <a:spLocks/>
            </p:cNvSpPr>
            <p:nvPr userDrawn="1"/>
          </p:nvSpPr>
          <p:spPr bwMode="auto">
            <a:xfrm>
              <a:off x="4857" y="420"/>
              <a:ext cx="73" cy="103"/>
            </a:xfrm>
            <a:custGeom>
              <a:avLst/>
              <a:gdLst>
                <a:gd name="T0" fmla="*/ 73 w 73"/>
                <a:gd name="T1" fmla="*/ 0 h 103"/>
                <a:gd name="T2" fmla="*/ 48 w 73"/>
                <a:gd name="T3" fmla="*/ 0 h 103"/>
                <a:gd name="T4" fmla="*/ 0 w 73"/>
                <a:gd name="T5" fmla="*/ 51 h 103"/>
                <a:gd name="T6" fmla="*/ 23 w 73"/>
                <a:gd name="T7" fmla="*/ 103 h 103"/>
                <a:gd name="T8" fmla="*/ 50 w 73"/>
                <a:gd name="T9" fmla="*/ 103 h 103"/>
                <a:gd name="T10" fmla="*/ 27 w 73"/>
                <a:gd name="T11" fmla="*/ 53 h 103"/>
                <a:gd name="T12" fmla="*/ 73 w 73"/>
                <a:gd name="T13" fmla="*/ 0 h 103"/>
                <a:gd name="T14" fmla="*/ 73 w 73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03">
                  <a:moveTo>
                    <a:pt x="73" y="0"/>
                  </a:moveTo>
                  <a:lnTo>
                    <a:pt x="48" y="0"/>
                  </a:lnTo>
                  <a:lnTo>
                    <a:pt x="0" y="51"/>
                  </a:lnTo>
                  <a:lnTo>
                    <a:pt x="23" y="103"/>
                  </a:lnTo>
                  <a:lnTo>
                    <a:pt x="50" y="103"/>
                  </a:lnTo>
                  <a:lnTo>
                    <a:pt x="27" y="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154"/>
            <p:cNvSpPr>
              <a:spLocks/>
            </p:cNvSpPr>
            <p:nvPr userDrawn="1"/>
          </p:nvSpPr>
          <p:spPr bwMode="auto">
            <a:xfrm>
              <a:off x="5235" y="50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7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155"/>
            <p:cNvSpPr>
              <a:spLocks/>
            </p:cNvSpPr>
            <p:nvPr userDrawn="1"/>
          </p:nvSpPr>
          <p:spPr bwMode="auto">
            <a:xfrm>
              <a:off x="5246" y="461"/>
              <a:ext cx="55" cy="23"/>
            </a:xfrm>
            <a:custGeom>
              <a:avLst/>
              <a:gdLst>
                <a:gd name="T0" fmla="*/ 49 w 55"/>
                <a:gd name="T1" fmla="*/ 23 h 23"/>
                <a:gd name="T2" fmla="*/ 0 w 55"/>
                <a:gd name="T3" fmla="*/ 23 h 23"/>
                <a:gd name="T4" fmla="*/ 7 w 55"/>
                <a:gd name="T5" fmla="*/ 0 h 23"/>
                <a:gd name="T6" fmla="*/ 55 w 55"/>
                <a:gd name="T7" fmla="*/ 0 h 23"/>
                <a:gd name="T8" fmla="*/ 49 w 55"/>
                <a:gd name="T9" fmla="*/ 23 h 23"/>
                <a:gd name="T10" fmla="*/ 49 w 55"/>
                <a:gd name="T11" fmla="*/ 2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3">
                  <a:moveTo>
                    <a:pt x="49" y="23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55" y="0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156"/>
            <p:cNvSpPr>
              <a:spLocks/>
            </p:cNvSpPr>
            <p:nvPr userDrawn="1"/>
          </p:nvSpPr>
          <p:spPr bwMode="auto">
            <a:xfrm>
              <a:off x="5258" y="421"/>
              <a:ext cx="55" cy="22"/>
            </a:xfrm>
            <a:custGeom>
              <a:avLst/>
              <a:gdLst>
                <a:gd name="T0" fmla="*/ 48 w 55"/>
                <a:gd name="T1" fmla="*/ 22 h 22"/>
                <a:gd name="T2" fmla="*/ 0 w 55"/>
                <a:gd name="T3" fmla="*/ 22 h 22"/>
                <a:gd name="T4" fmla="*/ 5 w 55"/>
                <a:gd name="T5" fmla="*/ 0 h 22"/>
                <a:gd name="T6" fmla="*/ 55 w 55"/>
                <a:gd name="T7" fmla="*/ 0 h 22"/>
                <a:gd name="T8" fmla="*/ 48 w 55"/>
                <a:gd name="T9" fmla="*/ 22 h 22"/>
                <a:gd name="T10" fmla="*/ 48 w 5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22">
                  <a:moveTo>
                    <a:pt x="48" y="22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55" y="0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157"/>
            <p:cNvSpPr>
              <a:spLocks/>
            </p:cNvSpPr>
            <p:nvPr userDrawn="1"/>
          </p:nvSpPr>
          <p:spPr bwMode="auto">
            <a:xfrm>
              <a:off x="5205" y="420"/>
              <a:ext cx="53" cy="103"/>
            </a:xfrm>
            <a:custGeom>
              <a:avLst/>
              <a:gdLst>
                <a:gd name="T0" fmla="*/ 25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5 w 53"/>
                <a:gd name="T9" fmla="*/ 103 h 103"/>
                <a:gd name="T10" fmla="*/ 25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5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158"/>
            <p:cNvSpPr>
              <a:spLocks/>
            </p:cNvSpPr>
            <p:nvPr userDrawn="1"/>
          </p:nvSpPr>
          <p:spPr bwMode="auto">
            <a:xfrm>
              <a:off x="5387" y="420"/>
              <a:ext cx="73" cy="103"/>
            </a:xfrm>
            <a:custGeom>
              <a:avLst/>
              <a:gdLst>
                <a:gd name="T0" fmla="*/ 73 w 73"/>
                <a:gd name="T1" fmla="*/ 41 h 103"/>
                <a:gd name="T2" fmla="*/ 41 w 73"/>
                <a:gd name="T3" fmla="*/ 41 h 103"/>
                <a:gd name="T4" fmla="*/ 54 w 73"/>
                <a:gd name="T5" fmla="*/ 0 h 103"/>
                <a:gd name="T6" fmla="*/ 29 w 73"/>
                <a:gd name="T7" fmla="*/ 0 h 103"/>
                <a:gd name="T8" fmla="*/ 0 w 73"/>
                <a:gd name="T9" fmla="*/ 103 h 103"/>
                <a:gd name="T10" fmla="*/ 24 w 73"/>
                <a:gd name="T11" fmla="*/ 103 h 103"/>
                <a:gd name="T12" fmla="*/ 36 w 73"/>
                <a:gd name="T13" fmla="*/ 64 h 103"/>
                <a:gd name="T14" fmla="*/ 66 w 73"/>
                <a:gd name="T15" fmla="*/ 64 h 103"/>
                <a:gd name="T16" fmla="*/ 73 w 73"/>
                <a:gd name="T17" fmla="*/ 41 h 103"/>
                <a:gd name="T18" fmla="*/ 73 w 73"/>
                <a:gd name="T19" fmla="*/ 4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3">
                  <a:moveTo>
                    <a:pt x="73" y="41"/>
                  </a:moveTo>
                  <a:lnTo>
                    <a:pt x="41" y="41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0" y="103"/>
                  </a:lnTo>
                  <a:lnTo>
                    <a:pt x="24" y="103"/>
                  </a:lnTo>
                  <a:lnTo>
                    <a:pt x="36" y="64"/>
                  </a:lnTo>
                  <a:lnTo>
                    <a:pt x="66" y="64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159"/>
            <p:cNvSpPr>
              <a:spLocks/>
            </p:cNvSpPr>
            <p:nvPr userDrawn="1"/>
          </p:nvSpPr>
          <p:spPr bwMode="auto">
            <a:xfrm>
              <a:off x="5448" y="420"/>
              <a:ext cx="53" cy="103"/>
            </a:xfrm>
            <a:custGeom>
              <a:avLst/>
              <a:gdLst>
                <a:gd name="T0" fmla="*/ 23 w 53"/>
                <a:gd name="T1" fmla="*/ 103 h 103"/>
                <a:gd name="T2" fmla="*/ 0 w 53"/>
                <a:gd name="T3" fmla="*/ 103 h 103"/>
                <a:gd name="T4" fmla="*/ 30 w 53"/>
                <a:gd name="T5" fmla="*/ 0 h 103"/>
                <a:gd name="T6" fmla="*/ 53 w 53"/>
                <a:gd name="T7" fmla="*/ 0 h 103"/>
                <a:gd name="T8" fmla="*/ 23 w 53"/>
                <a:gd name="T9" fmla="*/ 103 h 103"/>
                <a:gd name="T10" fmla="*/ 23 w 53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3">
                  <a:moveTo>
                    <a:pt x="23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160"/>
            <p:cNvSpPr>
              <a:spLocks/>
            </p:cNvSpPr>
            <p:nvPr userDrawn="1"/>
          </p:nvSpPr>
          <p:spPr bwMode="auto">
            <a:xfrm>
              <a:off x="5301" y="420"/>
              <a:ext cx="99" cy="103"/>
            </a:xfrm>
            <a:custGeom>
              <a:avLst/>
              <a:gdLst>
                <a:gd name="T0" fmla="*/ 94 w 99"/>
                <a:gd name="T1" fmla="*/ 23 h 103"/>
                <a:gd name="T2" fmla="*/ 99 w 99"/>
                <a:gd name="T3" fmla="*/ 1 h 103"/>
                <a:gd name="T4" fmla="*/ 28 w 99"/>
                <a:gd name="T5" fmla="*/ 0 h 103"/>
                <a:gd name="T6" fmla="*/ 0 w 99"/>
                <a:gd name="T7" fmla="*/ 103 h 103"/>
                <a:gd name="T8" fmla="*/ 71 w 99"/>
                <a:gd name="T9" fmla="*/ 103 h 103"/>
                <a:gd name="T10" fmla="*/ 76 w 99"/>
                <a:gd name="T11" fmla="*/ 81 h 103"/>
                <a:gd name="T12" fmla="*/ 30 w 99"/>
                <a:gd name="T13" fmla="*/ 81 h 103"/>
                <a:gd name="T14" fmla="*/ 46 w 99"/>
                <a:gd name="T15" fmla="*/ 23 h 103"/>
                <a:gd name="T16" fmla="*/ 94 w 99"/>
                <a:gd name="T17" fmla="*/ 23 h 103"/>
                <a:gd name="T18" fmla="*/ 94 w 99"/>
                <a:gd name="T19" fmla="*/ 23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3">
                  <a:moveTo>
                    <a:pt x="94" y="23"/>
                  </a:moveTo>
                  <a:lnTo>
                    <a:pt x="99" y="1"/>
                  </a:lnTo>
                  <a:lnTo>
                    <a:pt x="28" y="0"/>
                  </a:lnTo>
                  <a:lnTo>
                    <a:pt x="0" y="103"/>
                  </a:lnTo>
                  <a:lnTo>
                    <a:pt x="71" y="103"/>
                  </a:lnTo>
                  <a:lnTo>
                    <a:pt x="76" y="81"/>
                  </a:lnTo>
                  <a:lnTo>
                    <a:pt x="30" y="81"/>
                  </a:lnTo>
                  <a:lnTo>
                    <a:pt x="46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61"/>
            <p:cNvSpPr>
              <a:spLocks/>
            </p:cNvSpPr>
            <p:nvPr userDrawn="1"/>
          </p:nvSpPr>
          <p:spPr bwMode="auto">
            <a:xfrm>
              <a:off x="4935" y="420"/>
              <a:ext cx="89" cy="103"/>
            </a:xfrm>
            <a:custGeom>
              <a:avLst/>
              <a:gdLst>
                <a:gd name="T0" fmla="*/ 89 w 89"/>
                <a:gd name="T1" fmla="*/ 0 h 103"/>
                <a:gd name="T2" fmla="*/ 62 w 89"/>
                <a:gd name="T3" fmla="*/ 0 h 103"/>
                <a:gd name="T4" fmla="*/ 14 w 89"/>
                <a:gd name="T5" fmla="*/ 51 h 103"/>
                <a:gd name="T6" fmla="*/ 0 w 89"/>
                <a:gd name="T7" fmla="*/ 103 h 103"/>
                <a:gd name="T8" fmla="*/ 23 w 89"/>
                <a:gd name="T9" fmla="*/ 103 h 103"/>
                <a:gd name="T10" fmla="*/ 36 w 89"/>
                <a:gd name="T11" fmla="*/ 56 h 103"/>
                <a:gd name="T12" fmla="*/ 89 w 89"/>
                <a:gd name="T13" fmla="*/ 0 h 103"/>
                <a:gd name="T14" fmla="*/ 89 w 8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103">
                  <a:moveTo>
                    <a:pt x="89" y="0"/>
                  </a:moveTo>
                  <a:lnTo>
                    <a:pt x="62" y="0"/>
                  </a:lnTo>
                  <a:lnTo>
                    <a:pt x="14" y="51"/>
                  </a:lnTo>
                  <a:lnTo>
                    <a:pt x="0" y="103"/>
                  </a:lnTo>
                  <a:lnTo>
                    <a:pt x="23" y="103"/>
                  </a:lnTo>
                  <a:lnTo>
                    <a:pt x="36" y="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62"/>
            <p:cNvSpPr>
              <a:spLocks noEditPoints="1"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77 w 107"/>
                <a:gd name="T11" fmla="*/ 23 h 103"/>
                <a:gd name="T12" fmla="*/ 46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7 w 107"/>
                <a:gd name="T19" fmla="*/ 23 h 103"/>
                <a:gd name="T20" fmla="*/ 77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  <a:close/>
                  <a:moveTo>
                    <a:pt x="77" y="23"/>
                  </a:moveTo>
                  <a:lnTo>
                    <a:pt x="46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63"/>
            <p:cNvSpPr>
              <a:spLocks/>
            </p:cNvSpPr>
            <p:nvPr userDrawn="1"/>
          </p:nvSpPr>
          <p:spPr bwMode="auto">
            <a:xfrm>
              <a:off x="4722" y="420"/>
              <a:ext cx="107" cy="103"/>
            </a:xfrm>
            <a:custGeom>
              <a:avLst/>
              <a:gdLst>
                <a:gd name="T0" fmla="*/ 77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7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7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7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64"/>
            <p:cNvSpPr>
              <a:spLocks/>
            </p:cNvSpPr>
            <p:nvPr userDrawn="1"/>
          </p:nvSpPr>
          <p:spPr bwMode="auto">
            <a:xfrm>
              <a:off x="4752" y="443"/>
              <a:ext cx="47" cy="58"/>
            </a:xfrm>
            <a:custGeom>
              <a:avLst/>
              <a:gdLst>
                <a:gd name="T0" fmla="*/ 47 w 47"/>
                <a:gd name="T1" fmla="*/ 0 h 58"/>
                <a:gd name="T2" fmla="*/ 16 w 47"/>
                <a:gd name="T3" fmla="*/ 0 h 58"/>
                <a:gd name="T4" fmla="*/ 0 w 47"/>
                <a:gd name="T5" fmla="*/ 58 h 58"/>
                <a:gd name="T6" fmla="*/ 31 w 47"/>
                <a:gd name="T7" fmla="*/ 58 h 58"/>
                <a:gd name="T8" fmla="*/ 47 w 47"/>
                <a:gd name="T9" fmla="*/ 0 h 58"/>
                <a:gd name="T10" fmla="*/ 47 w 47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8">
                  <a:moveTo>
                    <a:pt x="47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5"/>
            <p:cNvSpPr>
              <a:spLocks noEditPoints="1"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76 w 107"/>
                <a:gd name="T11" fmla="*/ 23 h 103"/>
                <a:gd name="T12" fmla="*/ 48 w 107"/>
                <a:gd name="T13" fmla="*/ 23 h 103"/>
                <a:gd name="T14" fmla="*/ 30 w 107"/>
                <a:gd name="T15" fmla="*/ 81 h 103"/>
                <a:gd name="T16" fmla="*/ 61 w 107"/>
                <a:gd name="T17" fmla="*/ 81 h 103"/>
                <a:gd name="T18" fmla="*/ 76 w 107"/>
                <a:gd name="T19" fmla="*/ 23 h 103"/>
                <a:gd name="T20" fmla="*/ 76 w 107"/>
                <a:gd name="T21" fmla="*/ 23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  <a:close/>
                  <a:moveTo>
                    <a:pt x="76" y="23"/>
                  </a:moveTo>
                  <a:lnTo>
                    <a:pt x="48" y="23"/>
                  </a:lnTo>
                  <a:lnTo>
                    <a:pt x="30" y="81"/>
                  </a:lnTo>
                  <a:lnTo>
                    <a:pt x="61" y="81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66"/>
            <p:cNvSpPr>
              <a:spLocks/>
            </p:cNvSpPr>
            <p:nvPr userDrawn="1"/>
          </p:nvSpPr>
          <p:spPr bwMode="auto">
            <a:xfrm>
              <a:off x="4997" y="420"/>
              <a:ext cx="107" cy="103"/>
            </a:xfrm>
            <a:custGeom>
              <a:avLst/>
              <a:gdLst>
                <a:gd name="T0" fmla="*/ 76 w 107"/>
                <a:gd name="T1" fmla="*/ 103 h 103"/>
                <a:gd name="T2" fmla="*/ 0 w 107"/>
                <a:gd name="T3" fmla="*/ 103 h 103"/>
                <a:gd name="T4" fmla="*/ 30 w 107"/>
                <a:gd name="T5" fmla="*/ 0 h 103"/>
                <a:gd name="T6" fmla="*/ 107 w 107"/>
                <a:gd name="T7" fmla="*/ 0 h 103"/>
                <a:gd name="T8" fmla="*/ 76 w 107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3">
                  <a:moveTo>
                    <a:pt x="76" y="103"/>
                  </a:moveTo>
                  <a:lnTo>
                    <a:pt x="0" y="103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67"/>
            <p:cNvSpPr>
              <a:spLocks/>
            </p:cNvSpPr>
            <p:nvPr userDrawn="1"/>
          </p:nvSpPr>
          <p:spPr bwMode="auto">
            <a:xfrm>
              <a:off x="5027" y="443"/>
              <a:ext cx="46" cy="58"/>
            </a:xfrm>
            <a:custGeom>
              <a:avLst/>
              <a:gdLst>
                <a:gd name="T0" fmla="*/ 46 w 46"/>
                <a:gd name="T1" fmla="*/ 0 h 58"/>
                <a:gd name="T2" fmla="*/ 18 w 46"/>
                <a:gd name="T3" fmla="*/ 0 h 58"/>
                <a:gd name="T4" fmla="*/ 0 w 46"/>
                <a:gd name="T5" fmla="*/ 58 h 58"/>
                <a:gd name="T6" fmla="*/ 31 w 46"/>
                <a:gd name="T7" fmla="*/ 58 h 58"/>
                <a:gd name="T8" fmla="*/ 46 w 46"/>
                <a:gd name="T9" fmla="*/ 0 h 58"/>
                <a:gd name="T10" fmla="*/ 46 w 4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46" y="0"/>
                  </a:moveTo>
                  <a:lnTo>
                    <a:pt x="18" y="0"/>
                  </a:lnTo>
                  <a:lnTo>
                    <a:pt x="0" y="58"/>
                  </a:lnTo>
                  <a:lnTo>
                    <a:pt x="31" y="58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68"/>
            <p:cNvSpPr>
              <a:spLocks/>
            </p:cNvSpPr>
            <p:nvPr userDrawn="1"/>
          </p:nvSpPr>
          <p:spPr bwMode="auto">
            <a:xfrm>
              <a:off x="4930" y="421"/>
              <a:ext cx="35" cy="45"/>
            </a:xfrm>
            <a:custGeom>
              <a:avLst/>
              <a:gdLst>
                <a:gd name="T0" fmla="*/ 26 w 35"/>
                <a:gd name="T1" fmla="*/ 0 h 45"/>
                <a:gd name="T2" fmla="*/ 0 w 35"/>
                <a:gd name="T3" fmla="*/ 0 h 45"/>
                <a:gd name="T4" fmla="*/ 18 w 35"/>
                <a:gd name="T5" fmla="*/ 45 h 45"/>
                <a:gd name="T6" fmla="*/ 35 w 35"/>
                <a:gd name="T7" fmla="*/ 25 h 45"/>
                <a:gd name="T8" fmla="*/ 26 w 35"/>
                <a:gd name="T9" fmla="*/ 0 h 45"/>
                <a:gd name="T10" fmla="*/ 26 w 3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5">
                  <a:moveTo>
                    <a:pt x="26" y="0"/>
                  </a:moveTo>
                  <a:lnTo>
                    <a:pt x="0" y="0"/>
                  </a:lnTo>
                  <a:lnTo>
                    <a:pt x="18" y="45"/>
                  </a:lnTo>
                  <a:lnTo>
                    <a:pt x="35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C41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169"/>
            <p:cNvSpPr>
              <a:spLocks noEditPoints="1"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36 w 48"/>
                <a:gd name="T1" fmla="*/ 12 h 59"/>
                <a:gd name="T2" fmla="*/ 36 w 48"/>
                <a:gd name="T3" fmla="*/ 12 h 59"/>
                <a:gd name="T4" fmla="*/ 36 w 48"/>
                <a:gd name="T5" fmla="*/ 20 h 59"/>
                <a:gd name="T6" fmla="*/ 32 w 48"/>
                <a:gd name="T7" fmla="*/ 23 h 59"/>
                <a:gd name="T8" fmla="*/ 32 w 48"/>
                <a:gd name="T9" fmla="*/ 23 h 59"/>
                <a:gd name="T10" fmla="*/ 29 w 48"/>
                <a:gd name="T11" fmla="*/ 27 h 59"/>
                <a:gd name="T12" fmla="*/ 23 w 48"/>
                <a:gd name="T13" fmla="*/ 27 h 59"/>
                <a:gd name="T14" fmla="*/ 20 w 48"/>
                <a:gd name="T15" fmla="*/ 27 h 59"/>
                <a:gd name="T16" fmla="*/ 25 w 48"/>
                <a:gd name="T17" fmla="*/ 9 h 59"/>
                <a:gd name="T18" fmla="*/ 29 w 48"/>
                <a:gd name="T19" fmla="*/ 9 h 59"/>
                <a:gd name="T20" fmla="*/ 29 w 48"/>
                <a:gd name="T21" fmla="*/ 9 h 59"/>
                <a:gd name="T22" fmla="*/ 34 w 48"/>
                <a:gd name="T23" fmla="*/ 9 h 59"/>
                <a:gd name="T24" fmla="*/ 36 w 48"/>
                <a:gd name="T25" fmla="*/ 11 h 59"/>
                <a:gd name="T26" fmla="*/ 36 w 48"/>
                <a:gd name="T27" fmla="*/ 12 h 59"/>
                <a:gd name="T28" fmla="*/ 48 w 48"/>
                <a:gd name="T29" fmla="*/ 11 h 59"/>
                <a:gd name="T30" fmla="*/ 48 w 48"/>
                <a:gd name="T31" fmla="*/ 11 h 59"/>
                <a:gd name="T32" fmla="*/ 46 w 48"/>
                <a:gd name="T33" fmla="*/ 5 h 59"/>
                <a:gd name="T34" fmla="*/ 43 w 48"/>
                <a:gd name="T35" fmla="*/ 2 h 59"/>
                <a:gd name="T36" fmla="*/ 37 w 48"/>
                <a:gd name="T37" fmla="*/ 0 h 59"/>
                <a:gd name="T38" fmla="*/ 32 w 48"/>
                <a:gd name="T39" fmla="*/ 0 h 59"/>
                <a:gd name="T40" fmla="*/ 16 w 48"/>
                <a:gd name="T41" fmla="*/ 0 h 59"/>
                <a:gd name="T42" fmla="*/ 0 w 48"/>
                <a:gd name="T43" fmla="*/ 59 h 59"/>
                <a:gd name="T44" fmla="*/ 11 w 48"/>
                <a:gd name="T45" fmla="*/ 59 h 59"/>
                <a:gd name="T46" fmla="*/ 16 w 48"/>
                <a:gd name="T47" fmla="*/ 34 h 59"/>
                <a:gd name="T48" fmla="*/ 16 w 48"/>
                <a:gd name="T49" fmla="*/ 34 h 59"/>
                <a:gd name="T50" fmla="*/ 23 w 48"/>
                <a:gd name="T51" fmla="*/ 34 h 59"/>
                <a:gd name="T52" fmla="*/ 23 w 48"/>
                <a:gd name="T53" fmla="*/ 34 h 59"/>
                <a:gd name="T54" fmla="*/ 34 w 48"/>
                <a:gd name="T55" fmla="*/ 34 h 59"/>
                <a:gd name="T56" fmla="*/ 37 w 48"/>
                <a:gd name="T57" fmla="*/ 32 h 59"/>
                <a:gd name="T58" fmla="*/ 41 w 48"/>
                <a:gd name="T59" fmla="*/ 30 h 59"/>
                <a:gd name="T60" fmla="*/ 41 w 48"/>
                <a:gd name="T61" fmla="*/ 30 h 59"/>
                <a:gd name="T62" fmla="*/ 43 w 48"/>
                <a:gd name="T63" fmla="*/ 25 h 59"/>
                <a:gd name="T64" fmla="*/ 46 w 48"/>
                <a:gd name="T65" fmla="*/ 21 h 59"/>
                <a:gd name="T66" fmla="*/ 48 w 48"/>
                <a:gd name="T67" fmla="*/ 11 h 59"/>
                <a:gd name="T68" fmla="*/ 48 w 48"/>
                <a:gd name="T69" fmla="*/ 1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59">
                  <a:moveTo>
                    <a:pt x="36" y="12"/>
                  </a:moveTo>
                  <a:lnTo>
                    <a:pt x="36" y="12"/>
                  </a:lnTo>
                  <a:lnTo>
                    <a:pt x="36" y="20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2"/>
                  </a:lnTo>
                  <a:close/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170"/>
            <p:cNvSpPr>
              <a:spLocks/>
            </p:cNvSpPr>
            <p:nvPr userDrawn="1"/>
          </p:nvSpPr>
          <p:spPr bwMode="auto">
            <a:xfrm>
              <a:off x="4994" y="560"/>
              <a:ext cx="16" cy="18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3 h 18"/>
                <a:gd name="T4" fmla="*/ 16 w 16"/>
                <a:gd name="T5" fmla="*/ 11 h 18"/>
                <a:gd name="T6" fmla="*/ 12 w 16"/>
                <a:gd name="T7" fmla="*/ 14 h 18"/>
                <a:gd name="T8" fmla="*/ 12 w 16"/>
                <a:gd name="T9" fmla="*/ 14 h 18"/>
                <a:gd name="T10" fmla="*/ 9 w 16"/>
                <a:gd name="T11" fmla="*/ 18 h 18"/>
                <a:gd name="T12" fmla="*/ 3 w 16"/>
                <a:gd name="T13" fmla="*/ 18 h 18"/>
                <a:gd name="T14" fmla="*/ 0 w 16"/>
                <a:gd name="T15" fmla="*/ 18 h 18"/>
                <a:gd name="T16" fmla="*/ 5 w 16"/>
                <a:gd name="T17" fmla="*/ 0 h 18"/>
                <a:gd name="T18" fmla="*/ 9 w 16"/>
                <a:gd name="T19" fmla="*/ 0 h 18"/>
                <a:gd name="T20" fmla="*/ 9 w 16"/>
                <a:gd name="T21" fmla="*/ 0 h 18"/>
                <a:gd name="T22" fmla="*/ 14 w 16"/>
                <a:gd name="T23" fmla="*/ 0 h 18"/>
                <a:gd name="T24" fmla="*/ 16 w 16"/>
                <a:gd name="T25" fmla="*/ 2 h 18"/>
                <a:gd name="T26" fmla="*/ 16 w 16"/>
                <a:gd name="T27" fmla="*/ 3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lnTo>
                    <a:pt x="16" y="3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171"/>
            <p:cNvSpPr>
              <a:spLocks/>
            </p:cNvSpPr>
            <p:nvPr userDrawn="1"/>
          </p:nvSpPr>
          <p:spPr bwMode="auto">
            <a:xfrm>
              <a:off x="4974" y="551"/>
              <a:ext cx="48" cy="59"/>
            </a:xfrm>
            <a:custGeom>
              <a:avLst/>
              <a:gdLst>
                <a:gd name="T0" fmla="*/ 48 w 48"/>
                <a:gd name="T1" fmla="*/ 11 h 59"/>
                <a:gd name="T2" fmla="*/ 48 w 48"/>
                <a:gd name="T3" fmla="*/ 11 h 59"/>
                <a:gd name="T4" fmla="*/ 46 w 48"/>
                <a:gd name="T5" fmla="*/ 5 h 59"/>
                <a:gd name="T6" fmla="*/ 43 w 48"/>
                <a:gd name="T7" fmla="*/ 2 h 59"/>
                <a:gd name="T8" fmla="*/ 37 w 48"/>
                <a:gd name="T9" fmla="*/ 0 h 59"/>
                <a:gd name="T10" fmla="*/ 32 w 48"/>
                <a:gd name="T11" fmla="*/ 0 h 59"/>
                <a:gd name="T12" fmla="*/ 16 w 48"/>
                <a:gd name="T13" fmla="*/ 0 h 59"/>
                <a:gd name="T14" fmla="*/ 0 w 48"/>
                <a:gd name="T15" fmla="*/ 59 h 59"/>
                <a:gd name="T16" fmla="*/ 11 w 48"/>
                <a:gd name="T17" fmla="*/ 59 h 59"/>
                <a:gd name="T18" fmla="*/ 16 w 48"/>
                <a:gd name="T19" fmla="*/ 34 h 59"/>
                <a:gd name="T20" fmla="*/ 16 w 48"/>
                <a:gd name="T21" fmla="*/ 34 h 59"/>
                <a:gd name="T22" fmla="*/ 23 w 48"/>
                <a:gd name="T23" fmla="*/ 34 h 59"/>
                <a:gd name="T24" fmla="*/ 23 w 48"/>
                <a:gd name="T25" fmla="*/ 34 h 59"/>
                <a:gd name="T26" fmla="*/ 34 w 48"/>
                <a:gd name="T27" fmla="*/ 34 h 59"/>
                <a:gd name="T28" fmla="*/ 37 w 48"/>
                <a:gd name="T29" fmla="*/ 32 h 59"/>
                <a:gd name="T30" fmla="*/ 41 w 48"/>
                <a:gd name="T31" fmla="*/ 30 h 59"/>
                <a:gd name="T32" fmla="*/ 41 w 48"/>
                <a:gd name="T33" fmla="*/ 30 h 59"/>
                <a:gd name="T34" fmla="*/ 43 w 48"/>
                <a:gd name="T35" fmla="*/ 25 h 59"/>
                <a:gd name="T36" fmla="*/ 46 w 48"/>
                <a:gd name="T37" fmla="*/ 21 h 59"/>
                <a:gd name="T38" fmla="*/ 48 w 48"/>
                <a:gd name="T39" fmla="*/ 11 h 59"/>
                <a:gd name="T40" fmla="*/ 48 w 48"/>
                <a:gd name="T41" fmla="*/ 1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9">
                  <a:moveTo>
                    <a:pt x="48" y="11"/>
                  </a:moveTo>
                  <a:lnTo>
                    <a:pt x="48" y="11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9"/>
                  </a:lnTo>
                  <a:lnTo>
                    <a:pt x="11" y="59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30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172"/>
            <p:cNvSpPr>
              <a:spLocks/>
            </p:cNvSpPr>
            <p:nvPr userDrawn="1"/>
          </p:nvSpPr>
          <p:spPr bwMode="auto">
            <a:xfrm>
              <a:off x="5018" y="569"/>
              <a:ext cx="40" cy="41"/>
            </a:xfrm>
            <a:custGeom>
              <a:avLst/>
              <a:gdLst>
                <a:gd name="T0" fmla="*/ 31 w 40"/>
                <a:gd name="T1" fmla="*/ 33 h 41"/>
                <a:gd name="T2" fmla="*/ 31 w 40"/>
                <a:gd name="T3" fmla="*/ 33 h 41"/>
                <a:gd name="T4" fmla="*/ 29 w 40"/>
                <a:gd name="T5" fmla="*/ 41 h 41"/>
                <a:gd name="T6" fmla="*/ 18 w 40"/>
                <a:gd name="T7" fmla="*/ 41 h 41"/>
                <a:gd name="T8" fmla="*/ 20 w 40"/>
                <a:gd name="T9" fmla="*/ 35 h 41"/>
                <a:gd name="T10" fmla="*/ 20 w 40"/>
                <a:gd name="T11" fmla="*/ 35 h 41"/>
                <a:gd name="T12" fmla="*/ 15 w 40"/>
                <a:gd name="T13" fmla="*/ 39 h 41"/>
                <a:gd name="T14" fmla="*/ 9 w 40"/>
                <a:gd name="T15" fmla="*/ 41 h 41"/>
                <a:gd name="T16" fmla="*/ 9 w 40"/>
                <a:gd name="T17" fmla="*/ 41 h 41"/>
                <a:gd name="T18" fmla="*/ 2 w 40"/>
                <a:gd name="T19" fmla="*/ 39 h 41"/>
                <a:gd name="T20" fmla="*/ 0 w 40"/>
                <a:gd name="T21" fmla="*/ 37 h 41"/>
                <a:gd name="T22" fmla="*/ 0 w 40"/>
                <a:gd name="T23" fmla="*/ 33 h 41"/>
                <a:gd name="T24" fmla="*/ 0 w 40"/>
                <a:gd name="T25" fmla="*/ 33 h 41"/>
                <a:gd name="T26" fmla="*/ 0 w 40"/>
                <a:gd name="T27" fmla="*/ 30 h 41"/>
                <a:gd name="T28" fmla="*/ 9 w 40"/>
                <a:gd name="T29" fmla="*/ 0 h 41"/>
                <a:gd name="T30" fmla="*/ 20 w 40"/>
                <a:gd name="T31" fmla="*/ 0 h 41"/>
                <a:gd name="T32" fmla="*/ 11 w 40"/>
                <a:gd name="T33" fmla="*/ 26 h 41"/>
                <a:gd name="T34" fmla="*/ 11 w 40"/>
                <a:gd name="T35" fmla="*/ 26 h 41"/>
                <a:gd name="T36" fmla="*/ 11 w 40"/>
                <a:gd name="T37" fmla="*/ 32 h 41"/>
                <a:gd name="T38" fmla="*/ 11 w 40"/>
                <a:gd name="T39" fmla="*/ 32 h 41"/>
                <a:gd name="T40" fmla="*/ 11 w 40"/>
                <a:gd name="T41" fmla="*/ 33 h 41"/>
                <a:gd name="T42" fmla="*/ 15 w 40"/>
                <a:gd name="T43" fmla="*/ 35 h 41"/>
                <a:gd name="T44" fmla="*/ 15 w 40"/>
                <a:gd name="T45" fmla="*/ 35 h 41"/>
                <a:gd name="T46" fmla="*/ 18 w 40"/>
                <a:gd name="T47" fmla="*/ 33 h 41"/>
                <a:gd name="T48" fmla="*/ 20 w 40"/>
                <a:gd name="T49" fmla="*/ 32 h 41"/>
                <a:gd name="T50" fmla="*/ 22 w 40"/>
                <a:gd name="T51" fmla="*/ 26 h 41"/>
                <a:gd name="T52" fmla="*/ 31 w 40"/>
                <a:gd name="T53" fmla="*/ 0 h 41"/>
                <a:gd name="T54" fmla="*/ 40 w 40"/>
                <a:gd name="T55" fmla="*/ 0 h 41"/>
                <a:gd name="T56" fmla="*/ 31 w 40"/>
                <a:gd name="T57" fmla="*/ 33 h 41"/>
                <a:gd name="T58" fmla="*/ 31 w 40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41">
                  <a:moveTo>
                    <a:pt x="31" y="33"/>
                  </a:moveTo>
                  <a:lnTo>
                    <a:pt x="31" y="33"/>
                  </a:lnTo>
                  <a:lnTo>
                    <a:pt x="29" y="41"/>
                  </a:lnTo>
                  <a:lnTo>
                    <a:pt x="18" y="41"/>
                  </a:lnTo>
                  <a:lnTo>
                    <a:pt x="20" y="35"/>
                  </a:lnTo>
                  <a:lnTo>
                    <a:pt x="15" y="39"/>
                  </a:lnTo>
                  <a:lnTo>
                    <a:pt x="9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11" y="26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173"/>
            <p:cNvSpPr>
              <a:spLocks/>
            </p:cNvSpPr>
            <p:nvPr userDrawn="1"/>
          </p:nvSpPr>
          <p:spPr bwMode="auto">
            <a:xfrm>
              <a:off x="5058" y="569"/>
              <a:ext cx="31" cy="41"/>
            </a:xfrm>
            <a:custGeom>
              <a:avLst/>
              <a:gdLst>
                <a:gd name="T0" fmla="*/ 30 w 31"/>
                <a:gd name="T1" fmla="*/ 9 h 41"/>
                <a:gd name="T2" fmla="*/ 28 w 31"/>
                <a:gd name="T3" fmla="*/ 9 h 41"/>
                <a:gd name="T4" fmla="*/ 28 w 31"/>
                <a:gd name="T5" fmla="*/ 9 h 41"/>
                <a:gd name="T6" fmla="*/ 23 w 31"/>
                <a:gd name="T7" fmla="*/ 9 h 41"/>
                <a:gd name="T8" fmla="*/ 21 w 31"/>
                <a:gd name="T9" fmla="*/ 10 h 41"/>
                <a:gd name="T10" fmla="*/ 17 w 31"/>
                <a:gd name="T11" fmla="*/ 14 h 41"/>
                <a:gd name="T12" fmla="*/ 15 w 31"/>
                <a:gd name="T13" fmla="*/ 17 h 41"/>
                <a:gd name="T14" fmla="*/ 10 w 31"/>
                <a:gd name="T15" fmla="*/ 41 h 41"/>
                <a:gd name="T16" fmla="*/ 0 w 31"/>
                <a:gd name="T17" fmla="*/ 41 h 41"/>
                <a:gd name="T18" fmla="*/ 8 w 31"/>
                <a:gd name="T19" fmla="*/ 7 h 41"/>
                <a:gd name="T20" fmla="*/ 8 w 31"/>
                <a:gd name="T21" fmla="*/ 7 h 41"/>
                <a:gd name="T22" fmla="*/ 12 w 31"/>
                <a:gd name="T23" fmla="*/ 0 h 41"/>
                <a:gd name="T24" fmla="*/ 21 w 31"/>
                <a:gd name="T25" fmla="*/ 0 h 41"/>
                <a:gd name="T26" fmla="*/ 19 w 31"/>
                <a:gd name="T27" fmla="*/ 5 h 41"/>
                <a:gd name="T28" fmla="*/ 19 w 31"/>
                <a:gd name="T29" fmla="*/ 5 h 41"/>
                <a:gd name="T30" fmla="*/ 24 w 31"/>
                <a:gd name="T31" fmla="*/ 2 h 41"/>
                <a:gd name="T32" fmla="*/ 31 w 31"/>
                <a:gd name="T33" fmla="*/ 0 h 41"/>
                <a:gd name="T34" fmla="*/ 31 w 31"/>
                <a:gd name="T35" fmla="*/ 0 h 41"/>
                <a:gd name="T36" fmla="*/ 30 w 31"/>
                <a:gd name="T37" fmla="*/ 9 h 41"/>
                <a:gd name="T38" fmla="*/ 30 w 31"/>
                <a:gd name="T39" fmla="*/ 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1">
                  <a:moveTo>
                    <a:pt x="30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174"/>
            <p:cNvSpPr>
              <a:spLocks/>
            </p:cNvSpPr>
            <p:nvPr userDrawn="1"/>
          </p:nvSpPr>
          <p:spPr bwMode="auto">
            <a:xfrm>
              <a:off x="5088" y="569"/>
              <a:ext cx="35" cy="41"/>
            </a:xfrm>
            <a:custGeom>
              <a:avLst/>
              <a:gdLst>
                <a:gd name="T0" fmla="*/ 33 w 35"/>
                <a:gd name="T1" fmla="*/ 12 h 41"/>
                <a:gd name="T2" fmla="*/ 25 w 35"/>
                <a:gd name="T3" fmla="*/ 12 h 41"/>
                <a:gd name="T4" fmla="*/ 25 w 35"/>
                <a:gd name="T5" fmla="*/ 12 h 41"/>
                <a:gd name="T6" fmla="*/ 25 w 35"/>
                <a:gd name="T7" fmla="*/ 7 h 41"/>
                <a:gd name="T8" fmla="*/ 25 w 35"/>
                <a:gd name="T9" fmla="*/ 7 h 41"/>
                <a:gd name="T10" fmla="*/ 25 w 35"/>
                <a:gd name="T11" fmla="*/ 5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6 w 35"/>
                <a:gd name="T21" fmla="*/ 10 h 41"/>
                <a:gd name="T22" fmla="*/ 17 w 35"/>
                <a:gd name="T23" fmla="*/ 12 h 41"/>
                <a:gd name="T24" fmla="*/ 19 w 35"/>
                <a:gd name="T25" fmla="*/ 14 h 41"/>
                <a:gd name="T26" fmla="*/ 23 w 35"/>
                <a:gd name="T27" fmla="*/ 17 h 41"/>
                <a:gd name="T28" fmla="*/ 28 w 35"/>
                <a:gd name="T29" fmla="*/ 21 h 41"/>
                <a:gd name="T30" fmla="*/ 30 w 35"/>
                <a:gd name="T31" fmla="*/ 23 h 41"/>
                <a:gd name="T32" fmla="*/ 30 w 35"/>
                <a:gd name="T33" fmla="*/ 26 h 41"/>
                <a:gd name="T34" fmla="*/ 30 w 35"/>
                <a:gd name="T35" fmla="*/ 26 h 41"/>
                <a:gd name="T36" fmla="*/ 30 w 35"/>
                <a:gd name="T37" fmla="*/ 30 h 41"/>
                <a:gd name="T38" fmla="*/ 30 w 35"/>
                <a:gd name="T39" fmla="*/ 30 h 41"/>
                <a:gd name="T40" fmla="*/ 28 w 35"/>
                <a:gd name="T41" fmla="*/ 35 h 41"/>
                <a:gd name="T42" fmla="*/ 23 w 35"/>
                <a:gd name="T43" fmla="*/ 39 h 41"/>
                <a:gd name="T44" fmla="*/ 17 w 35"/>
                <a:gd name="T45" fmla="*/ 41 h 41"/>
                <a:gd name="T46" fmla="*/ 12 w 35"/>
                <a:gd name="T47" fmla="*/ 41 h 41"/>
                <a:gd name="T48" fmla="*/ 12 w 35"/>
                <a:gd name="T49" fmla="*/ 41 h 41"/>
                <a:gd name="T50" fmla="*/ 3 w 35"/>
                <a:gd name="T51" fmla="*/ 39 h 41"/>
                <a:gd name="T52" fmla="*/ 1 w 35"/>
                <a:gd name="T53" fmla="*/ 37 h 41"/>
                <a:gd name="T54" fmla="*/ 0 w 35"/>
                <a:gd name="T55" fmla="*/ 33 h 41"/>
                <a:gd name="T56" fmla="*/ 0 w 35"/>
                <a:gd name="T57" fmla="*/ 33 h 41"/>
                <a:gd name="T58" fmla="*/ 1 w 35"/>
                <a:gd name="T59" fmla="*/ 28 h 41"/>
                <a:gd name="T60" fmla="*/ 10 w 35"/>
                <a:gd name="T61" fmla="*/ 28 h 41"/>
                <a:gd name="T62" fmla="*/ 10 w 35"/>
                <a:gd name="T63" fmla="*/ 28 h 41"/>
                <a:gd name="T64" fmla="*/ 10 w 35"/>
                <a:gd name="T65" fmla="*/ 32 h 41"/>
                <a:gd name="T66" fmla="*/ 10 w 35"/>
                <a:gd name="T67" fmla="*/ 32 h 41"/>
                <a:gd name="T68" fmla="*/ 10 w 35"/>
                <a:gd name="T69" fmla="*/ 33 h 41"/>
                <a:gd name="T70" fmla="*/ 14 w 35"/>
                <a:gd name="T71" fmla="*/ 35 h 41"/>
                <a:gd name="T72" fmla="*/ 14 w 35"/>
                <a:gd name="T73" fmla="*/ 35 h 41"/>
                <a:gd name="T74" fmla="*/ 16 w 35"/>
                <a:gd name="T75" fmla="*/ 35 h 41"/>
                <a:gd name="T76" fmla="*/ 17 w 35"/>
                <a:gd name="T77" fmla="*/ 33 h 41"/>
                <a:gd name="T78" fmla="*/ 19 w 35"/>
                <a:gd name="T79" fmla="*/ 28 h 41"/>
                <a:gd name="T80" fmla="*/ 19 w 35"/>
                <a:gd name="T81" fmla="*/ 28 h 41"/>
                <a:gd name="T82" fmla="*/ 19 w 35"/>
                <a:gd name="T83" fmla="*/ 26 h 41"/>
                <a:gd name="T84" fmla="*/ 17 w 35"/>
                <a:gd name="T85" fmla="*/ 25 h 41"/>
                <a:gd name="T86" fmla="*/ 12 w 35"/>
                <a:gd name="T87" fmla="*/ 21 h 41"/>
                <a:gd name="T88" fmla="*/ 9 w 35"/>
                <a:gd name="T89" fmla="*/ 17 h 41"/>
                <a:gd name="T90" fmla="*/ 7 w 35"/>
                <a:gd name="T91" fmla="*/ 16 h 41"/>
                <a:gd name="T92" fmla="*/ 7 w 35"/>
                <a:gd name="T93" fmla="*/ 12 h 41"/>
                <a:gd name="T94" fmla="*/ 7 w 35"/>
                <a:gd name="T95" fmla="*/ 12 h 41"/>
                <a:gd name="T96" fmla="*/ 7 w 35"/>
                <a:gd name="T97" fmla="*/ 9 h 41"/>
                <a:gd name="T98" fmla="*/ 7 w 35"/>
                <a:gd name="T99" fmla="*/ 9 h 41"/>
                <a:gd name="T100" fmla="*/ 9 w 35"/>
                <a:gd name="T101" fmla="*/ 5 h 41"/>
                <a:gd name="T102" fmla="*/ 12 w 35"/>
                <a:gd name="T103" fmla="*/ 2 h 41"/>
                <a:gd name="T104" fmla="*/ 17 w 35"/>
                <a:gd name="T105" fmla="*/ 0 h 41"/>
                <a:gd name="T106" fmla="*/ 23 w 35"/>
                <a:gd name="T107" fmla="*/ 0 h 41"/>
                <a:gd name="T108" fmla="*/ 23 w 35"/>
                <a:gd name="T109" fmla="*/ 0 h 41"/>
                <a:gd name="T110" fmla="*/ 32 w 35"/>
                <a:gd name="T111" fmla="*/ 0 h 41"/>
                <a:gd name="T112" fmla="*/ 33 w 35"/>
                <a:gd name="T113" fmla="*/ 3 h 41"/>
                <a:gd name="T114" fmla="*/ 35 w 35"/>
                <a:gd name="T115" fmla="*/ 7 h 41"/>
                <a:gd name="T116" fmla="*/ 35 w 35"/>
                <a:gd name="T117" fmla="*/ 7 h 41"/>
                <a:gd name="T118" fmla="*/ 33 w 35"/>
                <a:gd name="T119" fmla="*/ 12 h 41"/>
                <a:gd name="T120" fmla="*/ 33 w 35"/>
                <a:gd name="T121" fmla="*/ 12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" h="41">
                  <a:moveTo>
                    <a:pt x="33" y="12"/>
                  </a:moveTo>
                  <a:lnTo>
                    <a:pt x="25" y="12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3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5"/>
                  </a:lnTo>
                  <a:lnTo>
                    <a:pt x="23" y="39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175"/>
            <p:cNvSpPr>
              <a:spLocks/>
            </p:cNvSpPr>
            <p:nvPr userDrawn="1"/>
          </p:nvSpPr>
          <p:spPr bwMode="auto">
            <a:xfrm>
              <a:off x="5125" y="569"/>
              <a:ext cx="41" cy="41"/>
            </a:xfrm>
            <a:custGeom>
              <a:avLst/>
              <a:gdLst>
                <a:gd name="T0" fmla="*/ 30 w 41"/>
                <a:gd name="T1" fmla="*/ 33 h 41"/>
                <a:gd name="T2" fmla="*/ 30 w 41"/>
                <a:gd name="T3" fmla="*/ 33 h 41"/>
                <a:gd name="T4" fmla="*/ 28 w 41"/>
                <a:gd name="T5" fmla="*/ 41 h 41"/>
                <a:gd name="T6" fmla="*/ 19 w 41"/>
                <a:gd name="T7" fmla="*/ 41 h 41"/>
                <a:gd name="T8" fmla="*/ 19 w 41"/>
                <a:gd name="T9" fmla="*/ 35 h 41"/>
                <a:gd name="T10" fmla="*/ 19 w 41"/>
                <a:gd name="T11" fmla="*/ 35 h 41"/>
                <a:gd name="T12" fmla="*/ 14 w 41"/>
                <a:gd name="T13" fmla="*/ 39 h 41"/>
                <a:gd name="T14" fmla="*/ 9 w 41"/>
                <a:gd name="T15" fmla="*/ 41 h 41"/>
                <a:gd name="T16" fmla="*/ 9 w 41"/>
                <a:gd name="T17" fmla="*/ 41 h 41"/>
                <a:gd name="T18" fmla="*/ 3 w 41"/>
                <a:gd name="T19" fmla="*/ 39 h 41"/>
                <a:gd name="T20" fmla="*/ 2 w 41"/>
                <a:gd name="T21" fmla="*/ 37 h 41"/>
                <a:gd name="T22" fmla="*/ 0 w 41"/>
                <a:gd name="T23" fmla="*/ 33 h 41"/>
                <a:gd name="T24" fmla="*/ 0 w 41"/>
                <a:gd name="T25" fmla="*/ 33 h 41"/>
                <a:gd name="T26" fmla="*/ 2 w 41"/>
                <a:gd name="T27" fmla="*/ 30 h 41"/>
                <a:gd name="T28" fmla="*/ 9 w 41"/>
                <a:gd name="T29" fmla="*/ 0 h 41"/>
                <a:gd name="T30" fmla="*/ 19 w 41"/>
                <a:gd name="T31" fmla="*/ 0 h 41"/>
                <a:gd name="T32" fmla="*/ 12 w 41"/>
                <a:gd name="T33" fmla="*/ 26 h 41"/>
                <a:gd name="T34" fmla="*/ 12 w 41"/>
                <a:gd name="T35" fmla="*/ 26 h 41"/>
                <a:gd name="T36" fmla="*/ 11 w 41"/>
                <a:gd name="T37" fmla="*/ 32 h 41"/>
                <a:gd name="T38" fmla="*/ 11 w 41"/>
                <a:gd name="T39" fmla="*/ 32 h 41"/>
                <a:gd name="T40" fmla="*/ 12 w 41"/>
                <a:gd name="T41" fmla="*/ 33 h 41"/>
                <a:gd name="T42" fmla="*/ 14 w 41"/>
                <a:gd name="T43" fmla="*/ 35 h 41"/>
                <a:gd name="T44" fmla="*/ 14 w 41"/>
                <a:gd name="T45" fmla="*/ 35 h 41"/>
                <a:gd name="T46" fmla="*/ 18 w 41"/>
                <a:gd name="T47" fmla="*/ 33 h 41"/>
                <a:gd name="T48" fmla="*/ 19 w 41"/>
                <a:gd name="T49" fmla="*/ 32 h 41"/>
                <a:gd name="T50" fmla="*/ 23 w 41"/>
                <a:gd name="T51" fmla="*/ 26 h 41"/>
                <a:gd name="T52" fmla="*/ 30 w 41"/>
                <a:gd name="T53" fmla="*/ 0 h 41"/>
                <a:gd name="T54" fmla="*/ 41 w 41"/>
                <a:gd name="T55" fmla="*/ 0 h 41"/>
                <a:gd name="T56" fmla="*/ 30 w 41"/>
                <a:gd name="T57" fmla="*/ 33 h 41"/>
                <a:gd name="T58" fmla="*/ 30 w 41"/>
                <a:gd name="T59" fmla="*/ 33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0" y="33"/>
                  </a:moveTo>
                  <a:lnTo>
                    <a:pt x="30" y="33"/>
                  </a:lnTo>
                  <a:lnTo>
                    <a:pt x="28" y="41"/>
                  </a:lnTo>
                  <a:lnTo>
                    <a:pt x="19" y="41"/>
                  </a:lnTo>
                  <a:lnTo>
                    <a:pt x="19" y="35"/>
                  </a:lnTo>
                  <a:lnTo>
                    <a:pt x="14" y="39"/>
                  </a:lnTo>
                  <a:lnTo>
                    <a:pt x="9" y="41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2" y="26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3" y="26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176"/>
            <p:cNvSpPr>
              <a:spLocks noEditPoints="1"/>
            </p:cNvSpPr>
            <p:nvPr userDrawn="1"/>
          </p:nvSpPr>
          <p:spPr bwMode="auto">
            <a:xfrm>
              <a:off x="5166" y="553"/>
              <a:ext cx="26" cy="57"/>
            </a:xfrm>
            <a:custGeom>
              <a:avLst/>
              <a:gdLst>
                <a:gd name="T0" fmla="*/ 23 w 26"/>
                <a:gd name="T1" fmla="*/ 7 h 57"/>
                <a:gd name="T2" fmla="*/ 12 w 26"/>
                <a:gd name="T3" fmla="*/ 7 h 57"/>
                <a:gd name="T4" fmla="*/ 16 w 26"/>
                <a:gd name="T5" fmla="*/ 0 h 57"/>
                <a:gd name="T6" fmla="*/ 26 w 26"/>
                <a:gd name="T7" fmla="*/ 0 h 57"/>
                <a:gd name="T8" fmla="*/ 23 w 26"/>
                <a:gd name="T9" fmla="*/ 7 h 57"/>
                <a:gd name="T10" fmla="*/ 9 w 26"/>
                <a:gd name="T11" fmla="*/ 57 h 57"/>
                <a:gd name="T12" fmla="*/ 0 w 26"/>
                <a:gd name="T13" fmla="*/ 57 h 57"/>
                <a:gd name="T14" fmla="*/ 10 w 26"/>
                <a:gd name="T15" fmla="*/ 16 h 57"/>
                <a:gd name="T16" fmla="*/ 21 w 26"/>
                <a:gd name="T17" fmla="*/ 16 h 57"/>
                <a:gd name="T18" fmla="*/ 9 w 26"/>
                <a:gd name="T19" fmla="*/ 57 h 57"/>
                <a:gd name="T20" fmla="*/ 9 w 26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7">
                  <a:moveTo>
                    <a:pt x="23" y="7"/>
                  </a:moveTo>
                  <a:lnTo>
                    <a:pt x="12" y="7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3" y="7"/>
                  </a:lnTo>
                  <a:close/>
                  <a:moveTo>
                    <a:pt x="9" y="57"/>
                  </a:moveTo>
                  <a:lnTo>
                    <a:pt x="0" y="57"/>
                  </a:lnTo>
                  <a:lnTo>
                    <a:pt x="10" y="16"/>
                  </a:lnTo>
                  <a:lnTo>
                    <a:pt x="21" y="16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177"/>
            <p:cNvSpPr>
              <a:spLocks/>
            </p:cNvSpPr>
            <p:nvPr userDrawn="1"/>
          </p:nvSpPr>
          <p:spPr bwMode="auto">
            <a:xfrm>
              <a:off x="5178" y="553"/>
              <a:ext cx="14" cy="7"/>
            </a:xfrm>
            <a:custGeom>
              <a:avLst/>
              <a:gdLst>
                <a:gd name="T0" fmla="*/ 11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0 h 7"/>
                <a:gd name="T8" fmla="*/ 11 w 1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178"/>
            <p:cNvSpPr>
              <a:spLocks/>
            </p:cNvSpPr>
            <p:nvPr userDrawn="1"/>
          </p:nvSpPr>
          <p:spPr bwMode="auto">
            <a:xfrm>
              <a:off x="5166" y="569"/>
              <a:ext cx="21" cy="41"/>
            </a:xfrm>
            <a:custGeom>
              <a:avLst/>
              <a:gdLst>
                <a:gd name="T0" fmla="*/ 9 w 21"/>
                <a:gd name="T1" fmla="*/ 41 h 41"/>
                <a:gd name="T2" fmla="*/ 0 w 21"/>
                <a:gd name="T3" fmla="*/ 41 h 41"/>
                <a:gd name="T4" fmla="*/ 10 w 21"/>
                <a:gd name="T5" fmla="*/ 0 h 41"/>
                <a:gd name="T6" fmla="*/ 21 w 21"/>
                <a:gd name="T7" fmla="*/ 0 h 41"/>
                <a:gd name="T8" fmla="*/ 9 w 21"/>
                <a:gd name="T9" fmla="*/ 41 h 41"/>
                <a:gd name="T10" fmla="*/ 9 w 21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1">
                  <a:moveTo>
                    <a:pt x="9" y="41"/>
                  </a:moveTo>
                  <a:lnTo>
                    <a:pt x="0" y="4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9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179"/>
            <p:cNvSpPr>
              <a:spLocks/>
            </p:cNvSpPr>
            <p:nvPr userDrawn="1"/>
          </p:nvSpPr>
          <p:spPr bwMode="auto">
            <a:xfrm>
              <a:off x="5187" y="569"/>
              <a:ext cx="39" cy="41"/>
            </a:xfrm>
            <a:custGeom>
              <a:avLst/>
              <a:gdLst>
                <a:gd name="T0" fmla="*/ 39 w 39"/>
                <a:gd name="T1" fmla="*/ 12 h 41"/>
                <a:gd name="T2" fmla="*/ 30 w 39"/>
                <a:gd name="T3" fmla="*/ 41 h 41"/>
                <a:gd name="T4" fmla="*/ 21 w 39"/>
                <a:gd name="T5" fmla="*/ 41 h 41"/>
                <a:gd name="T6" fmla="*/ 28 w 39"/>
                <a:gd name="T7" fmla="*/ 14 h 41"/>
                <a:gd name="T8" fmla="*/ 28 w 39"/>
                <a:gd name="T9" fmla="*/ 14 h 41"/>
                <a:gd name="T10" fmla="*/ 28 w 39"/>
                <a:gd name="T11" fmla="*/ 9 h 41"/>
                <a:gd name="T12" fmla="*/ 28 w 39"/>
                <a:gd name="T13" fmla="*/ 9 h 41"/>
                <a:gd name="T14" fmla="*/ 28 w 39"/>
                <a:gd name="T15" fmla="*/ 7 h 41"/>
                <a:gd name="T16" fmla="*/ 27 w 39"/>
                <a:gd name="T17" fmla="*/ 5 h 41"/>
                <a:gd name="T18" fmla="*/ 27 w 39"/>
                <a:gd name="T19" fmla="*/ 5 h 41"/>
                <a:gd name="T20" fmla="*/ 23 w 39"/>
                <a:gd name="T21" fmla="*/ 7 h 41"/>
                <a:gd name="T22" fmla="*/ 20 w 39"/>
                <a:gd name="T23" fmla="*/ 9 h 41"/>
                <a:gd name="T24" fmla="*/ 18 w 39"/>
                <a:gd name="T25" fmla="*/ 14 h 41"/>
                <a:gd name="T26" fmla="*/ 11 w 39"/>
                <a:gd name="T27" fmla="*/ 41 h 41"/>
                <a:gd name="T28" fmla="*/ 0 w 39"/>
                <a:gd name="T29" fmla="*/ 41 h 41"/>
                <a:gd name="T30" fmla="*/ 9 w 39"/>
                <a:gd name="T31" fmla="*/ 7 h 41"/>
                <a:gd name="T32" fmla="*/ 9 w 39"/>
                <a:gd name="T33" fmla="*/ 7 h 41"/>
                <a:gd name="T34" fmla="*/ 11 w 39"/>
                <a:gd name="T35" fmla="*/ 0 h 41"/>
                <a:gd name="T36" fmla="*/ 21 w 39"/>
                <a:gd name="T37" fmla="*/ 0 h 41"/>
                <a:gd name="T38" fmla="*/ 20 w 39"/>
                <a:gd name="T39" fmla="*/ 5 h 41"/>
                <a:gd name="T40" fmla="*/ 20 w 39"/>
                <a:gd name="T41" fmla="*/ 5 h 41"/>
                <a:gd name="T42" fmla="*/ 25 w 39"/>
                <a:gd name="T43" fmla="*/ 0 h 41"/>
                <a:gd name="T44" fmla="*/ 32 w 39"/>
                <a:gd name="T45" fmla="*/ 0 h 41"/>
                <a:gd name="T46" fmla="*/ 32 w 39"/>
                <a:gd name="T47" fmla="*/ 0 h 41"/>
                <a:gd name="T48" fmla="*/ 37 w 39"/>
                <a:gd name="T49" fmla="*/ 0 h 41"/>
                <a:gd name="T50" fmla="*/ 39 w 39"/>
                <a:gd name="T51" fmla="*/ 3 h 41"/>
                <a:gd name="T52" fmla="*/ 39 w 39"/>
                <a:gd name="T53" fmla="*/ 7 h 41"/>
                <a:gd name="T54" fmla="*/ 39 w 39"/>
                <a:gd name="T55" fmla="*/ 7 h 41"/>
                <a:gd name="T56" fmla="*/ 39 w 39"/>
                <a:gd name="T57" fmla="*/ 12 h 41"/>
                <a:gd name="T58" fmla="*/ 39 w 39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" h="41">
                  <a:moveTo>
                    <a:pt x="39" y="12"/>
                  </a:moveTo>
                  <a:lnTo>
                    <a:pt x="30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9" y="7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180"/>
            <p:cNvSpPr>
              <a:spLocks noEditPoints="1"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30 w 44"/>
                <a:gd name="T1" fmla="*/ 10 h 57"/>
                <a:gd name="T2" fmla="*/ 28 w 44"/>
                <a:gd name="T3" fmla="*/ 21 h 57"/>
                <a:gd name="T4" fmla="*/ 21 w 44"/>
                <a:gd name="T5" fmla="*/ 32 h 57"/>
                <a:gd name="T6" fmla="*/ 18 w 44"/>
                <a:gd name="T7" fmla="*/ 33 h 57"/>
                <a:gd name="T8" fmla="*/ 14 w 44"/>
                <a:gd name="T9" fmla="*/ 30 h 57"/>
                <a:gd name="T10" fmla="*/ 16 w 44"/>
                <a:gd name="T11" fmla="*/ 21 h 57"/>
                <a:gd name="T12" fmla="*/ 20 w 44"/>
                <a:gd name="T13" fmla="*/ 12 h 57"/>
                <a:gd name="T14" fmla="*/ 27 w 44"/>
                <a:gd name="T15" fmla="*/ 5 h 57"/>
                <a:gd name="T16" fmla="*/ 28 w 44"/>
                <a:gd name="T17" fmla="*/ 7 h 57"/>
                <a:gd name="T18" fmla="*/ 44 w 44"/>
                <a:gd name="T19" fmla="*/ 0 h 57"/>
                <a:gd name="T20" fmla="*/ 32 w 44"/>
                <a:gd name="T21" fmla="*/ 5 h 57"/>
                <a:gd name="T22" fmla="*/ 32 w 44"/>
                <a:gd name="T23" fmla="*/ 2 h 57"/>
                <a:gd name="T24" fmla="*/ 23 w 44"/>
                <a:gd name="T25" fmla="*/ 0 h 57"/>
                <a:gd name="T26" fmla="*/ 18 w 44"/>
                <a:gd name="T27" fmla="*/ 2 h 57"/>
                <a:gd name="T28" fmla="*/ 9 w 44"/>
                <a:gd name="T29" fmla="*/ 12 h 57"/>
                <a:gd name="T30" fmla="*/ 5 w 44"/>
                <a:gd name="T31" fmla="*/ 21 h 57"/>
                <a:gd name="T32" fmla="*/ 4 w 44"/>
                <a:gd name="T33" fmla="*/ 32 h 57"/>
                <a:gd name="T34" fmla="*/ 7 w 44"/>
                <a:gd name="T35" fmla="*/ 37 h 57"/>
                <a:gd name="T36" fmla="*/ 12 w 44"/>
                <a:gd name="T37" fmla="*/ 41 h 57"/>
                <a:gd name="T38" fmla="*/ 20 w 44"/>
                <a:gd name="T39" fmla="*/ 39 h 57"/>
                <a:gd name="T40" fmla="*/ 23 w 44"/>
                <a:gd name="T41" fmla="*/ 35 h 57"/>
                <a:gd name="T42" fmla="*/ 18 w 44"/>
                <a:gd name="T43" fmla="*/ 49 h 57"/>
                <a:gd name="T44" fmla="*/ 14 w 44"/>
                <a:gd name="T45" fmla="*/ 51 h 57"/>
                <a:gd name="T46" fmla="*/ 11 w 44"/>
                <a:gd name="T47" fmla="*/ 48 h 57"/>
                <a:gd name="T48" fmla="*/ 11 w 44"/>
                <a:gd name="T49" fmla="*/ 44 h 57"/>
                <a:gd name="T50" fmla="*/ 0 w 44"/>
                <a:gd name="T51" fmla="*/ 44 h 57"/>
                <a:gd name="T52" fmla="*/ 0 w 44"/>
                <a:gd name="T53" fmla="*/ 48 h 57"/>
                <a:gd name="T54" fmla="*/ 4 w 44"/>
                <a:gd name="T55" fmla="*/ 55 h 57"/>
                <a:gd name="T56" fmla="*/ 12 w 44"/>
                <a:gd name="T57" fmla="*/ 57 h 57"/>
                <a:gd name="T58" fmla="*/ 25 w 44"/>
                <a:gd name="T59" fmla="*/ 53 h 57"/>
                <a:gd name="T60" fmla="*/ 32 w 44"/>
                <a:gd name="T61" fmla="*/ 42 h 57"/>
                <a:gd name="T62" fmla="*/ 43 w 44"/>
                <a:gd name="T63" fmla="*/ 7 h 57"/>
                <a:gd name="T64" fmla="*/ 44 w 44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57">
                  <a:moveTo>
                    <a:pt x="30" y="10"/>
                  </a:moveTo>
                  <a:lnTo>
                    <a:pt x="30" y="10"/>
                  </a:lnTo>
                  <a:lnTo>
                    <a:pt x="28" y="21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6" y="21"/>
                  </a:lnTo>
                  <a:lnTo>
                    <a:pt x="20" y="12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0" y="10"/>
                  </a:lnTo>
                  <a:close/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181"/>
            <p:cNvSpPr>
              <a:spLocks/>
            </p:cNvSpPr>
            <p:nvPr userDrawn="1"/>
          </p:nvSpPr>
          <p:spPr bwMode="auto">
            <a:xfrm>
              <a:off x="5240" y="574"/>
              <a:ext cx="16" cy="28"/>
            </a:xfrm>
            <a:custGeom>
              <a:avLst/>
              <a:gdLst>
                <a:gd name="T0" fmla="*/ 16 w 16"/>
                <a:gd name="T1" fmla="*/ 5 h 28"/>
                <a:gd name="T2" fmla="*/ 16 w 16"/>
                <a:gd name="T3" fmla="*/ 5 h 28"/>
                <a:gd name="T4" fmla="*/ 14 w 16"/>
                <a:gd name="T5" fmla="*/ 16 h 28"/>
                <a:gd name="T6" fmla="*/ 14 w 16"/>
                <a:gd name="T7" fmla="*/ 16 h 28"/>
                <a:gd name="T8" fmla="*/ 11 w 16"/>
                <a:gd name="T9" fmla="*/ 23 h 28"/>
                <a:gd name="T10" fmla="*/ 7 w 16"/>
                <a:gd name="T11" fmla="*/ 27 h 28"/>
                <a:gd name="T12" fmla="*/ 4 w 16"/>
                <a:gd name="T13" fmla="*/ 28 h 28"/>
                <a:gd name="T14" fmla="*/ 4 w 16"/>
                <a:gd name="T15" fmla="*/ 28 h 28"/>
                <a:gd name="T16" fmla="*/ 2 w 16"/>
                <a:gd name="T17" fmla="*/ 27 h 28"/>
                <a:gd name="T18" fmla="*/ 0 w 16"/>
                <a:gd name="T19" fmla="*/ 25 h 28"/>
                <a:gd name="T20" fmla="*/ 0 w 16"/>
                <a:gd name="T21" fmla="*/ 25 h 28"/>
                <a:gd name="T22" fmla="*/ 2 w 16"/>
                <a:gd name="T23" fmla="*/ 16 h 28"/>
                <a:gd name="T24" fmla="*/ 2 w 16"/>
                <a:gd name="T25" fmla="*/ 16 h 28"/>
                <a:gd name="T26" fmla="*/ 6 w 16"/>
                <a:gd name="T27" fmla="*/ 7 h 28"/>
                <a:gd name="T28" fmla="*/ 9 w 16"/>
                <a:gd name="T29" fmla="*/ 2 h 28"/>
                <a:gd name="T30" fmla="*/ 13 w 16"/>
                <a:gd name="T31" fmla="*/ 0 h 28"/>
                <a:gd name="T32" fmla="*/ 13 w 16"/>
                <a:gd name="T33" fmla="*/ 0 h 28"/>
                <a:gd name="T34" fmla="*/ 14 w 16"/>
                <a:gd name="T35" fmla="*/ 2 h 28"/>
                <a:gd name="T36" fmla="*/ 16 w 16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28">
                  <a:moveTo>
                    <a:pt x="16" y="5"/>
                  </a:moveTo>
                  <a:lnTo>
                    <a:pt x="16" y="5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182"/>
            <p:cNvSpPr>
              <a:spLocks/>
            </p:cNvSpPr>
            <p:nvPr userDrawn="1"/>
          </p:nvSpPr>
          <p:spPr bwMode="auto">
            <a:xfrm>
              <a:off x="5226" y="569"/>
              <a:ext cx="44" cy="57"/>
            </a:xfrm>
            <a:custGeom>
              <a:avLst/>
              <a:gdLst>
                <a:gd name="T0" fmla="*/ 44 w 44"/>
                <a:gd name="T1" fmla="*/ 0 h 57"/>
                <a:gd name="T2" fmla="*/ 34 w 44"/>
                <a:gd name="T3" fmla="*/ 0 h 57"/>
                <a:gd name="T4" fmla="*/ 32 w 44"/>
                <a:gd name="T5" fmla="*/ 5 h 57"/>
                <a:gd name="T6" fmla="*/ 32 w 44"/>
                <a:gd name="T7" fmla="*/ 5 h 57"/>
                <a:gd name="T8" fmla="*/ 32 w 44"/>
                <a:gd name="T9" fmla="*/ 2 h 57"/>
                <a:gd name="T10" fmla="*/ 30 w 44"/>
                <a:gd name="T11" fmla="*/ 0 h 57"/>
                <a:gd name="T12" fmla="*/ 23 w 44"/>
                <a:gd name="T13" fmla="*/ 0 h 57"/>
                <a:gd name="T14" fmla="*/ 23 w 44"/>
                <a:gd name="T15" fmla="*/ 0 h 57"/>
                <a:gd name="T16" fmla="*/ 18 w 44"/>
                <a:gd name="T17" fmla="*/ 2 h 57"/>
                <a:gd name="T18" fmla="*/ 12 w 44"/>
                <a:gd name="T19" fmla="*/ 5 h 57"/>
                <a:gd name="T20" fmla="*/ 9 w 44"/>
                <a:gd name="T21" fmla="*/ 12 h 57"/>
                <a:gd name="T22" fmla="*/ 5 w 44"/>
                <a:gd name="T23" fmla="*/ 21 h 57"/>
                <a:gd name="T24" fmla="*/ 5 w 44"/>
                <a:gd name="T25" fmla="*/ 21 h 57"/>
                <a:gd name="T26" fmla="*/ 4 w 44"/>
                <a:gd name="T27" fmla="*/ 32 h 57"/>
                <a:gd name="T28" fmla="*/ 4 w 44"/>
                <a:gd name="T29" fmla="*/ 32 h 57"/>
                <a:gd name="T30" fmla="*/ 5 w 44"/>
                <a:gd name="T31" fmla="*/ 35 h 57"/>
                <a:gd name="T32" fmla="*/ 7 w 44"/>
                <a:gd name="T33" fmla="*/ 37 h 57"/>
                <a:gd name="T34" fmla="*/ 9 w 44"/>
                <a:gd name="T35" fmla="*/ 39 h 57"/>
                <a:gd name="T36" fmla="*/ 12 w 44"/>
                <a:gd name="T37" fmla="*/ 41 h 57"/>
                <a:gd name="T38" fmla="*/ 12 w 44"/>
                <a:gd name="T39" fmla="*/ 41 h 57"/>
                <a:gd name="T40" fmla="*/ 20 w 44"/>
                <a:gd name="T41" fmla="*/ 39 h 57"/>
                <a:gd name="T42" fmla="*/ 23 w 44"/>
                <a:gd name="T43" fmla="*/ 35 h 57"/>
                <a:gd name="T44" fmla="*/ 23 w 44"/>
                <a:gd name="T45" fmla="*/ 35 h 57"/>
                <a:gd name="T46" fmla="*/ 21 w 44"/>
                <a:gd name="T47" fmla="*/ 46 h 57"/>
                <a:gd name="T48" fmla="*/ 18 w 44"/>
                <a:gd name="T49" fmla="*/ 49 h 57"/>
                <a:gd name="T50" fmla="*/ 14 w 44"/>
                <a:gd name="T51" fmla="*/ 51 h 57"/>
                <a:gd name="T52" fmla="*/ 14 w 44"/>
                <a:gd name="T53" fmla="*/ 51 h 57"/>
                <a:gd name="T54" fmla="*/ 11 w 44"/>
                <a:gd name="T55" fmla="*/ 49 h 57"/>
                <a:gd name="T56" fmla="*/ 11 w 44"/>
                <a:gd name="T57" fmla="*/ 48 h 57"/>
                <a:gd name="T58" fmla="*/ 11 w 44"/>
                <a:gd name="T59" fmla="*/ 48 h 57"/>
                <a:gd name="T60" fmla="*/ 11 w 44"/>
                <a:gd name="T61" fmla="*/ 44 h 57"/>
                <a:gd name="T62" fmla="*/ 0 w 44"/>
                <a:gd name="T63" fmla="*/ 44 h 57"/>
                <a:gd name="T64" fmla="*/ 0 w 44"/>
                <a:gd name="T65" fmla="*/ 44 h 57"/>
                <a:gd name="T66" fmla="*/ 0 w 44"/>
                <a:gd name="T67" fmla="*/ 48 h 57"/>
                <a:gd name="T68" fmla="*/ 0 w 44"/>
                <a:gd name="T69" fmla="*/ 48 h 57"/>
                <a:gd name="T70" fmla="*/ 2 w 44"/>
                <a:gd name="T71" fmla="*/ 53 h 57"/>
                <a:gd name="T72" fmla="*/ 4 w 44"/>
                <a:gd name="T73" fmla="*/ 55 h 57"/>
                <a:gd name="T74" fmla="*/ 12 w 44"/>
                <a:gd name="T75" fmla="*/ 57 h 57"/>
                <a:gd name="T76" fmla="*/ 12 w 44"/>
                <a:gd name="T77" fmla="*/ 57 h 57"/>
                <a:gd name="T78" fmla="*/ 20 w 44"/>
                <a:gd name="T79" fmla="*/ 55 h 57"/>
                <a:gd name="T80" fmla="*/ 25 w 44"/>
                <a:gd name="T81" fmla="*/ 53 h 57"/>
                <a:gd name="T82" fmla="*/ 28 w 44"/>
                <a:gd name="T83" fmla="*/ 48 h 57"/>
                <a:gd name="T84" fmla="*/ 32 w 44"/>
                <a:gd name="T85" fmla="*/ 42 h 57"/>
                <a:gd name="T86" fmla="*/ 43 w 44"/>
                <a:gd name="T87" fmla="*/ 7 h 57"/>
                <a:gd name="T88" fmla="*/ 43 w 44"/>
                <a:gd name="T89" fmla="*/ 7 h 57"/>
                <a:gd name="T90" fmla="*/ 44 w 44"/>
                <a:gd name="T91" fmla="*/ 0 h 57"/>
                <a:gd name="T92" fmla="*/ 44 w 44"/>
                <a:gd name="T93" fmla="*/ 0 h 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20" y="39"/>
                  </a:lnTo>
                  <a:lnTo>
                    <a:pt x="23" y="35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12" y="57"/>
                  </a:lnTo>
                  <a:lnTo>
                    <a:pt x="20" y="55"/>
                  </a:lnTo>
                  <a:lnTo>
                    <a:pt x="25" y="53"/>
                  </a:lnTo>
                  <a:lnTo>
                    <a:pt x="28" y="48"/>
                  </a:lnTo>
                  <a:lnTo>
                    <a:pt x="32" y="42"/>
                  </a:lnTo>
                  <a:lnTo>
                    <a:pt x="43" y="7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183"/>
            <p:cNvSpPr>
              <a:spLocks/>
            </p:cNvSpPr>
            <p:nvPr userDrawn="1"/>
          </p:nvSpPr>
          <p:spPr bwMode="auto">
            <a:xfrm>
              <a:off x="5276" y="551"/>
              <a:ext cx="46" cy="59"/>
            </a:xfrm>
            <a:custGeom>
              <a:avLst/>
              <a:gdLst>
                <a:gd name="T0" fmla="*/ 44 w 46"/>
                <a:gd name="T1" fmla="*/ 9 h 59"/>
                <a:gd name="T2" fmla="*/ 25 w 46"/>
                <a:gd name="T3" fmla="*/ 9 h 59"/>
                <a:gd name="T4" fmla="*/ 21 w 46"/>
                <a:gd name="T5" fmla="*/ 25 h 59"/>
                <a:gd name="T6" fmla="*/ 39 w 46"/>
                <a:gd name="T7" fmla="*/ 25 h 59"/>
                <a:gd name="T8" fmla="*/ 35 w 46"/>
                <a:gd name="T9" fmla="*/ 32 h 59"/>
                <a:gd name="T10" fmla="*/ 17 w 46"/>
                <a:gd name="T11" fmla="*/ 32 h 59"/>
                <a:gd name="T12" fmla="*/ 12 w 46"/>
                <a:gd name="T13" fmla="*/ 50 h 59"/>
                <a:gd name="T14" fmla="*/ 33 w 46"/>
                <a:gd name="T15" fmla="*/ 50 h 59"/>
                <a:gd name="T16" fmla="*/ 30 w 46"/>
                <a:gd name="T17" fmla="*/ 59 h 59"/>
                <a:gd name="T18" fmla="*/ 0 w 46"/>
                <a:gd name="T19" fmla="*/ 59 h 59"/>
                <a:gd name="T20" fmla="*/ 16 w 46"/>
                <a:gd name="T21" fmla="*/ 0 h 59"/>
                <a:gd name="T22" fmla="*/ 46 w 46"/>
                <a:gd name="T23" fmla="*/ 0 h 59"/>
                <a:gd name="T24" fmla="*/ 44 w 46"/>
                <a:gd name="T25" fmla="*/ 9 h 59"/>
                <a:gd name="T26" fmla="*/ 44 w 46"/>
                <a:gd name="T27" fmla="*/ 9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59">
                  <a:moveTo>
                    <a:pt x="44" y="9"/>
                  </a:moveTo>
                  <a:lnTo>
                    <a:pt x="25" y="9"/>
                  </a:lnTo>
                  <a:lnTo>
                    <a:pt x="21" y="25"/>
                  </a:lnTo>
                  <a:lnTo>
                    <a:pt x="39" y="25"/>
                  </a:lnTo>
                  <a:lnTo>
                    <a:pt x="35" y="32"/>
                  </a:lnTo>
                  <a:lnTo>
                    <a:pt x="17" y="32"/>
                  </a:lnTo>
                  <a:lnTo>
                    <a:pt x="12" y="50"/>
                  </a:lnTo>
                  <a:lnTo>
                    <a:pt x="33" y="5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184"/>
            <p:cNvSpPr>
              <a:spLocks/>
            </p:cNvSpPr>
            <p:nvPr userDrawn="1"/>
          </p:nvSpPr>
          <p:spPr bwMode="auto">
            <a:xfrm>
              <a:off x="5313" y="569"/>
              <a:ext cx="44" cy="41"/>
            </a:xfrm>
            <a:custGeom>
              <a:avLst/>
              <a:gdLst>
                <a:gd name="T0" fmla="*/ 28 w 44"/>
                <a:gd name="T1" fmla="*/ 19 h 41"/>
                <a:gd name="T2" fmla="*/ 34 w 44"/>
                <a:gd name="T3" fmla="*/ 41 h 41"/>
                <a:gd name="T4" fmla="*/ 23 w 44"/>
                <a:gd name="T5" fmla="*/ 41 h 41"/>
                <a:gd name="T6" fmla="*/ 21 w 44"/>
                <a:gd name="T7" fmla="*/ 25 h 41"/>
                <a:gd name="T8" fmla="*/ 11 w 44"/>
                <a:gd name="T9" fmla="*/ 41 h 41"/>
                <a:gd name="T10" fmla="*/ 0 w 44"/>
                <a:gd name="T11" fmla="*/ 41 h 41"/>
                <a:gd name="T12" fmla="*/ 18 w 44"/>
                <a:gd name="T13" fmla="*/ 19 h 41"/>
                <a:gd name="T14" fmla="*/ 12 w 44"/>
                <a:gd name="T15" fmla="*/ 0 h 41"/>
                <a:gd name="T16" fmla="*/ 23 w 44"/>
                <a:gd name="T17" fmla="*/ 0 h 41"/>
                <a:gd name="T18" fmla="*/ 25 w 44"/>
                <a:gd name="T19" fmla="*/ 12 h 41"/>
                <a:gd name="T20" fmla="*/ 34 w 44"/>
                <a:gd name="T21" fmla="*/ 0 h 41"/>
                <a:gd name="T22" fmla="*/ 44 w 44"/>
                <a:gd name="T23" fmla="*/ 0 h 41"/>
                <a:gd name="T24" fmla="*/ 28 w 44"/>
                <a:gd name="T25" fmla="*/ 19 h 41"/>
                <a:gd name="T26" fmla="*/ 28 w 44"/>
                <a:gd name="T27" fmla="*/ 19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1">
                  <a:moveTo>
                    <a:pt x="28" y="19"/>
                  </a:moveTo>
                  <a:lnTo>
                    <a:pt x="34" y="41"/>
                  </a:lnTo>
                  <a:lnTo>
                    <a:pt x="23" y="41"/>
                  </a:lnTo>
                  <a:lnTo>
                    <a:pt x="21" y="25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5" y="1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185"/>
            <p:cNvSpPr>
              <a:spLocks/>
            </p:cNvSpPr>
            <p:nvPr userDrawn="1"/>
          </p:nvSpPr>
          <p:spPr bwMode="auto">
            <a:xfrm>
              <a:off x="5356" y="569"/>
              <a:ext cx="35" cy="41"/>
            </a:xfrm>
            <a:custGeom>
              <a:avLst/>
              <a:gdLst>
                <a:gd name="T0" fmla="*/ 35 w 35"/>
                <a:gd name="T1" fmla="*/ 14 h 41"/>
                <a:gd name="T2" fmla="*/ 24 w 35"/>
                <a:gd name="T3" fmla="*/ 14 h 41"/>
                <a:gd name="T4" fmla="*/ 24 w 35"/>
                <a:gd name="T5" fmla="*/ 14 h 41"/>
                <a:gd name="T6" fmla="*/ 26 w 35"/>
                <a:gd name="T7" fmla="*/ 9 h 41"/>
                <a:gd name="T8" fmla="*/ 26 w 35"/>
                <a:gd name="T9" fmla="*/ 9 h 41"/>
                <a:gd name="T10" fmla="*/ 24 w 35"/>
                <a:gd name="T11" fmla="*/ 7 h 41"/>
                <a:gd name="T12" fmla="*/ 23 w 35"/>
                <a:gd name="T13" fmla="*/ 5 h 41"/>
                <a:gd name="T14" fmla="*/ 23 w 35"/>
                <a:gd name="T15" fmla="*/ 5 h 41"/>
                <a:gd name="T16" fmla="*/ 17 w 35"/>
                <a:gd name="T17" fmla="*/ 7 h 41"/>
                <a:gd name="T18" fmla="*/ 16 w 35"/>
                <a:gd name="T19" fmla="*/ 10 h 41"/>
                <a:gd name="T20" fmla="*/ 12 w 35"/>
                <a:gd name="T21" fmla="*/ 21 h 41"/>
                <a:gd name="T22" fmla="*/ 12 w 35"/>
                <a:gd name="T23" fmla="*/ 21 h 41"/>
                <a:gd name="T24" fmla="*/ 10 w 35"/>
                <a:gd name="T25" fmla="*/ 30 h 41"/>
                <a:gd name="T26" fmla="*/ 10 w 35"/>
                <a:gd name="T27" fmla="*/ 30 h 41"/>
                <a:gd name="T28" fmla="*/ 10 w 35"/>
                <a:gd name="T29" fmla="*/ 33 h 41"/>
                <a:gd name="T30" fmla="*/ 14 w 35"/>
                <a:gd name="T31" fmla="*/ 35 h 41"/>
                <a:gd name="T32" fmla="*/ 14 w 35"/>
                <a:gd name="T33" fmla="*/ 35 h 41"/>
                <a:gd name="T34" fmla="*/ 17 w 35"/>
                <a:gd name="T35" fmla="*/ 33 h 41"/>
                <a:gd name="T36" fmla="*/ 19 w 35"/>
                <a:gd name="T37" fmla="*/ 32 h 41"/>
                <a:gd name="T38" fmla="*/ 21 w 35"/>
                <a:gd name="T39" fmla="*/ 26 h 41"/>
                <a:gd name="T40" fmla="*/ 31 w 35"/>
                <a:gd name="T41" fmla="*/ 26 h 41"/>
                <a:gd name="T42" fmla="*/ 31 w 35"/>
                <a:gd name="T43" fmla="*/ 26 h 41"/>
                <a:gd name="T44" fmla="*/ 28 w 35"/>
                <a:gd name="T45" fmla="*/ 33 h 41"/>
                <a:gd name="T46" fmla="*/ 24 w 35"/>
                <a:gd name="T47" fmla="*/ 37 h 41"/>
                <a:gd name="T48" fmla="*/ 19 w 35"/>
                <a:gd name="T49" fmla="*/ 41 h 41"/>
                <a:gd name="T50" fmla="*/ 12 w 35"/>
                <a:gd name="T51" fmla="*/ 41 h 41"/>
                <a:gd name="T52" fmla="*/ 12 w 35"/>
                <a:gd name="T53" fmla="*/ 41 h 41"/>
                <a:gd name="T54" fmla="*/ 8 w 35"/>
                <a:gd name="T55" fmla="*/ 41 h 41"/>
                <a:gd name="T56" fmla="*/ 3 w 35"/>
                <a:gd name="T57" fmla="*/ 39 h 41"/>
                <a:gd name="T58" fmla="*/ 1 w 35"/>
                <a:gd name="T59" fmla="*/ 37 h 41"/>
                <a:gd name="T60" fmla="*/ 0 w 35"/>
                <a:gd name="T61" fmla="*/ 32 h 41"/>
                <a:gd name="T62" fmla="*/ 0 w 35"/>
                <a:gd name="T63" fmla="*/ 32 h 41"/>
                <a:gd name="T64" fmla="*/ 1 w 35"/>
                <a:gd name="T65" fmla="*/ 21 h 41"/>
                <a:gd name="T66" fmla="*/ 1 w 35"/>
                <a:gd name="T67" fmla="*/ 21 h 41"/>
                <a:gd name="T68" fmla="*/ 5 w 35"/>
                <a:gd name="T69" fmla="*/ 12 h 41"/>
                <a:gd name="T70" fmla="*/ 8 w 35"/>
                <a:gd name="T71" fmla="*/ 5 h 41"/>
                <a:gd name="T72" fmla="*/ 14 w 35"/>
                <a:gd name="T73" fmla="*/ 2 h 41"/>
                <a:gd name="T74" fmla="*/ 17 w 35"/>
                <a:gd name="T75" fmla="*/ 0 h 41"/>
                <a:gd name="T76" fmla="*/ 23 w 35"/>
                <a:gd name="T77" fmla="*/ 0 h 41"/>
                <a:gd name="T78" fmla="*/ 23 w 35"/>
                <a:gd name="T79" fmla="*/ 0 h 41"/>
                <a:gd name="T80" fmla="*/ 28 w 35"/>
                <a:gd name="T81" fmla="*/ 0 h 41"/>
                <a:gd name="T82" fmla="*/ 31 w 35"/>
                <a:gd name="T83" fmla="*/ 0 h 41"/>
                <a:gd name="T84" fmla="*/ 35 w 35"/>
                <a:gd name="T85" fmla="*/ 3 h 41"/>
                <a:gd name="T86" fmla="*/ 35 w 35"/>
                <a:gd name="T87" fmla="*/ 7 h 41"/>
                <a:gd name="T88" fmla="*/ 35 w 35"/>
                <a:gd name="T89" fmla="*/ 7 h 41"/>
                <a:gd name="T90" fmla="*/ 35 w 35"/>
                <a:gd name="T91" fmla="*/ 14 h 41"/>
                <a:gd name="T92" fmla="*/ 35 w 35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41">
                  <a:moveTo>
                    <a:pt x="35" y="14"/>
                  </a:moveTo>
                  <a:lnTo>
                    <a:pt x="24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2" y="21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21" y="26"/>
                  </a:lnTo>
                  <a:lnTo>
                    <a:pt x="31" y="26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19" y="41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186"/>
            <p:cNvSpPr>
              <a:spLocks noEditPoints="1"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26 w 35"/>
                <a:gd name="T1" fmla="*/ 9 h 41"/>
                <a:gd name="T2" fmla="*/ 26 w 35"/>
                <a:gd name="T3" fmla="*/ 9 h 41"/>
                <a:gd name="T4" fmla="*/ 25 w 35"/>
                <a:gd name="T5" fmla="*/ 16 h 41"/>
                <a:gd name="T6" fmla="*/ 14 w 35"/>
                <a:gd name="T7" fmla="*/ 16 h 41"/>
                <a:gd name="T8" fmla="*/ 14 w 35"/>
                <a:gd name="T9" fmla="*/ 16 h 41"/>
                <a:gd name="T10" fmla="*/ 16 w 35"/>
                <a:gd name="T11" fmla="*/ 9 h 41"/>
                <a:gd name="T12" fmla="*/ 19 w 35"/>
                <a:gd name="T13" fmla="*/ 7 h 41"/>
                <a:gd name="T14" fmla="*/ 23 w 35"/>
                <a:gd name="T15" fmla="*/ 5 h 41"/>
                <a:gd name="T16" fmla="*/ 23 w 35"/>
                <a:gd name="T17" fmla="*/ 5 h 41"/>
                <a:gd name="T18" fmla="*/ 25 w 35"/>
                <a:gd name="T19" fmla="*/ 7 h 41"/>
                <a:gd name="T20" fmla="*/ 26 w 35"/>
                <a:gd name="T21" fmla="*/ 9 h 41"/>
                <a:gd name="T22" fmla="*/ 35 w 35"/>
                <a:gd name="T23" fmla="*/ 9 h 41"/>
                <a:gd name="T24" fmla="*/ 35 w 35"/>
                <a:gd name="T25" fmla="*/ 9 h 41"/>
                <a:gd name="T26" fmla="*/ 35 w 35"/>
                <a:gd name="T27" fmla="*/ 3 h 41"/>
                <a:gd name="T28" fmla="*/ 32 w 35"/>
                <a:gd name="T29" fmla="*/ 2 h 41"/>
                <a:gd name="T30" fmla="*/ 28 w 35"/>
                <a:gd name="T31" fmla="*/ 0 h 41"/>
                <a:gd name="T32" fmla="*/ 25 w 35"/>
                <a:gd name="T33" fmla="*/ 0 h 41"/>
                <a:gd name="T34" fmla="*/ 25 w 35"/>
                <a:gd name="T35" fmla="*/ 0 h 41"/>
                <a:gd name="T36" fmla="*/ 16 w 35"/>
                <a:gd name="T37" fmla="*/ 2 h 41"/>
                <a:gd name="T38" fmla="*/ 9 w 35"/>
                <a:gd name="T39" fmla="*/ 5 h 41"/>
                <a:gd name="T40" fmla="*/ 5 w 35"/>
                <a:gd name="T41" fmla="*/ 12 h 41"/>
                <a:gd name="T42" fmla="*/ 2 w 35"/>
                <a:gd name="T43" fmla="*/ 21 h 41"/>
                <a:gd name="T44" fmla="*/ 2 w 35"/>
                <a:gd name="T45" fmla="*/ 21 h 41"/>
                <a:gd name="T46" fmla="*/ 0 w 35"/>
                <a:gd name="T47" fmla="*/ 32 h 41"/>
                <a:gd name="T48" fmla="*/ 0 w 35"/>
                <a:gd name="T49" fmla="*/ 32 h 41"/>
                <a:gd name="T50" fmla="*/ 2 w 35"/>
                <a:gd name="T51" fmla="*/ 37 h 41"/>
                <a:gd name="T52" fmla="*/ 3 w 35"/>
                <a:gd name="T53" fmla="*/ 39 h 41"/>
                <a:gd name="T54" fmla="*/ 9 w 35"/>
                <a:gd name="T55" fmla="*/ 41 h 41"/>
                <a:gd name="T56" fmla="*/ 12 w 35"/>
                <a:gd name="T57" fmla="*/ 41 h 41"/>
                <a:gd name="T58" fmla="*/ 12 w 35"/>
                <a:gd name="T59" fmla="*/ 41 h 41"/>
                <a:gd name="T60" fmla="*/ 19 w 35"/>
                <a:gd name="T61" fmla="*/ 41 h 41"/>
                <a:gd name="T62" fmla="*/ 25 w 35"/>
                <a:gd name="T63" fmla="*/ 37 h 41"/>
                <a:gd name="T64" fmla="*/ 28 w 35"/>
                <a:gd name="T65" fmla="*/ 33 h 41"/>
                <a:gd name="T66" fmla="*/ 32 w 35"/>
                <a:gd name="T67" fmla="*/ 26 h 41"/>
                <a:gd name="T68" fmla="*/ 21 w 35"/>
                <a:gd name="T69" fmla="*/ 26 h 41"/>
                <a:gd name="T70" fmla="*/ 21 w 35"/>
                <a:gd name="T71" fmla="*/ 26 h 41"/>
                <a:gd name="T72" fmla="*/ 19 w 35"/>
                <a:gd name="T73" fmla="*/ 32 h 41"/>
                <a:gd name="T74" fmla="*/ 18 w 35"/>
                <a:gd name="T75" fmla="*/ 33 h 41"/>
                <a:gd name="T76" fmla="*/ 14 w 35"/>
                <a:gd name="T77" fmla="*/ 35 h 41"/>
                <a:gd name="T78" fmla="*/ 14 w 35"/>
                <a:gd name="T79" fmla="*/ 35 h 41"/>
                <a:gd name="T80" fmla="*/ 10 w 35"/>
                <a:gd name="T81" fmla="*/ 33 h 41"/>
                <a:gd name="T82" fmla="*/ 10 w 35"/>
                <a:gd name="T83" fmla="*/ 32 h 41"/>
                <a:gd name="T84" fmla="*/ 10 w 35"/>
                <a:gd name="T85" fmla="*/ 32 h 41"/>
                <a:gd name="T86" fmla="*/ 12 w 35"/>
                <a:gd name="T87" fmla="*/ 21 h 41"/>
                <a:gd name="T88" fmla="*/ 33 w 35"/>
                <a:gd name="T89" fmla="*/ 21 h 41"/>
                <a:gd name="T90" fmla="*/ 33 w 35"/>
                <a:gd name="T91" fmla="*/ 21 h 41"/>
                <a:gd name="T92" fmla="*/ 35 w 35"/>
                <a:gd name="T93" fmla="*/ 16 h 41"/>
                <a:gd name="T94" fmla="*/ 35 w 35"/>
                <a:gd name="T95" fmla="*/ 9 h 41"/>
                <a:gd name="T96" fmla="*/ 35 w 35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1">
                  <a:moveTo>
                    <a:pt x="26" y="9"/>
                  </a:moveTo>
                  <a:lnTo>
                    <a:pt x="26" y="9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9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187"/>
            <p:cNvSpPr>
              <a:spLocks/>
            </p:cNvSpPr>
            <p:nvPr userDrawn="1"/>
          </p:nvSpPr>
          <p:spPr bwMode="auto">
            <a:xfrm>
              <a:off x="540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2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1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188"/>
            <p:cNvSpPr>
              <a:spLocks/>
            </p:cNvSpPr>
            <p:nvPr userDrawn="1"/>
          </p:nvSpPr>
          <p:spPr bwMode="auto">
            <a:xfrm>
              <a:off x="5393" y="569"/>
              <a:ext cx="35" cy="41"/>
            </a:xfrm>
            <a:custGeom>
              <a:avLst/>
              <a:gdLst>
                <a:gd name="T0" fmla="*/ 35 w 35"/>
                <a:gd name="T1" fmla="*/ 9 h 41"/>
                <a:gd name="T2" fmla="*/ 35 w 35"/>
                <a:gd name="T3" fmla="*/ 9 h 41"/>
                <a:gd name="T4" fmla="*/ 35 w 35"/>
                <a:gd name="T5" fmla="*/ 3 h 41"/>
                <a:gd name="T6" fmla="*/ 32 w 35"/>
                <a:gd name="T7" fmla="*/ 2 h 41"/>
                <a:gd name="T8" fmla="*/ 28 w 35"/>
                <a:gd name="T9" fmla="*/ 0 h 41"/>
                <a:gd name="T10" fmla="*/ 25 w 35"/>
                <a:gd name="T11" fmla="*/ 0 h 41"/>
                <a:gd name="T12" fmla="*/ 25 w 35"/>
                <a:gd name="T13" fmla="*/ 0 h 41"/>
                <a:gd name="T14" fmla="*/ 16 w 35"/>
                <a:gd name="T15" fmla="*/ 2 h 41"/>
                <a:gd name="T16" fmla="*/ 9 w 35"/>
                <a:gd name="T17" fmla="*/ 5 h 41"/>
                <a:gd name="T18" fmla="*/ 5 w 35"/>
                <a:gd name="T19" fmla="*/ 12 h 41"/>
                <a:gd name="T20" fmla="*/ 2 w 35"/>
                <a:gd name="T21" fmla="*/ 21 h 41"/>
                <a:gd name="T22" fmla="*/ 2 w 35"/>
                <a:gd name="T23" fmla="*/ 21 h 41"/>
                <a:gd name="T24" fmla="*/ 0 w 35"/>
                <a:gd name="T25" fmla="*/ 32 h 41"/>
                <a:gd name="T26" fmla="*/ 0 w 35"/>
                <a:gd name="T27" fmla="*/ 32 h 41"/>
                <a:gd name="T28" fmla="*/ 2 w 35"/>
                <a:gd name="T29" fmla="*/ 37 h 41"/>
                <a:gd name="T30" fmla="*/ 3 w 35"/>
                <a:gd name="T31" fmla="*/ 39 h 41"/>
                <a:gd name="T32" fmla="*/ 9 w 35"/>
                <a:gd name="T33" fmla="*/ 41 h 41"/>
                <a:gd name="T34" fmla="*/ 12 w 35"/>
                <a:gd name="T35" fmla="*/ 41 h 41"/>
                <a:gd name="T36" fmla="*/ 12 w 35"/>
                <a:gd name="T37" fmla="*/ 41 h 41"/>
                <a:gd name="T38" fmla="*/ 19 w 35"/>
                <a:gd name="T39" fmla="*/ 41 h 41"/>
                <a:gd name="T40" fmla="*/ 25 w 35"/>
                <a:gd name="T41" fmla="*/ 37 h 41"/>
                <a:gd name="T42" fmla="*/ 28 w 35"/>
                <a:gd name="T43" fmla="*/ 33 h 41"/>
                <a:gd name="T44" fmla="*/ 32 w 35"/>
                <a:gd name="T45" fmla="*/ 26 h 41"/>
                <a:gd name="T46" fmla="*/ 21 w 35"/>
                <a:gd name="T47" fmla="*/ 26 h 41"/>
                <a:gd name="T48" fmla="*/ 21 w 35"/>
                <a:gd name="T49" fmla="*/ 26 h 41"/>
                <a:gd name="T50" fmla="*/ 19 w 35"/>
                <a:gd name="T51" fmla="*/ 32 h 41"/>
                <a:gd name="T52" fmla="*/ 18 w 35"/>
                <a:gd name="T53" fmla="*/ 33 h 41"/>
                <a:gd name="T54" fmla="*/ 14 w 35"/>
                <a:gd name="T55" fmla="*/ 35 h 41"/>
                <a:gd name="T56" fmla="*/ 14 w 35"/>
                <a:gd name="T57" fmla="*/ 35 h 41"/>
                <a:gd name="T58" fmla="*/ 10 w 35"/>
                <a:gd name="T59" fmla="*/ 33 h 41"/>
                <a:gd name="T60" fmla="*/ 10 w 35"/>
                <a:gd name="T61" fmla="*/ 32 h 41"/>
                <a:gd name="T62" fmla="*/ 10 w 35"/>
                <a:gd name="T63" fmla="*/ 32 h 41"/>
                <a:gd name="T64" fmla="*/ 12 w 35"/>
                <a:gd name="T65" fmla="*/ 21 h 41"/>
                <a:gd name="T66" fmla="*/ 33 w 35"/>
                <a:gd name="T67" fmla="*/ 21 h 41"/>
                <a:gd name="T68" fmla="*/ 33 w 35"/>
                <a:gd name="T69" fmla="*/ 21 h 41"/>
                <a:gd name="T70" fmla="*/ 35 w 35"/>
                <a:gd name="T71" fmla="*/ 16 h 41"/>
                <a:gd name="T72" fmla="*/ 35 w 35"/>
                <a:gd name="T73" fmla="*/ 9 h 41"/>
                <a:gd name="T74" fmla="*/ 35 w 35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41">
                  <a:moveTo>
                    <a:pt x="35" y="9"/>
                  </a:moveTo>
                  <a:lnTo>
                    <a:pt x="35" y="9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9" y="5"/>
                  </a:lnTo>
                  <a:lnTo>
                    <a:pt x="5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6"/>
                  </a:lnTo>
                  <a:lnTo>
                    <a:pt x="21" y="26"/>
                  </a:lnTo>
                  <a:lnTo>
                    <a:pt x="19" y="32"/>
                  </a:lnTo>
                  <a:lnTo>
                    <a:pt x="18" y="33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2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189"/>
            <p:cNvSpPr>
              <a:spLocks/>
            </p:cNvSpPr>
            <p:nvPr userDrawn="1"/>
          </p:nvSpPr>
          <p:spPr bwMode="auto">
            <a:xfrm>
              <a:off x="5430" y="551"/>
              <a:ext cx="27" cy="59"/>
            </a:xfrm>
            <a:custGeom>
              <a:avLst/>
              <a:gdLst>
                <a:gd name="T0" fmla="*/ 9 w 27"/>
                <a:gd name="T1" fmla="*/ 59 h 59"/>
                <a:gd name="T2" fmla="*/ 0 w 27"/>
                <a:gd name="T3" fmla="*/ 59 h 59"/>
                <a:gd name="T4" fmla="*/ 16 w 27"/>
                <a:gd name="T5" fmla="*/ 0 h 59"/>
                <a:gd name="T6" fmla="*/ 27 w 27"/>
                <a:gd name="T7" fmla="*/ 0 h 59"/>
                <a:gd name="T8" fmla="*/ 9 w 27"/>
                <a:gd name="T9" fmla="*/ 59 h 59"/>
                <a:gd name="T10" fmla="*/ 9 w 27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0"/>
            <p:cNvSpPr>
              <a:spLocks/>
            </p:cNvSpPr>
            <p:nvPr userDrawn="1"/>
          </p:nvSpPr>
          <p:spPr bwMode="auto">
            <a:xfrm>
              <a:off x="5451" y="551"/>
              <a:ext cx="25" cy="59"/>
            </a:xfrm>
            <a:custGeom>
              <a:avLst/>
              <a:gdLst>
                <a:gd name="T0" fmla="*/ 9 w 25"/>
                <a:gd name="T1" fmla="*/ 59 h 59"/>
                <a:gd name="T2" fmla="*/ 0 w 25"/>
                <a:gd name="T3" fmla="*/ 59 h 59"/>
                <a:gd name="T4" fmla="*/ 16 w 25"/>
                <a:gd name="T5" fmla="*/ 0 h 59"/>
                <a:gd name="T6" fmla="*/ 25 w 25"/>
                <a:gd name="T7" fmla="*/ 0 h 59"/>
                <a:gd name="T8" fmla="*/ 9 w 25"/>
                <a:gd name="T9" fmla="*/ 59 h 59"/>
                <a:gd name="T10" fmla="*/ 9 w 25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9">
                  <a:moveTo>
                    <a:pt x="9" y="59"/>
                  </a:moveTo>
                  <a:lnTo>
                    <a:pt x="0" y="5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1"/>
            <p:cNvSpPr>
              <a:spLocks noEditPoints="1"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25 w 36"/>
                <a:gd name="T1" fmla="*/ 9 h 41"/>
                <a:gd name="T2" fmla="*/ 25 w 36"/>
                <a:gd name="T3" fmla="*/ 9 h 41"/>
                <a:gd name="T4" fmla="*/ 23 w 36"/>
                <a:gd name="T5" fmla="*/ 16 h 41"/>
                <a:gd name="T6" fmla="*/ 13 w 36"/>
                <a:gd name="T7" fmla="*/ 16 h 41"/>
                <a:gd name="T8" fmla="*/ 13 w 36"/>
                <a:gd name="T9" fmla="*/ 16 h 41"/>
                <a:gd name="T10" fmla="*/ 16 w 36"/>
                <a:gd name="T11" fmla="*/ 9 h 41"/>
                <a:gd name="T12" fmla="*/ 18 w 36"/>
                <a:gd name="T13" fmla="*/ 7 h 41"/>
                <a:gd name="T14" fmla="*/ 22 w 36"/>
                <a:gd name="T15" fmla="*/ 5 h 41"/>
                <a:gd name="T16" fmla="*/ 22 w 36"/>
                <a:gd name="T17" fmla="*/ 5 h 41"/>
                <a:gd name="T18" fmla="*/ 25 w 36"/>
                <a:gd name="T19" fmla="*/ 7 h 41"/>
                <a:gd name="T20" fmla="*/ 25 w 36"/>
                <a:gd name="T21" fmla="*/ 9 h 41"/>
                <a:gd name="T22" fmla="*/ 36 w 36"/>
                <a:gd name="T23" fmla="*/ 9 h 41"/>
                <a:gd name="T24" fmla="*/ 36 w 36"/>
                <a:gd name="T25" fmla="*/ 9 h 41"/>
                <a:gd name="T26" fmla="*/ 34 w 36"/>
                <a:gd name="T27" fmla="*/ 3 h 41"/>
                <a:gd name="T28" fmla="*/ 32 w 36"/>
                <a:gd name="T29" fmla="*/ 2 h 41"/>
                <a:gd name="T30" fmla="*/ 29 w 36"/>
                <a:gd name="T31" fmla="*/ 0 h 41"/>
                <a:gd name="T32" fmla="*/ 23 w 36"/>
                <a:gd name="T33" fmla="*/ 0 h 41"/>
                <a:gd name="T34" fmla="*/ 23 w 36"/>
                <a:gd name="T35" fmla="*/ 0 h 41"/>
                <a:gd name="T36" fmla="*/ 15 w 36"/>
                <a:gd name="T37" fmla="*/ 2 h 41"/>
                <a:gd name="T38" fmla="*/ 9 w 36"/>
                <a:gd name="T39" fmla="*/ 5 h 41"/>
                <a:gd name="T40" fmla="*/ 6 w 36"/>
                <a:gd name="T41" fmla="*/ 12 h 41"/>
                <a:gd name="T42" fmla="*/ 2 w 36"/>
                <a:gd name="T43" fmla="*/ 21 h 41"/>
                <a:gd name="T44" fmla="*/ 2 w 36"/>
                <a:gd name="T45" fmla="*/ 21 h 41"/>
                <a:gd name="T46" fmla="*/ 0 w 36"/>
                <a:gd name="T47" fmla="*/ 32 h 41"/>
                <a:gd name="T48" fmla="*/ 0 w 36"/>
                <a:gd name="T49" fmla="*/ 32 h 41"/>
                <a:gd name="T50" fmla="*/ 0 w 36"/>
                <a:gd name="T51" fmla="*/ 37 h 41"/>
                <a:gd name="T52" fmla="*/ 4 w 36"/>
                <a:gd name="T53" fmla="*/ 39 h 41"/>
                <a:gd name="T54" fmla="*/ 7 w 36"/>
                <a:gd name="T55" fmla="*/ 41 h 41"/>
                <a:gd name="T56" fmla="*/ 13 w 36"/>
                <a:gd name="T57" fmla="*/ 41 h 41"/>
                <a:gd name="T58" fmla="*/ 13 w 36"/>
                <a:gd name="T59" fmla="*/ 41 h 41"/>
                <a:gd name="T60" fmla="*/ 20 w 36"/>
                <a:gd name="T61" fmla="*/ 41 h 41"/>
                <a:gd name="T62" fmla="*/ 23 w 36"/>
                <a:gd name="T63" fmla="*/ 37 h 41"/>
                <a:gd name="T64" fmla="*/ 29 w 36"/>
                <a:gd name="T65" fmla="*/ 33 h 41"/>
                <a:gd name="T66" fmla="*/ 31 w 36"/>
                <a:gd name="T67" fmla="*/ 26 h 41"/>
                <a:gd name="T68" fmla="*/ 22 w 36"/>
                <a:gd name="T69" fmla="*/ 26 h 41"/>
                <a:gd name="T70" fmla="*/ 22 w 36"/>
                <a:gd name="T71" fmla="*/ 26 h 41"/>
                <a:gd name="T72" fmla="*/ 18 w 36"/>
                <a:gd name="T73" fmla="*/ 32 h 41"/>
                <a:gd name="T74" fmla="*/ 16 w 36"/>
                <a:gd name="T75" fmla="*/ 33 h 41"/>
                <a:gd name="T76" fmla="*/ 13 w 36"/>
                <a:gd name="T77" fmla="*/ 35 h 41"/>
                <a:gd name="T78" fmla="*/ 13 w 36"/>
                <a:gd name="T79" fmla="*/ 35 h 41"/>
                <a:gd name="T80" fmla="*/ 11 w 36"/>
                <a:gd name="T81" fmla="*/ 33 h 41"/>
                <a:gd name="T82" fmla="*/ 9 w 36"/>
                <a:gd name="T83" fmla="*/ 32 h 41"/>
                <a:gd name="T84" fmla="*/ 9 w 36"/>
                <a:gd name="T85" fmla="*/ 32 h 41"/>
                <a:gd name="T86" fmla="*/ 11 w 36"/>
                <a:gd name="T87" fmla="*/ 21 h 41"/>
                <a:gd name="T88" fmla="*/ 32 w 36"/>
                <a:gd name="T89" fmla="*/ 21 h 41"/>
                <a:gd name="T90" fmla="*/ 32 w 36"/>
                <a:gd name="T91" fmla="*/ 21 h 41"/>
                <a:gd name="T92" fmla="*/ 34 w 36"/>
                <a:gd name="T93" fmla="*/ 16 h 41"/>
                <a:gd name="T94" fmla="*/ 36 w 36"/>
                <a:gd name="T95" fmla="*/ 9 h 41"/>
                <a:gd name="T96" fmla="*/ 36 w 36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" h="41">
                  <a:moveTo>
                    <a:pt x="25" y="9"/>
                  </a:moveTo>
                  <a:lnTo>
                    <a:pt x="25" y="9"/>
                  </a:lnTo>
                  <a:lnTo>
                    <a:pt x="23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2"/>
            <p:cNvSpPr>
              <a:spLocks/>
            </p:cNvSpPr>
            <p:nvPr userDrawn="1"/>
          </p:nvSpPr>
          <p:spPr bwMode="auto">
            <a:xfrm>
              <a:off x="5487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0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3"/>
            <p:cNvSpPr>
              <a:spLocks/>
            </p:cNvSpPr>
            <p:nvPr userDrawn="1"/>
          </p:nvSpPr>
          <p:spPr bwMode="auto">
            <a:xfrm>
              <a:off x="5474" y="569"/>
              <a:ext cx="36" cy="41"/>
            </a:xfrm>
            <a:custGeom>
              <a:avLst/>
              <a:gdLst>
                <a:gd name="T0" fmla="*/ 36 w 36"/>
                <a:gd name="T1" fmla="*/ 9 h 41"/>
                <a:gd name="T2" fmla="*/ 36 w 36"/>
                <a:gd name="T3" fmla="*/ 9 h 41"/>
                <a:gd name="T4" fmla="*/ 34 w 36"/>
                <a:gd name="T5" fmla="*/ 3 h 41"/>
                <a:gd name="T6" fmla="*/ 32 w 36"/>
                <a:gd name="T7" fmla="*/ 2 h 41"/>
                <a:gd name="T8" fmla="*/ 29 w 36"/>
                <a:gd name="T9" fmla="*/ 0 h 41"/>
                <a:gd name="T10" fmla="*/ 23 w 36"/>
                <a:gd name="T11" fmla="*/ 0 h 41"/>
                <a:gd name="T12" fmla="*/ 23 w 36"/>
                <a:gd name="T13" fmla="*/ 0 h 41"/>
                <a:gd name="T14" fmla="*/ 15 w 36"/>
                <a:gd name="T15" fmla="*/ 2 h 41"/>
                <a:gd name="T16" fmla="*/ 9 w 36"/>
                <a:gd name="T17" fmla="*/ 5 h 41"/>
                <a:gd name="T18" fmla="*/ 6 w 36"/>
                <a:gd name="T19" fmla="*/ 12 h 41"/>
                <a:gd name="T20" fmla="*/ 2 w 36"/>
                <a:gd name="T21" fmla="*/ 21 h 41"/>
                <a:gd name="T22" fmla="*/ 2 w 36"/>
                <a:gd name="T23" fmla="*/ 21 h 41"/>
                <a:gd name="T24" fmla="*/ 0 w 36"/>
                <a:gd name="T25" fmla="*/ 32 h 41"/>
                <a:gd name="T26" fmla="*/ 0 w 36"/>
                <a:gd name="T27" fmla="*/ 32 h 41"/>
                <a:gd name="T28" fmla="*/ 0 w 36"/>
                <a:gd name="T29" fmla="*/ 37 h 41"/>
                <a:gd name="T30" fmla="*/ 4 w 36"/>
                <a:gd name="T31" fmla="*/ 39 h 41"/>
                <a:gd name="T32" fmla="*/ 7 w 36"/>
                <a:gd name="T33" fmla="*/ 41 h 41"/>
                <a:gd name="T34" fmla="*/ 13 w 36"/>
                <a:gd name="T35" fmla="*/ 41 h 41"/>
                <a:gd name="T36" fmla="*/ 13 w 36"/>
                <a:gd name="T37" fmla="*/ 41 h 41"/>
                <a:gd name="T38" fmla="*/ 20 w 36"/>
                <a:gd name="T39" fmla="*/ 41 h 41"/>
                <a:gd name="T40" fmla="*/ 23 w 36"/>
                <a:gd name="T41" fmla="*/ 37 h 41"/>
                <a:gd name="T42" fmla="*/ 29 w 36"/>
                <a:gd name="T43" fmla="*/ 33 h 41"/>
                <a:gd name="T44" fmla="*/ 31 w 36"/>
                <a:gd name="T45" fmla="*/ 26 h 41"/>
                <a:gd name="T46" fmla="*/ 22 w 36"/>
                <a:gd name="T47" fmla="*/ 26 h 41"/>
                <a:gd name="T48" fmla="*/ 22 w 36"/>
                <a:gd name="T49" fmla="*/ 26 h 41"/>
                <a:gd name="T50" fmla="*/ 18 w 36"/>
                <a:gd name="T51" fmla="*/ 32 h 41"/>
                <a:gd name="T52" fmla="*/ 16 w 36"/>
                <a:gd name="T53" fmla="*/ 33 h 41"/>
                <a:gd name="T54" fmla="*/ 13 w 36"/>
                <a:gd name="T55" fmla="*/ 35 h 41"/>
                <a:gd name="T56" fmla="*/ 13 w 36"/>
                <a:gd name="T57" fmla="*/ 35 h 41"/>
                <a:gd name="T58" fmla="*/ 11 w 36"/>
                <a:gd name="T59" fmla="*/ 33 h 41"/>
                <a:gd name="T60" fmla="*/ 9 w 36"/>
                <a:gd name="T61" fmla="*/ 32 h 41"/>
                <a:gd name="T62" fmla="*/ 9 w 36"/>
                <a:gd name="T63" fmla="*/ 32 h 41"/>
                <a:gd name="T64" fmla="*/ 11 w 36"/>
                <a:gd name="T65" fmla="*/ 21 h 41"/>
                <a:gd name="T66" fmla="*/ 32 w 36"/>
                <a:gd name="T67" fmla="*/ 21 h 41"/>
                <a:gd name="T68" fmla="*/ 32 w 36"/>
                <a:gd name="T69" fmla="*/ 21 h 41"/>
                <a:gd name="T70" fmla="*/ 34 w 36"/>
                <a:gd name="T71" fmla="*/ 16 h 41"/>
                <a:gd name="T72" fmla="*/ 36 w 36"/>
                <a:gd name="T73" fmla="*/ 9 h 41"/>
                <a:gd name="T74" fmla="*/ 36 w 36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1">
                  <a:moveTo>
                    <a:pt x="36" y="9"/>
                  </a:moveTo>
                  <a:lnTo>
                    <a:pt x="36" y="9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6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6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4"/>
            <p:cNvSpPr>
              <a:spLocks/>
            </p:cNvSpPr>
            <p:nvPr userDrawn="1"/>
          </p:nvSpPr>
          <p:spPr bwMode="auto">
            <a:xfrm>
              <a:off x="5510" y="569"/>
              <a:ext cx="41" cy="41"/>
            </a:xfrm>
            <a:custGeom>
              <a:avLst/>
              <a:gdLst>
                <a:gd name="T0" fmla="*/ 39 w 41"/>
                <a:gd name="T1" fmla="*/ 12 h 41"/>
                <a:gd name="T2" fmla="*/ 32 w 41"/>
                <a:gd name="T3" fmla="*/ 41 h 41"/>
                <a:gd name="T4" fmla="*/ 21 w 41"/>
                <a:gd name="T5" fmla="*/ 41 h 41"/>
                <a:gd name="T6" fmla="*/ 28 w 41"/>
                <a:gd name="T7" fmla="*/ 14 h 41"/>
                <a:gd name="T8" fmla="*/ 28 w 41"/>
                <a:gd name="T9" fmla="*/ 14 h 41"/>
                <a:gd name="T10" fmla="*/ 30 w 41"/>
                <a:gd name="T11" fmla="*/ 9 h 41"/>
                <a:gd name="T12" fmla="*/ 30 w 41"/>
                <a:gd name="T13" fmla="*/ 9 h 41"/>
                <a:gd name="T14" fmla="*/ 28 w 41"/>
                <a:gd name="T15" fmla="*/ 7 h 41"/>
                <a:gd name="T16" fmla="*/ 26 w 41"/>
                <a:gd name="T17" fmla="*/ 5 h 41"/>
                <a:gd name="T18" fmla="*/ 26 w 41"/>
                <a:gd name="T19" fmla="*/ 5 h 41"/>
                <a:gd name="T20" fmla="*/ 23 w 41"/>
                <a:gd name="T21" fmla="*/ 7 h 41"/>
                <a:gd name="T22" fmla="*/ 21 w 41"/>
                <a:gd name="T23" fmla="*/ 9 h 41"/>
                <a:gd name="T24" fmla="*/ 18 w 41"/>
                <a:gd name="T25" fmla="*/ 14 h 41"/>
                <a:gd name="T26" fmla="*/ 11 w 41"/>
                <a:gd name="T27" fmla="*/ 41 h 41"/>
                <a:gd name="T28" fmla="*/ 0 w 41"/>
                <a:gd name="T29" fmla="*/ 41 h 41"/>
                <a:gd name="T30" fmla="*/ 11 w 41"/>
                <a:gd name="T31" fmla="*/ 7 h 41"/>
                <a:gd name="T32" fmla="*/ 11 w 41"/>
                <a:gd name="T33" fmla="*/ 7 h 41"/>
                <a:gd name="T34" fmla="*/ 12 w 41"/>
                <a:gd name="T35" fmla="*/ 0 h 41"/>
                <a:gd name="T36" fmla="*/ 21 w 41"/>
                <a:gd name="T37" fmla="*/ 0 h 41"/>
                <a:gd name="T38" fmla="*/ 21 w 41"/>
                <a:gd name="T39" fmla="*/ 5 h 41"/>
                <a:gd name="T40" fmla="*/ 21 w 41"/>
                <a:gd name="T41" fmla="*/ 5 h 41"/>
                <a:gd name="T42" fmla="*/ 26 w 41"/>
                <a:gd name="T43" fmla="*/ 0 h 41"/>
                <a:gd name="T44" fmla="*/ 32 w 41"/>
                <a:gd name="T45" fmla="*/ 0 h 41"/>
                <a:gd name="T46" fmla="*/ 32 w 41"/>
                <a:gd name="T47" fmla="*/ 0 h 41"/>
                <a:gd name="T48" fmla="*/ 37 w 41"/>
                <a:gd name="T49" fmla="*/ 0 h 41"/>
                <a:gd name="T50" fmla="*/ 39 w 41"/>
                <a:gd name="T51" fmla="*/ 3 h 41"/>
                <a:gd name="T52" fmla="*/ 41 w 41"/>
                <a:gd name="T53" fmla="*/ 7 h 41"/>
                <a:gd name="T54" fmla="*/ 41 w 41"/>
                <a:gd name="T55" fmla="*/ 7 h 41"/>
                <a:gd name="T56" fmla="*/ 39 w 41"/>
                <a:gd name="T57" fmla="*/ 12 h 41"/>
                <a:gd name="T58" fmla="*/ 39 w 41"/>
                <a:gd name="T59" fmla="*/ 1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" h="41">
                  <a:moveTo>
                    <a:pt x="39" y="12"/>
                  </a:moveTo>
                  <a:lnTo>
                    <a:pt x="32" y="41"/>
                  </a:lnTo>
                  <a:lnTo>
                    <a:pt x="21" y="41"/>
                  </a:lnTo>
                  <a:lnTo>
                    <a:pt x="28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11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5"/>
            <p:cNvSpPr>
              <a:spLocks/>
            </p:cNvSpPr>
            <p:nvPr userDrawn="1"/>
          </p:nvSpPr>
          <p:spPr bwMode="auto">
            <a:xfrm>
              <a:off x="5552" y="569"/>
              <a:ext cx="36" cy="41"/>
            </a:xfrm>
            <a:custGeom>
              <a:avLst/>
              <a:gdLst>
                <a:gd name="T0" fmla="*/ 36 w 36"/>
                <a:gd name="T1" fmla="*/ 14 h 41"/>
                <a:gd name="T2" fmla="*/ 25 w 36"/>
                <a:gd name="T3" fmla="*/ 14 h 41"/>
                <a:gd name="T4" fmla="*/ 25 w 36"/>
                <a:gd name="T5" fmla="*/ 14 h 41"/>
                <a:gd name="T6" fmla="*/ 27 w 36"/>
                <a:gd name="T7" fmla="*/ 9 h 41"/>
                <a:gd name="T8" fmla="*/ 27 w 36"/>
                <a:gd name="T9" fmla="*/ 9 h 41"/>
                <a:gd name="T10" fmla="*/ 25 w 36"/>
                <a:gd name="T11" fmla="*/ 7 h 41"/>
                <a:gd name="T12" fmla="*/ 24 w 36"/>
                <a:gd name="T13" fmla="*/ 5 h 41"/>
                <a:gd name="T14" fmla="*/ 24 w 36"/>
                <a:gd name="T15" fmla="*/ 5 h 41"/>
                <a:gd name="T16" fmla="*/ 20 w 36"/>
                <a:gd name="T17" fmla="*/ 7 h 41"/>
                <a:gd name="T18" fmla="*/ 16 w 36"/>
                <a:gd name="T19" fmla="*/ 10 h 41"/>
                <a:gd name="T20" fmla="*/ 13 w 36"/>
                <a:gd name="T21" fmla="*/ 21 h 41"/>
                <a:gd name="T22" fmla="*/ 13 w 36"/>
                <a:gd name="T23" fmla="*/ 21 h 41"/>
                <a:gd name="T24" fmla="*/ 11 w 36"/>
                <a:gd name="T25" fmla="*/ 30 h 41"/>
                <a:gd name="T26" fmla="*/ 11 w 36"/>
                <a:gd name="T27" fmla="*/ 30 h 41"/>
                <a:gd name="T28" fmla="*/ 11 w 36"/>
                <a:gd name="T29" fmla="*/ 33 h 41"/>
                <a:gd name="T30" fmla="*/ 15 w 36"/>
                <a:gd name="T31" fmla="*/ 35 h 41"/>
                <a:gd name="T32" fmla="*/ 15 w 36"/>
                <a:gd name="T33" fmla="*/ 35 h 41"/>
                <a:gd name="T34" fmla="*/ 18 w 36"/>
                <a:gd name="T35" fmla="*/ 33 h 41"/>
                <a:gd name="T36" fmla="*/ 20 w 36"/>
                <a:gd name="T37" fmla="*/ 32 h 41"/>
                <a:gd name="T38" fmla="*/ 22 w 36"/>
                <a:gd name="T39" fmla="*/ 26 h 41"/>
                <a:gd name="T40" fmla="*/ 32 w 36"/>
                <a:gd name="T41" fmla="*/ 26 h 41"/>
                <a:gd name="T42" fmla="*/ 32 w 36"/>
                <a:gd name="T43" fmla="*/ 26 h 41"/>
                <a:gd name="T44" fmla="*/ 29 w 36"/>
                <a:gd name="T45" fmla="*/ 33 h 41"/>
                <a:gd name="T46" fmla="*/ 25 w 36"/>
                <a:gd name="T47" fmla="*/ 37 h 41"/>
                <a:gd name="T48" fmla="*/ 20 w 36"/>
                <a:gd name="T49" fmla="*/ 41 h 41"/>
                <a:gd name="T50" fmla="*/ 15 w 36"/>
                <a:gd name="T51" fmla="*/ 41 h 41"/>
                <a:gd name="T52" fmla="*/ 15 w 36"/>
                <a:gd name="T53" fmla="*/ 41 h 41"/>
                <a:gd name="T54" fmla="*/ 9 w 36"/>
                <a:gd name="T55" fmla="*/ 41 h 41"/>
                <a:gd name="T56" fmla="*/ 6 w 36"/>
                <a:gd name="T57" fmla="*/ 39 h 41"/>
                <a:gd name="T58" fmla="*/ 2 w 36"/>
                <a:gd name="T59" fmla="*/ 37 h 41"/>
                <a:gd name="T60" fmla="*/ 0 w 36"/>
                <a:gd name="T61" fmla="*/ 32 h 41"/>
                <a:gd name="T62" fmla="*/ 0 w 36"/>
                <a:gd name="T63" fmla="*/ 32 h 41"/>
                <a:gd name="T64" fmla="*/ 2 w 36"/>
                <a:gd name="T65" fmla="*/ 21 h 41"/>
                <a:gd name="T66" fmla="*/ 2 w 36"/>
                <a:gd name="T67" fmla="*/ 21 h 41"/>
                <a:gd name="T68" fmla="*/ 6 w 36"/>
                <a:gd name="T69" fmla="*/ 12 h 41"/>
                <a:gd name="T70" fmla="*/ 9 w 36"/>
                <a:gd name="T71" fmla="*/ 5 h 41"/>
                <a:gd name="T72" fmla="*/ 15 w 36"/>
                <a:gd name="T73" fmla="*/ 2 h 41"/>
                <a:gd name="T74" fmla="*/ 20 w 36"/>
                <a:gd name="T75" fmla="*/ 0 h 41"/>
                <a:gd name="T76" fmla="*/ 24 w 36"/>
                <a:gd name="T77" fmla="*/ 0 h 41"/>
                <a:gd name="T78" fmla="*/ 24 w 36"/>
                <a:gd name="T79" fmla="*/ 0 h 41"/>
                <a:gd name="T80" fmla="*/ 29 w 36"/>
                <a:gd name="T81" fmla="*/ 0 h 41"/>
                <a:gd name="T82" fmla="*/ 32 w 36"/>
                <a:gd name="T83" fmla="*/ 0 h 41"/>
                <a:gd name="T84" fmla="*/ 36 w 36"/>
                <a:gd name="T85" fmla="*/ 3 h 41"/>
                <a:gd name="T86" fmla="*/ 36 w 36"/>
                <a:gd name="T87" fmla="*/ 7 h 41"/>
                <a:gd name="T88" fmla="*/ 36 w 36"/>
                <a:gd name="T89" fmla="*/ 7 h 41"/>
                <a:gd name="T90" fmla="*/ 36 w 36"/>
                <a:gd name="T91" fmla="*/ 14 h 41"/>
                <a:gd name="T92" fmla="*/ 36 w 36"/>
                <a:gd name="T93" fmla="*/ 14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" h="41">
                  <a:moveTo>
                    <a:pt x="36" y="14"/>
                  </a:moveTo>
                  <a:lnTo>
                    <a:pt x="25" y="14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21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32" y="26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0" y="41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6"/>
            <p:cNvSpPr>
              <a:spLocks noEditPoints="1"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25 w 34"/>
                <a:gd name="T1" fmla="*/ 9 h 41"/>
                <a:gd name="T2" fmla="*/ 25 w 34"/>
                <a:gd name="T3" fmla="*/ 9 h 41"/>
                <a:gd name="T4" fmla="*/ 24 w 34"/>
                <a:gd name="T5" fmla="*/ 16 h 41"/>
                <a:gd name="T6" fmla="*/ 13 w 34"/>
                <a:gd name="T7" fmla="*/ 16 h 41"/>
                <a:gd name="T8" fmla="*/ 13 w 34"/>
                <a:gd name="T9" fmla="*/ 16 h 41"/>
                <a:gd name="T10" fmla="*/ 16 w 34"/>
                <a:gd name="T11" fmla="*/ 9 h 41"/>
                <a:gd name="T12" fmla="*/ 18 w 34"/>
                <a:gd name="T13" fmla="*/ 7 h 41"/>
                <a:gd name="T14" fmla="*/ 22 w 34"/>
                <a:gd name="T15" fmla="*/ 5 h 41"/>
                <a:gd name="T16" fmla="*/ 22 w 34"/>
                <a:gd name="T17" fmla="*/ 5 h 41"/>
                <a:gd name="T18" fmla="*/ 25 w 34"/>
                <a:gd name="T19" fmla="*/ 7 h 41"/>
                <a:gd name="T20" fmla="*/ 25 w 34"/>
                <a:gd name="T21" fmla="*/ 9 h 41"/>
                <a:gd name="T22" fmla="*/ 34 w 34"/>
                <a:gd name="T23" fmla="*/ 9 h 41"/>
                <a:gd name="T24" fmla="*/ 34 w 34"/>
                <a:gd name="T25" fmla="*/ 9 h 41"/>
                <a:gd name="T26" fmla="*/ 34 w 34"/>
                <a:gd name="T27" fmla="*/ 3 h 41"/>
                <a:gd name="T28" fmla="*/ 31 w 34"/>
                <a:gd name="T29" fmla="*/ 2 h 41"/>
                <a:gd name="T30" fmla="*/ 27 w 34"/>
                <a:gd name="T31" fmla="*/ 0 h 41"/>
                <a:gd name="T32" fmla="*/ 24 w 34"/>
                <a:gd name="T33" fmla="*/ 0 h 41"/>
                <a:gd name="T34" fmla="*/ 24 w 34"/>
                <a:gd name="T35" fmla="*/ 0 h 41"/>
                <a:gd name="T36" fmla="*/ 15 w 34"/>
                <a:gd name="T37" fmla="*/ 2 h 41"/>
                <a:gd name="T38" fmla="*/ 9 w 34"/>
                <a:gd name="T39" fmla="*/ 5 h 41"/>
                <a:gd name="T40" fmla="*/ 4 w 34"/>
                <a:gd name="T41" fmla="*/ 12 h 41"/>
                <a:gd name="T42" fmla="*/ 2 w 34"/>
                <a:gd name="T43" fmla="*/ 21 h 41"/>
                <a:gd name="T44" fmla="*/ 2 w 34"/>
                <a:gd name="T45" fmla="*/ 21 h 41"/>
                <a:gd name="T46" fmla="*/ 0 w 34"/>
                <a:gd name="T47" fmla="*/ 32 h 41"/>
                <a:gd name="T48" fmla="*/ 0 w 34"/>
                <a:gd name="T49" fmla="*/ 32 h 41"/>
                <a:gd name="T50" fmla="*/ 0 w 34"/>
                <a:gd name="T51" fmla="*/ 37 h 41"/>
                <a:gd name="T52" fmla="*/ 4 w 34"/>
                <a:gd name="T53" fmla="*/ 39 h 41"/>
                <a:gd name="T54" fmla="*/ 8 w 34"/>
                <a:gd name="T55" fmla="*/ 41 h 41"/>
                <a:gd name="T56" fmla="*/ 11 w 34"/>
                <a:gd name="T57" fmla="*/ 41 h 41"/>
                <a:gd name="T58" fmla="*/ 11 w 34"/>
                <a:gd name="T59" fmla="*/ 41 h 41"/>
                <a:gd name="T60" fmla="*/ 18 w 34"/>
                <a:gd name="T61" fmla="*/ 41 h 41"/>
                <a:gd name="T62" fmla="*/ 24 w 34"/>
                <a:gd name="T63" fmla="*/ 37 h 41"/>
                <a:gd name="T64" fmla="*/ 27 w 34"/>
                <a:gd name="T65" fmla="*/ 33 h 41"/>
                <a:gd name="T66" fmla="*/ 31 w 34"/>
                <a:gd name="T67" fmla="*/ 26 h 41"/>
                <a:gd name="T68" fmla="*/ 20 w 34"/>
                <a:gd name="T69" fmla="*/ 26 h 41"/>
                <a:gd name="T70" fmla="*/ 20 w 34"/>
                <a:gd name="T71" fmla="*/ 26 h 41"/>
                <a:gd name="T72" fmla="*/ 18 w 34"/>
                <a:gd name="T73" fmla="*/ 32 h 41"/>
                <a:gd name="T74" fmla="*/ 16 w 34"/>
                <a:gd name="T75" fmla="*/ 33 h 41"/>
                <a:gd name="T76" fmla="*/ 13 w 34"/>
                <a:gd name="T77" fmla="*/ 35 h 41"/>
                <a:gd name="T78" fmla="*/ 13 w 34"/>
                <a:gd name="T79" fmla="*/ 35 h 41"/>
                <a:gd name="T80" fmla="*/ 11 w 34"/>
                <a:gd name="T81" fmla="*/ 33 h 41"/>
                <a:gd name="T82" fmla="*/ 9 w 34"/>
                <a:gd name="T83" fmla="*/ 32 h 41"/>
                <a:gd name="T84" fmla="*/ 9 w 34"/>
                <a:gd name="T85" fmla="*/ 32 h 41"/>
                <a:gd name="T86" fmla="*/ 11 w 34"/>
                <a:gd name="T87" fmla="*/ 21 h 41"/>
                <a:gd name="T88" fmla="*/ 32 w 34"/>
                <a:gd name="T89" fmla="*/ 21 h 41"/>
                <a:gd name="T90" fmla="*/ 32 w 34"/>
                <a:gd name="T91" fmla="*/ 21 h 41"/>
                <a:gd name="T92" fmla="*/ 34 w 34"/>
                <a:gd name="T93" fmla="*/ 16 h 41"/>
                <a:gd name="T94" fmla="*/ 34 w 34"/>
                <a:gd name="T95" fmla="*/ 9 h 41"/>
                <a:gd name="T96" fmla="*/ 34 w 34"/>
                <a:gd name="T97" fmla="*/ 9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41">
                  <a:moveTo>
                    <a:pt x="25" y="9"/>
                  </a:moveTo>
                  <a:lnTo>
                    <a:pt x="25" y="9"/>
                  </a:lnTo>
                  <a:lnTo>
                    <a:pt x="24" y="16"/>
                  </a:lnTo>
                  <a:lnTo>
                    <a:pt x="13" y="16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9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7"/>
            <p:cNvSpPr>
              <a:spLocks/>
            </p:cNvSpPr>
            <p:nvPr userDrawn="1"/>
          </p:nvSpPr>
          <p:spPr bwMode="auto">
            <a:xfrm>
              <a:off x="5604" y="574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12 w 12"/>
                <a:gd name="T3" fmla="*/ 4 h 11"/>
                <a:gd name="T4" fmla="*/ 11 w 12"/>
                <a:gd name="T5" fmla="*/ 11 h 11"/>
                <a:gd name="T6" fmla="*/ 0 w 12"/>
                <a:gd name="T7" fmla="*/ 11 h 11"/>
                <a:gd name="T8" fmla="*/ 0 w 12"/>
                <a:gd name="T9" fmla="*/ 11 h 11"/>
                <a:gd name="T10" fmla="*/ 3 w 12"/>
                <a:gd name="T11" fmla="*/ 4 h 11"/>
                <a:gd name="T12" fmla="*/ 5 w 12"/>
                <a:gd name="T13" fmla="*/ 2 h 11"/>
                <a:gd name="T14" fmla="*/ 9 w 12"/>
                <a:gd name="T15" fmla="*/ 0 h 11"/>
                <a:gd name="T16" fmla="*/ 9 w 12"/>
                <a:gd name="T17" fmla="*/ 0 h 11"/>
                <a:gd name="T18" fmla="*/ 12 w 12"/>
                <a:gd name="T19" fmla="*/ 2 h 11"/>
                <a:gd name="T20" fmla="*/ 12 w 12"/>
                <a:gd name="T21" fmla="*/ 4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12" y="4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198"/>
            <p:cNvSpPr>
              <a:spLocks/>
            </p:cNvSpPr>
            <p:nvPr userDrawn="1"/>
          </p:nvSpPr>
          <p:spPr bwMode="auto">
            <a:xfrm>
              <a:off x="5591" y="569"/>
              <a:ext cx="34" cy="41"/>
            </a:xfrm>
            <a:custGeom>
              <a:avLst/>
              <a:gdLst>
                <a:gd name="T0" fmla="*/ 34 w 34"/>
                <a:gd name="T1" fmla="*/ 9 h 41"/>
                <a:gd name="T2" fmla="*/ 34 w 34"/>
                <a:gd name="T3" fmla="*/ 9 h 41"/>
                <a:gd name="T4" fmla="*/ 34 w 34"/>
                <a:gd name="T5" fmla="*/ 3 h 41"/>
                <a:gd name="T6" fmla="*/ 31 w 34"/>
                <a:gd name="T7" fmla="*/ 2 h 41"/>
                <a:gd name="T8" fmla="*/ 27 w 34"/>
                <a:gd name="T9" fmla="*/ 0 h 41"/>
                <a:gd name="T10" fmla="*/ 24 w 34"/>
                <a:gd name="T11" fmla="*/ 0 h 41"/>
                <a:gd name="T12" fmla="*/ 24 w 34"/>
                <a:gd name="T13" fmla="*/ 0 h 41"/>
                <a:gd name="T14" fmla="*/ 15 w 34"/>
                <a:gd name="T15" fmla="*/ 2 h 41"/>
                <a:gd name="T16" fmla="*/ 9 w 34"/>
                <a:gd name="T17" fmla="*/ 5 h 41"/>
                <a:gd name="T18" fmla="*/ 4 w 34"/>
                <a:gd name="T19" fmla="*/ 12 h 41"/>
                <a:gd name="T20" fmla="*/ 2 w 34"/>
                <a:gd name="T21" fmla="*/ 21 h 41"/>
                <a:gd name="T22" fmla="*/ 2 w 34"/>
                <a:gd name="T23" fmla="*/ 21 h 41"/>
                <a:gd name="T24" fmla="*/ 0 w 34"/>
                <a:gd name="T25" fmla="*/ 32 h 41"/>
                <a:gd name="T26" fmla="*/ 0 w 34"/>
                <a:gd name="T27" fmla="*/ 32 h 41"/>
                <a:gd name="T28" fmla="*/ 0 w 34"/>
                <a:gd name="T29" fmla="*/ 37 h 41"/>
                <a:gd name="T30" fmla="*/ 4 w 34"/>
                <a:gd name="T31" fmla="*/ 39 h 41"/>
                <a:gd name="T32" fmla="*/ 8 w 34"/>
                <a:gd name="T33" fmla="*/ 41 h 41"/>
                <a:gd name="T34" fmla="*/ 11 w 34"/>
                <a:gd name="T35" fmla="*/ 41 h 41"/>
                <a:gd name="T36" fmla="*/ 11 w 34"/>
                <a:gd name="T37" fmla="*/ 41 h 41"/>
                <a:gd name="T38" fmla="*/ 18 w 34"/>
                <a:gd name="T39" fmla="*/ 41 h 41"/>
                <a:gd name="T40" fmla="*/ 24 w 34"/>
                <a:gd name="T41" fmla="*/ 37 h 41"/>
                <a:gd name="T42" fmla="*/ 27 w 34"/>
                <a:gd name="T43" fmla="*/ 33 h 41"/>
                <a:gd name="T44" fmla="*/ 31 w 34"/>
                <a:gd name="T45" fmla="*/ 26 h 41"/>
                <a:gd name="T46" fmla="*/ 20 w 34"/>
                <a:gd name="T47" fmla="*/ 26 h 41"/>
                <a:gd name="T48" fmla="*/ 20 w 34"/>
                <a:gd name="T49" fmla="*/ 26 h 41"/>
                <a:gd name="T50" fmla="*/ 18 w 34"/>
                <a:gd name="T51" fmla="*/ 32 h 41"/>
                <a:gd name="T52" fmla="*/ 16 w 34"/>
                <a:gd name="T53" fmla="*/ 33 h 41"/>
                <a:gd name="T54" fmla="*/ 13 w 34"/>
                <a:gd name="T55" fmla="*/ 35 h 41"/>
                <a:gd name="T56" fmla="*/ 13 w 34"/>
                <a:gd name="T57" fmla="*/ 35 h 41"/>
                <a:gd name="T58" fmla="*/ 11 w 34"/>
                <a:gd name="T59" fmla="*/ 33 h 41"/>
                <a:gd name="T60" fmla="*/ 9 w 34"/>
                <a:gd name="T61" fmla="*/ 32 h 41"/>
                <a:gd name="T62" fmla="*/ 9 w 34"/>
                <a:gd name="T63" fmla="*/ 32 h 41"/>
                <a:gd name="T64" fmla="*/ 11 w 34"/>
                <a:gd name="T65" fmla="*/ 21 h 41"/>
                <a:gd name="T66" fmla="*/ 32 w 34"/>
                <a:gd name="T67" fmla="*/ 21 h 41"/>
                <a:gd name="T68" fmla="*/ 32 w 34"/>
                <a:gd name="T69" fmla="*/ 21 h 41"/>
                <a:gd name="T70" fmla="*/ 34 w 34"/>
                <a:gd name="T71" fmla="*/ 16 h 41"/>
                <a:gd name="T72" fmla="*/ 34 w 34"/>
                <a:gd name="T73" fmla="*/ 9 h 41"/>
                <a:gd name="T74" fmla="*/ 34 w 34"/>
                <a:gd name="T75" fmla="*/ 9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41">
                  <a:moveTo>
                    <a:pt x="34" y="9"/>
                  </a:moveTo>
                  <a:lnTo>
                    <a:pt x="34" y="9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8" y="41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11" y="21"/>
                  </a:lnTo>
                  <a:lnTo>
                    <a:pt x="32" y="21"/>
                  </a:lnTo>
                  <a:lnTo>
                    <a:pt x="34" y="16"/>
                  </a:lnTo>
                  <a:lnTo>
                    <a:pt x="3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199"/>
            <p:cNvSpPr>
              <a:spLocks/>
            </p:cNvSpPr>
            <p:nvPr userDrawn="1"/>
          </p:nvSpPr>
          <p:spPr bwMode="auto">
            <a:xfrm>
              <a:off x="5230" y="12"/>
              <a:ext cx="81" cy="204"/>
            </a:xfrm>
            <a:custGeom>
              <a:avLst/>
              <a:gdLst>
                <a:gd name="T0" fmla="*/ 23 w 81"/>
                <a:gd name="T1" fmla="*/ 204 h 204"/>
                <a:gd name="T2" fmla="*/ 0 w 81"/>
                <a:gd name="T3" fmla="*/ 204 h 204"/>
                <a:gd name="T4" fmla="*/ 58 w 81"/>
                <a:gd name="T5" fmla="*/ 0 h 204"/>
                <a:gd name="T6" fmla="*/ 81 w 81"/>
                <a:gd name="T7" fmla="*/ 0 h 204"/>
                <a:gd name="T8" fmla="*/ 23 w 81"/>
                <a:gd name="T9" fmla="*/ 204 h 204"/>
                <a:gd name="T10" fmla="*/ 23 w 81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04">
                  <a:moveTo>
                    <a:pt x="23" y="204"/>
                  </a:moveTo>
                  <a:lnTo>
                    <a:pt x="0" y="204"/>
                  </a:lnTo>
                  <a:lnTo>
                    <a:pt x="58" y="0"/>
                  </a:lnTo>
                  <a:lnTo>
                    <a:pt x="81" y="0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48B0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ja-JP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5797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612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1600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8214"/>
            <a:ext cx="979755" cy="2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2238" y="6589713"/>
            <a:ext cx="295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800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31" name="AutoShape 14"/>
          <p:cNvSpPr>
            <a:spLocks noChangeAspect="1" noChangeArrowheads="1" noTextEdit="1"/>
          </p:cNvSpPr>
          <p:nvPr userDrawn="1"/>
        </p:nvSpPr>
        <p:spPr bwMode="auto">
          <a:xfrm>
            <a:off x="-252413" y="3176588"/>
            <a:ext cx="914400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1032" name="Rectangle 79"/>
          <p:cNvSpPr>
            <a:spLocks noChangeArrowheads="1"/>
          </p:cNvSpPr>
          <p:nvPr/>
        </p:nvSpPr>
        <p:spPr bwMode="auto">
          <a:xfrm>
            <a:off x="8229600" y="98425"/>
            <a:ext cx="88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fld id="{FAD809BC-E7AB-4288-A697-EE5FE2D11916}" type="slidenum">
              <a:rPr lang="en-US" altLang="ja-JP" sz="3200" b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&lt;#&gt;</a:t>
            </a:fld>
            <a:endParaRPr lang="en-US" altLang="ja-JP" sz="3200" b="0">
              <a:solidFill>
                <a:srgbClr val="000000"/>
              </a:solidFill>
            </a:endParaRPr>
          </a:p>
        </p:txBody>
      </p:sp>
      <p:pic>
        <p:nvPicPr>
          <p:cNvPr id="1033" name="Picture 8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564313"/>
            <a:ext cx="1800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3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1517"/>
            <a:ext cx="8351838" cy="1323439"/>
          </a:xfrm>
        </p:spPr>
        <p:txBody>
          <a:bodyPr/>
          <a:lstStyle/>
          <a:p>
            <a:pPr eaLnBrk="1" hangingPunct="1"/>
            <a:r>
              <a:rPr lang="ja-JP" altLang="en-US" dirty="0">
                <a:ea typeface="ＭＳ ゴシック" pitchFamily="49" charset="-128"/>
              </a:rPr>
              <a:t>矩形波信号を利用</a:t>
            </a:r>
            <a:r>
              <a:rPr lang="ja-JP" altLang="en-US" dirty="0" smtClean="0">
                <a:ea typeface="ＭＳ ゴシック" pitchFamily="49" charset="-128"/>
              </a:rPr>
              <a:t>した</a:t>
            </a:r>
            <a:r>
              <a:rPr lang="en-US" altLang="ja-JP" dirty="0" smtClean="0">
                <a:ea typeface="ＭＳ ゴシック" pitchFamily="49" charset="-128"/>
              </a:rPr>
              <a:t/>
            </a:r>
            <a:br>
              <a:rPr lang="en-US" altLang="ja-JP" dirty="0" smtClean="0">
                <a:ea typeface="ＭＳ ゴシック" pitchFamily="49" charset="-128"/>
              </a:rPr>
            </a:br>
            <a:r>
              <a:rPr lang="ja-JP" altLang="en-US" dirty="0" smtClean="0">
                <a:ea typeface="ＭＳ ゴシック" pitchFamily="49" charset="-128"/>
              </a:rPr>
              <a:t>サブサンプリング位相比較器の検討</a:t>
            </a:r>
            <a:endParaRPr lang="ja-JP" altLang="en-US" sz="2800" dirty="0" smtClean="0">
              <a:ea typeface="ＭＳ ゴシック" pitchFamily="49" charset="-128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941168"/>
            <a:ext cx="8280400" cy="108012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東京工業大学大学院理工学研究科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電子物理工学</a:t>
            </a:r>
            <a:r>
              <a:rPr lang="ja-JP" altLang="en-US" dirty="0" smtClean="0"/>
              <a:t>専攻</a:t>
            </a:r>
            <a:endParaRPr lang="en-US" altLang="ja-JP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31540" y="4113076"/>
            <a:ext cx="8280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○上野 智大，岡田 健一，松澤 昭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3508" y="51011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C-12-60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6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7520007" cy="661962"/>
          </a:xfrm>
        </p:spPr>
        <p:txBody>
          <a:bodyPr/>
          <a:lstStyle/>
          <a:p>
            <a:r>
              <a:rPr lang="en-US" altLang="ja-JP" dirty="0" smtClean="0"/>
              <a:t>20GHz</a:t>
            </a:r>
            <a:r>
              <a:rPr lang="ja-JP" altLang="en-US" dirty="0" smtClean="0"/>
              <a:t>サブサンプリング</a:t>
            </a:r>
            <a:r>
              <a:rPr lang="en-US" altLang="ja-JP" dirty="0" smtClean="0"/>
              <a:t>PLL</a:t>
            </a:r>
            <a:r>
              <a:rPr lang="ja-JP" altLang="en-US" dirty="0" smtClean="0"/>
              <a:t>の構成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4330203"/>
            <a:ext cx="8280920" cy="165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ja-JP" altLang="en-US" sz="2800" b="0" dirty="0" smtClean="0">
                <a:solidFill>
                  <a:srgbClr val="000000"/>
                </a:solidFill>
              </a:rPr>
              <a:t>リファレンスクロック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18MHz</a:t>
            </a:r>
            <a:r>
              <a:rPr lang="ja-JP" altLang="en-US" sz="2800" b="0" dirty="0" err="1">
                <a:solidFill>
                  <a:srgbClr val="000000"/>
                </a:solidFill>
              </a:rPr>
              <a:t>，</a:t>
            </a:r>
            <a:r>
              <a:rPr lang="ja-JP" altLang="en-US" sz="2800" b="0" dirty="0">
                <a:solidFill>
                  <a:srgbClr val="000000"/>
                </a:solidFill>
              </a:rPr>
              <a:t>出力周波数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21.6GHz</a:t>
            </a:r>
          </a:p>
          <a:p>
            <a:pPr marL="457200" indent="-457200">
              <a:spcBef>
                <a:spcPct val="0"/>
              </a:spcBef>
            </a:pPr>
            <a:r>
              <a:rPr lang="en-US" altLang="ja-JP" sz="2800" b="0" dirty="0" smtClean="0">
                <a:solidFill>
                  <a:srgbClr val="000000"/>
                </a:solidFill>
              </a:rPr>
              <a:t>1.08GHz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信号を位相差検出に利用</a:t>
            </a:r>
            <a:endParaRPr lang="en-US" altLang="ja-JP" sz="2800" b="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ja-JP" altLang="en-US" sz="2800" b="0" dirty="0" smtClean="0">
                <a:solidFill>
                  <a:srgbClr val="000000"/>
                </a:solidFill>
              </a:rPr>
              <a:t>実際には周波数を指定するための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FLL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も必要</a:t>
            </a:r>
            <a:endParaRPr lang="en-US" altLang="ja-JP" sz="2800" b="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Clr>
                <a:schemeClr val="bg1"/>
              </a:buClr>
            </a:pPr>
            <a:r>
              <a:rPr lang="ja-JP" altLang="en-US" sz="2800" b="0" dirty="0" smtClean="0">
                <a:solidFill>
                  <a:srgbClr val="000000"/>
                </a:solidFill>
              </a:rPr>
              <a:t>　　　　　　　　　　　　　　　（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Frequency Lock Loop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）</a:t>
            </a:r>
            <a:endParaRPr lang="en-US" altLang="ja-JP" sz="2800" b="0" dirty="0">
              <a:solidFill>
                <a:srgbClr val="00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2842676" y="1981921"/>
            <a:ext cx="214623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>
            <a:off x="1403648" y="3352926"/>
            <a:ext cx="45725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4772977" y="1974594"/>
            <a:ext cx="2795746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84247" y="1700934"/>
            <a:ext cx="8382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772977" y="1709618"/>
            <a:ext cx="85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LPF</a:t>
            </a: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H="1">
            <a:off x="6357341" y="2269901"/>
            <a:ext cx="0" cy="79499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5998685" y="1624734"/>
            <a:ext cx="719137" cy="698500"/>
            <a:chOff x="1248" y="1344"/>
            <a:chExt cx="453" cy="499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1248" y="1344"/>
              <a:ext cx="453" cy="49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338" y="1480"/>
              <a:ext cx="272" cy="227"/>
              <a:chOff x="657" y="2660"/>
              <a:chExt cx="1815" cy="634"/>
            </a:xfrm>
          </p:grpSpPr>
          <p:sp>
            <p:nvSpPr>
              <p:cNvPr id="32" name="Arc 46"/>
              <p:cNvSpPr>
                <a:spLocks/>
              </p:cNvSpPr>
              <p:nvPr/>
            </p:nvSpPr>
            <p:spPr bwMode="auto">
              <a:xfrm flipH="1">
                <a:off x="657" y="2660"/>
                <a:ext cx="908" cy="324"/>
              </a:xfrm>
              <a:custGeom>
                <a:avLst/>
                <a:gdLst>
                  <a:gd name="T0" fmla="*/ 0 w 43200"/>
                  <a:gd name="T1" fmla="*/ 5 h 22093"/>
                  <a:gd name="T2" fmla="*/ 19 w 43200"/>
                  <a:gd name="T3" fmla="*/ 5 h 22093"/>
                  <a:gd name="T4" fmla="*/ 10 w 43200"/>
                  <a:gd name="T5" fmla="*/ 5 h 220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093" fill="none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93" stroke="0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5" y="22093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Arc 47"/>
              <p:cNvSpPr>
                <a:spLocks/>
              </p:cNvSpPr>
              <p:nvPr/>
            </p:nvSpPr>
            <p:spPr bwMode="auto">
              <a:xfrm flipH="1" flipV="1">
                <a:off x="1564" y="2970"/>
                <a:ext cx="908" cy="324"/>
              </a:xfrm>
              <a:custGeom>
                <a:avLst/>
                <a:gdLst>
                  <a:gd name="T0" fmla="*/ 0 w 43200"/>
                  <a:gd name="T1" fmla="*/ 5 h 22093"/>
                  <a:gd name="T2" fmla="*/ 19 w 43200"/>
                  <a:gd name="T3" fmla="*/ 5 h 22093"/>
                  <a:gd name="T4" fmla="*/ 10 w 43200"/>
                  <a:gd name="T5" fmla="*/ 5 h 220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093" fill="none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93" stroke="0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5" y="22093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" name="AutoShape 47"/>
          <p:cNvSpPr>
            <a:spLocks noChangeArrowheads="1"/>
          </p:cNvSpPr>
          <p:nvPr/>
        </p:nvSpPr>
        <p:spPr bwMode="auto">
          <a:xfrm rot="5400000">
            <a:off x="6925785" y="1837459"/>
            <a:ext cx="377825" cy="2889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5963976" y="3094857"/>
            <a:ext cx="792088" cy="533401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6320060" y="3117082"/>
            <a:ext cx="484188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4 </a:t>
            </a:r>
          </a:p>
        </p:txBody>
      </p:sp>
      <p:grpSp>
        <p:nvGrpSpPr>
          <p:cNvPr id="38" name="Group 52"/>
          <p:cNvGrpSpPr>
            <a:grpSpLocks/>
          </p:cNvGrpSpPr>
          <p:nvPr/>
        </p:nvGrpSpPr>
        <p:grpSpPr bwMode="auto">
          <a:xfrm>
            <a:off x="6035984" y="3261545"/>
            <a:ext cx="287338" cy="230188"/>
            <a:chOff x="4869" y="3906"/>
            <a:chExt cx="181" cy="145"/>
          </a:xfrm>
        </p:grpSpPr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4629562" y="3100898"/>
            <a:ext cx="792088" cy="533401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4985526" y="3123123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5</a:t>
            </a:r>
            <a:r>
              <a:rPr kumimoji="0" lang="en-US" altLang="ja-JP" sz="2800" dirty="0" smtClean="0">
                <a:solidFill>
                  <a:srgbClr val="000000"/>
                </a:solidFill>
              </a:rPr>
              <a:t> 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grpSp>
        <p:nvGrpSpPr>
          <p:cNvPr id="58" name="Group 52"/>
          <p:cNvGrpSpPr>
            <a:grpSpLocks/>
          </p:cNvGrpSpPr>
          <p:nvPr/>
        </p:nvGrpSpPr>
        <p:grpSpPr bwMode="auto">
          <a:xfrm>
            <a:off x="4701570" y="3267586"/>
            <a:ext cx="287338" cy="230188"/>
            <a:chOff x="4869" y="3906"/>
            <a:chExt cx="181" cy="145"/>
          </a:xfrm>
        </p:grpSpPr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54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3485964" y="1708897"/>
            <a:ext cx="7620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3519792" y="1734225"/>
            <a:ext cx="683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CP</a:t>
            </a:r>
            <a:endParaRPr kumimoji="0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1880708" y="1709618"/>
            <a:ext cx="1107115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54166" y="1734946"/>
            <a:ext cx="1160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FF0000"/>
                </a:solidFill>
              </a:rPr>
              <a:t>SSPD</a:t>
            </a:r>
            <a:endParaRPr kumimoji="0"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V="1">
            <a:off x="1403648" y="2128790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V="1">
            <a:off x="1403648" y="1840758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82" name="直線コネクタ 81"/>
          <p:cNvCxnSpPr/>
          <p:nvPr/>
        </p:nvCxnSpPr>
        <p:spPr bwMode="auto">
          <a:xfrm flipV="1">
            <a:off x="1411499" y="2139638"/>
            <a:ext cx="0" cy="12132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7564746" y="1732746"/>
            <a:ext cx="139974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400" dirty="0" smtClean="0">
                <a:solidFill>
                  <a:srgbClr val="000000"/>
                </a:solidFill>
              </a:rPr>
              <a:t>21.6GHz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206749" y="1588730"/>
            <a:ext cx="116089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400" dirty="0" smtClean="0">
                <a:solidFill>
                  <a:srgbClr val="000000"/>
                </a:solidFill>
              </a:rPr>
              <a:t>18MHz</a:t>
            </a: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2330985" y="3352926"/>
            <a:ext cx="119616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1.08GHz</a:t>
            </a:r>
          </a:p>
        </p:txBody>
      </p:sp>
    </p:spTree>
    <p:extLst>
      <p:ext uri="{BB962C8B-B14F-4D97-AF65-F5344CB8AC3E}">
        <p14:creationId xmlns="" xmlns:p14="http://schemas.microsoft.com/office/powerpoint/2010/main" val="1782139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5622052" cy="661962"/>
          </a:xfrm>
        </p:spPr>
        <p:txBody>
          <a:bodyPr/>
          <a:lstStyle/>
          <a:p>
            <a:r>
              <a:rPr lang="en-US" altLang="ja-JP" dirty="0" smtClean="0"/>
              <a:t>PLL</a:t>
            </a:r>
            <a:r>
              <a:rPr kumimoji="1" lang="ja-JP" altLang="en-US" dirty="0" smtClean="0"/>
              <a:t>シミュレーション結果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57007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ja-JP" altLang="en-US" sz="2800" b="0" dirty="0" smtClean="0">
                <a:solidFill>
                  <a:srgbClr val="FF0000"/>
                </a:solidFill>
              </a:rPr>
              <a:t>手法の適用により帯域内位相雑音が約</a:t>
            </a:r>
            <a:r>
              <a:rPr lang="en-US" altLang="ja-JP" sz="2800" b="0" dirty="0" smtClean="0">
                <a:solidFill>
                  <a:srgbClr val="FF0000"/>
                </a:solidFill>
              </a:rPr>
              <a:t>18dB</a:t>
            </a:r>
            <a:r>
              <a:rPr lang="ja-JP" altLang="en-US" sz="2800" b="0" dirty="0" smtClean="0">
                <a:solidFill>
                  <a:srgbClr val="FF0000"/>
                </a:solidFill>
              </a:rPr>
              <a:t>改善</a:t>
            </a:r>
            <a:endParaRPr lang="en-US" altLang="ja-JP" sz="2800" b="0" dirty="0" smtClean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914760"/>
              </p:ext>
            </p:extLst>
          </p:nvPr>
        </p:nvGraphicFramePr>
        <p:xfrm>
          <a:off x="827583" y="4254284"/>
          <a:ext cx="7452829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103"/>
                <a:gridCol w="2342363"/>
                <a:gridCol w="234236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従来の</a:t>
                      </a:r>
                      <a:r>
                        <a:rPr kumimoji="1" lang="en-US" altLang="ja-JP" sz="1800" b="1" dirty="0" smtClean="0"/>
                        <a:t>PLL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サブサンプリング</a:t>
                      </a:r>
                      <a:r>
                        <a:rPr kumimoji="1" lang="en-US" altLang="ja-JP" sz="1800" b="1" dirty="0" smtClean="0"/>
                        <a:t>PLL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位相雑音</a:t>
                      </a:r>
                      <a:r>
                        <a:rPr kumimoji="1" lang="en-US" altLang="ja-JP" sz="1800" b="1" dirty="0" smtClean="0"/>
                        <a:t>@1kHz offset</a:t>
                      </a:r>
                    </a:p>
                    <a:p>
                      <a:pPr algn="ctr"/>
                      <a:r>
                        <a:rPr kumimoji="1" lang="en-US" altLang="ja-JP" sz="1800" b="1" dirty="0" smtClean="0"/>
                        <a:t>[</a:t>
                      </a:r>
                      <a:r>
                        <a:rPr kumimoji="1" lang="en-US" altLang="ja-JP" sz="1800" b="1" dirty="0" err="1" smtClean="0"/>
                        <a:t>dBc</a:t>
                      </a:r>
                      <a:r>
                        <a:rPr kumimoji="1" lang="en-US" altLang="ja-JP" sz="1800" b="1" dirty="0" smtClean="0"/>
                        <a:t>/Hz]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-68.8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-87.1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Tomohiro Ueno\Desktop\ieice_p8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069144"/>
            <a:ext cx="5116065" cy="30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2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1569660" cy="661962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8604955" cy="50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矩形波信号を利用したサブサンプリング</a:t>
            </a:r>
            <a:r>
              <a:rPr lang="en-US" altLang="ja-JP" sz="2800" b="0" dirty="0" smtClean="0"/>
              <a:t>PLL</a:t>
            </a:r>
            <a:r>
              <a:rPr lang="ja-JP" altLang="en-US" sz="2800" b="0" dirty="0" smtClean="0"/>
              <a:t>を構成するため，回路の追加により位相比較器を実現した。</a:t>
            </a:r>
            <a:endParaRPr lang="en-US" altLang="ja-JP" sz="2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altLang="ja-JP" sz="2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リファレンスクロック</a:t>
            </a:r>
            <a:r>
              <a:rPr lang="en-US" altLang="ja-JP" sz="2800" b="0" dirty="0" smtClean="0"/>
              <a:t>18MHz</a:t>
            </a:r>
            <a:r>
              <a:rPr lang="ja-JP" altLang="en-US" sz="2800" b="0" dirty="0" err="1" smtClean="0"/>
              <a:t>，</a:t>
            </a:r>
            <a:r>
              <a:rPr lang="ja-JP" altLang="en-US" sz="2800" b="0" dirty="0" smtClean="0"/>
              <a:t>出力周波数</a:t>
            </a:r>
            <a:r>
              <a:rPr lang="en-US" altLang="ja-JP" sz="2800" b="0" dirty="0" smtClean="0"/>
              <a:t>21.6GHz</a:t>
            </a:r>
            <a:r>
              <a:rPr lang="ja-JP" altLang="en-US" sz="2800" b="0" dirty="0" smtClean="0"/>
              <a:t>のサブサンプリング</a:t>
            </a:r>
            <a:r>
              <a:rPr lang="en-US" altLang="ja-JP" sz="2800" b="0" dirty="0" smtClean="0"/>
              <a:t>PLL</a:t>
            </a:r>
            <a:r>
              <a:rPr lang="ja-JP" altLang="en-US" sz="2800" b="0" dirty="0" smtClean="0"/>
              <a:t>を構成し，従来構成と比べて</a:t>
            </a:r>
            <a:r>
              <a:rPr lang="en-US" altLang="ja-JP" sz="2800" b="0" dirty="0" smtClean="0"/>
              <a:t>18dB</a:t>
            </a:r>
            <a:r>
              <a:rPr lang="ja-JP" altLang="en-US" sz="2800" b="0" dirty="0" smtClean="0"/>
              <a:t>程度の改善を実現した。</a:t>
            </a:r>
            <a:endParaRPr lang="en-US" altLang="ja-JP" sz="28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2180265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96"/>
          <p:cNvSpPr>
            <a:spLocks noChangeArrowheads="1"/>
          </p:cNvSpPr>
          <p:nvPr/>
        </p:nvSpPr>
        <p:spPr bwMode="auto">
          <a:xfrm>
            <a:off x="323528" y="1016732"/>
            <a:ext cx="7308812" cy="176767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1" name="Rectangle 96"/>
          <p:cNvSpPr>
            <a:spLocks noChangeArrowheads="1"/>
          </p:cNvSpPr>
          <p:nvPr/>
        </p:nvSpPr>
        <p:spPr bwMode="auto">
          <a:xfrm>
            <a:off x="323528" y="2924944"/>
            <a:ext cx="7308812" cy="2379744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75" name="直線コネクタ 74"/>
          <p:cNvCxnSpPr/>
          <p:nvPr/>
        </p:nvCxnSpPr>
        <p:spPr bwMode="auto">
          <a:xfrm>
            <a:off x="3130708" y="1697955"/>
            <a:ext cx="214623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コネクタ 72"/>
          <p:cNvCxnSpPr/>
          <p:nvPr/>
        </p:nvCxnSpPr>
        <p:spPr bwMode="auto">
          <a:xfrm>
            <a:off x="3124576" y="3395435"/>
            <a:ext cx="13394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6237605" cy="661962"/>
          </a:xfrm>
        </p:spPr>
        <p:txBody>
          <a:bodyPr/>
          <a:lstStyle/>
          <a:p>
            <a:r>
              <a:rPr lang="en-US" altLang="ja-JP" dirty="0" smtClean="0"/>
              <a:t>Configuration in 2012.12 T.O.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4762196" y="4931643"/>
            <a:ext cx="11919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96" y="1244950"/>
            <a:ext cx="146546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36MHz ref.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40MHz ref.</a:t>
            </a:r>
          </a:p>
        </p:txBody>
      </p:sp>
      <p:cxnSp>
        <p:nvCxnSpPr>
          <p:cNvPr id="9" name="直線コネクタ 8"/>
          <p:cNvCxnSpPr/>
          <p:nvPr/>
        </p:nvCxnSpPr>
        <p:spPr bwMode="auto">
          <a:xfrm flipV="1">
            <a:off x="5929753" y="4559417"/>
            <a:ext cx="527113" cy="3817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/>
          <p:cNvCxnSpPr/>
          <p:nvPr/>
        </p:nvCxnSpPr>
        <p:spPr bwMode="auto">
          <a:xfrm>
            <a:off x="5961251" y="4193187"/>
            <a:ext cx="527113" cy="3817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コネクタ 10"/>
          <p:cNvCxnSpPr/>
          <p:nvPr/>
        </p:nvCxnSpPr>
        <p:spPr bwMode="auto">
          <a:xfrm>
            <a:off x="4003276" y="4203798"/>
            <a:ext cx="19840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/>
          <p:cNvCxnSpPr/>
          <p:nvPr/>
        </p:nvCxnSpPr>
        <p:spPr bwMode="auto">
          <a:xfrm flipH="1">
            <a:off x="3488164" y="4193187"/>
            <a:ext cx="527113" cy="3817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061009" y="1690628"/>
            <a:ext cx="2795746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8199" y="4552268"/>
            <a:ext cx="252915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698199" y="3602541"/>
            <a:ext cx="14350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168741" y="3044900"/>
            <a:ext cx="1058615" cy="708136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455876" y="3122411"/>
            <a:ext cx="7620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072279" y="1416968"/>
            <a:ext cx="8382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125220" y="3045150"/>
            <a:ext cx="1150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PFD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with DZ</a:t>
            </a:r>
            <a:endParaRPr kumimoji="0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418370" y="3147739"/>
            <a:ext cx="8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CP</a:t>
            </a:r>
            <a:r>
              <a:rPr kumimoji="0" lang="en-US" altLang="ja-JP" sz="2000" dirty="0" smtClean="0">
                <a:solidFill>
                  <a:srgbClr val="000000"/>
                </a:solidFill>
              </a:rPr>
              <a:t>2</a:t>
            </a:r>
            <a:endParaRPr kumimoji="0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5061009" y="1425652"/>
            <a:ext cx="85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LPF</a:t>
            </a: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H="1">
            <a:off x="6645373" y="1985935"/>
            <a:ext cx="0" cy="22966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1691680" y="3216974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" name="Line 88"/>
          <p:cNvSpPr>
            <a:spLocks noChangeShapeType="1"/>
          </p:cNvSpPr>
          <p:nvPr/>
        </p:nvSpPr>
        <p:spPr bwMode="auto">
          <a:xfrm>
            <a:off x="446171" y="1941448"/>
            <a:ext cx="1216" cy="44747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6286717" y="1340768"/>
            <a:ext cx="719137" cy="698500"/>
            <a:chOff x="1248" y="1344"/>
            <a:chExt cx="453" cy="499"/>
          </a:xfrm>
        </p:grpSpPr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1248" y="1344"/>
              <a:ext cx="453" cy="49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1338" y="1480"/>
              <a:ext cx="272" cy="227"/>
              <a:chOff x="657" y="2660"/>
              <a:chExt cx="1815" cy="634"/>
            </a:xfrm>
          </p:grpSpPr>
          <p:sp>
            <p:nvSpPr>
              <p:cNvPr id="30" name="Arc 46"/>
              <p:cNvSpPr>
                <a:spLocks/>
              </p:cNvSpPr>
              <p:nvPr/>
            </p:nvSpPr>
            <p:spPr bwMode="auto">
              <a:xfrm flipH="1">
                <a:off x="657" y="2660"/>
                <a:ext cx="908" cy="324"/>
              </a:xfrm>
              <a:custGeom>
                <a:avLst/>
                <a:gdLst>
                  <a:gd name="T0" fmla="*/ 0 w 43200"/>
                  <a:gd name="T1" fmla="*/ 5 h 22093"/>
                  <a:gd name="T2" fmla="*/ 19 w 43200"/>
                  <a:gd name="T3" fmla="*/ 5 h 22093"/>
                  <a:gd name="T4" fmla="*/ 10 w 43200"/>
                  <a:gd name="T5" fmla="*/ 5 h 220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093" fill="none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93" stroke="0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5" y="22093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Arc 47"/>
              <p:cNvSpPr>
                <a:spLocks/>
              </p:cNvSpPr>
              <p:nvPr/>
            </p:nvSpPr>
            <p:spPr bwMode="auto">
              <a:xfrm flipH="1" flipV="1">
                <a:off x="1564" y="2970"/>
                <a:ext cx="908" cy="324"/>
              </a:xfrm>
              <a:custGeom>
                <a:avLst/>
                <a:gdLst>
                  <a:gd name="T0" fmla="*/ 0 w 43200"/>
                  <a:gd name="T1" fmla="*/ 5 h 22093"/>
                  <a:gd name="T2" fmla="*/ 19 w 43200"/>
                  <a:gd name="T3" fmla="*/ 5 h 22093"/>
                  <a:gd name="T4" fmla="*/ 10 w 43200"/>
                  <a:gd name="T5" fmla="*/ 5 h 220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093" fill="none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93" stroke="0" extrusionOk="0">
                    <a:moveTo>
                      <a:pt x="5" y="22093"/>
                    </a:moveTo>
                    <a:cubicBezTo>
                      <a:pt x="1" y="21928"/>
                      <a:pt x="0" y="2176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5" y="22093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ja-JP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3200" b="1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AutoShape 47"/>
          <p:cNvSpPr>
            <a:spLocks noChangeArrowheads="1"/>
          </p:cNvSpPr>
          <p:nvPr/>
        </p:nvSpPr>
        <p:spPr bwMode="auto">
          <a:xfrm rot="5400000">
            <a:off x="7213817" y="1553493"/>
            <a:ext cx="377825" cy="2889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 bwMode="auto">
          <a:xfrm flipV="1">
            <a:off x="6144915" y="4562078"/>
            <a:ext cx="316683" cy="229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6409040" y="4301097"/>
            <a:ext cx="792088" cy="533401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6765124" y="4323322"/>
            <a:ext cx="484188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4 </a:t>
            </a:r>
          </a:p>
        </p:txBody>
      </p: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6481048" y="4467785"/>
            <a:ext cx="287338" cy="230188"/>
            <a:chOff x="4869" y="3906"/>
            <a:chExt cx="181" cy="145"/>
          </a:xfrm>
        </p:grpSpPr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tangle 64"/>
          <p:cNvSpPr>
            <a:spLocks noChangeArrowheads="1"/>
          </p:cNvSpPr>
          <p:nvPr/>
        </p:nvSpPr>
        <p:spPr bwMode="auto">
          <a:xfrm>
            <a:off x="917183" y="4021183"/>
            <a:ext cx="2598206" cy="1045753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1282111" y="4023324"/>
            <a:ext cx="22060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(54,55,56,57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58,59,60)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1040587" y="4193187"/>
            <a:ext cx="287337" cy="230188"/>
            <a:chOff x="4869" y="3906"/>
            <a:chExt cx="181" cy="145"/>
          </a:xfrm>
        </p:grpSpPr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68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69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03938" y="2125086"/>
            <a:ext cx="792088" cy="533401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 flipV="1">
            <a:off x="719572" y="3574800"/>
            <a:ext cx="0" cy="100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Line 10"/>
          <p:cNvSpPr>
            <a:spLocks noChangeShapeType="1"/>
          </p:cNvSpPr>
          <p:nvPr/>
        </p:nvSpPr>
        <p:spPr bwMode="auto">
          <a:xfrm flipV="1">
            <a:off x="447386" y="2360996"/>
            <a:ext cx="25655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1073864" y="2123548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2</a:t>
            </a:r>
            <a:r>
              <a:rPr kumimoji="0" lang="en-US" altLang="ja-JP" sz="2800" dirty="0" smtClean="0">
                <a:solidFill>
                  <a:srgbClr val="000000"/>
                </a:solidFill>
              </a:rPr>
              <a:t> 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815783" y="2276889"/>
            <a:ext cx="287338" cy="230188"/>
            <a:chOff x="4869" y="3906"/>
            <a:chExt cx="181" cy="145"/>
          </a:xfrm>
        </p:grpSpPr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4917594" y="3885678"/>
            <a:ext cx="792088" cy="533401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5273558" y="3907903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5</a:t>
            </a:r>
            <a:r>
              <a:rPr kumimoji="0" lang="en-US" altLang="ja-JP" sz="2800" dirty="0" smtClean="0">
                <a:solidFill>
                  <a:srgbClr val="000000"/>
                </a:solidFill>
              </a:rPr>
              <a:t> 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grpSp>
        <p:nvGrpSpPr>
          <p:cNvPr id="59" name="Group 52"/>
          <p:cNvGrpSpPr>
            <a:grpSpLocks/>
          </p:cNvGrpSpPr>
          <p:nvPr/>
        </p:nvGrpSpPr>
        <p:grpSpPr bwMode="auto">
          <a:xfrm>
            <a:off x="4989602" y="4052366"/>
            <a:ext cx="287338" cy="230188"/>
            <a:chOff x="4869" y="3906"/>
            <a:chExt cx="181" cy="145"/>
          </a:xfrm>
        </p:grpSpPr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直線コネクタ 64"/>
          <p:cNvCxnSpPr/>
          <p:nvPr/>
        </p:nvCxnSpPr>
        <p:spPr bwMode="auto">
          <a:xfrm>
            <a:off x="4015277" y="4940676"/>
            <a:ext cx="11919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4788024" y="4656048"/>
            <a:ext cx="969962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5059585" y="4669589"/>
            <a:ext cx="684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4</a:t>
            </a:r>
            <a:r>
              <a:rPr kumimoji="0" lang="en-US" altLang="ja-JP" sz="2800" dirty="0" smtClean="0">
                <a:solidFill>
                  <a:srgbClr val="000000"/>
                </a:solidFill>
              </a:rPr>
              <a:t>.5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grpSp>
        <p:nvGrpSpPr>
          <p:cNvPr id="68" name="Group 59"/>
          <p:cNvGrpSpPr>
            <a:grpSpLocks/>
          </p:cNvGrpSpPr>
          <p:nvPr/>
        </p:nvGrpSpPr>
        <p:grpSpPr bwMode="auto">
          <a:xfrm>
            <a:off x="4843561" y="4814052"/>
            <a:ext cx="287338" cy="230188"/>
            <a:chOff x="4869" y="3906"/>
            <a:chExt cx="181" cy="145"/>
          </a:xfrm>
        </p:grpSpPr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4869" y="3982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4944" y="3906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4944" y="4019"/>
              <a:ext cx="23" cy="32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72" name="直線コネクタ 71"/>
          <p:cNvCxnSpPr/>
          <p:nvPr/>
        </p:nvCxnSpPr>
        <p:spPr bwMode="auto">
          <a:xfrm flipH="1" flipV="1">
            <a:off x="3515389" y="4561513"/>
            <a:ext cx="527113" cy="3817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テキスト ボックス 73"/>
          <p:cNvSpPr txBox="1"/>
          <p:nvPr/>
        </p:nvSpPr>
        <p:spPr>
          <a:xfrm>
            <a:off x="179512" y="55892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ja-JP" sz="2800" b="0" dirty="0" smtClean="0">
                <a:solidFill>
                  <a:srgbClr val="000000"/>
                </a:solidFill>
              </a:rPr>
              <a:t>1 GHz signal is used since it is difficult to use     20 GHz signal.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3462008" y="1424931"/>
            <a:ext cx="7620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3424502" y="1450259"/>
            <a:ext cx="8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CP</a:t>
            </a:r>
            <a:r>
              <a:rPr kumimoji="0" lang="en-US" altLang="ja-JP" sz="2000" dirty="0" smtClean="0">
                <a:solidFill>
                  <a:srgbClr val="000000"/>
                </a:solidFill>
              </a:rPr>
              <a:t>1</a:t>
            </a:r>
            <a:endParaRPr kumimoji="0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168740" y="1425652"/>
            <a:ext cx="1107115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2164819" y="1450980"/>
            <a:ext cx="1160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SSPD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cxnSp>
        <p:nvCxnSpPr>
          <p:cNvPr id="81" name="直線コネクタ 80"/>
          <p:cNvCxnSpPr/>
          <p:nvPr/>
        </p:nvCxnSpPr>
        <p:spPr bwMode="auto">
          <a:xfrm flipV="1">
            <a:off x="4463988" y="1709815"/>
            <a:ext cx="0" cy="17172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2110307" y="2132856"/>
            <a:ext cx="1224135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2087724" y="2158184"/>
            <a:ext cx="128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err="1" smtClean="0">
                <a:solidFill>
                  <a:srgbClr val="000000"/>
                </a:solidFill>
              </a:rPr>
              <a:t>Pulser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 flipV="1">
            <a:off x="1496026" y="2407639"/>
            <a:ext cx="59169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V="1">
            <a:off x="1691680" y="1844824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88" name="直線コネクタ 87"/>
          <p:cNvCxnSpPr/>
          <p:nvPr/>
        </p:nvCxnSpPr>
        <p:spPr bwMode="auto">
          <a:xfrm flipV="1">
            <a:off x="1691680" y="1818000"/>
            <a:ext cx="0" cy="142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Line 10"/>
          <p:cNvSpPr>
            <a:spLocks noChangeShapeType="1"/>
          </p:cNvSpPr>
          <p:nvPr/>
        </p:nvSpPr>
        <p:spPr bwMode="auto">
          <a:xfrm flipV="1">
            <a:off x="1691680" y="1556792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 bwMode="auto">
          <a:xfrm flipV="1">
            <a:off x="4716016" y="1785600"/>
            <a:ext cx="0" cy="24075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直線コネクタ 108"/>
          <p:cNvCxnSpPr/>
          <p:nvPr/>
        </p:nvCxnSpPr>
        <p:spPr bwMode="auto">
          <a:xfrm flipV="1">
            <a:off x="1699531" y="1162154"/>
            <a:ext cx="0" cy="421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線コネクタ 110"/>
          <p:cNvCxnSpPr/>
          <p:nvPr/>
        </p:nvCxnSpPr>
        <p:spPr bwMode="auto">
          <a:xfrm>
            <a:off x="1672150" y="1156779"/>
            <a:ext cx="304386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直線コネクタ 112"/>
          <p:cNvCxnSpPr/>
          <p:nvPr/>
        </p:nvCxnSpPr>
        <p:spPr bwMode="auto">
          <a:xfrm flipV="1">
            <a:off x="4716016" y="1130400"/>
            <a:ext cx="0" cy="4299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Line 37"/>
          <p:cNvSpPr>
            <a:spLocks noChangeShapeType="1"/>
          </p:cNvSpPr>
          <p:nvPr/>
        </p:nvSpPr>
        <p:spPr bwMode="auto">
          <a:xfrm flipH="1" flipV="1">
            <a:off x="3843008" y="1974200"/>
            <a:ext cx="0" cy="43343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15" name="直線コネクタ 114"/>
          <p:cNvCxnSpPr/>
          <p:nvPr/>
        </p:nvCxnSpPr>
        <p:spPr bwMode="auto">
          <a:xfrm>
            <a:off x="3360537" y="2397539"/>
            <a:ext cx="50856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テキスト ボックス 122"/>
          <p:cNvSpPr txBox="1"/>
          <p:nvPr/>
        </p:nvSpPr>
        <p:spPr>
          <a:xfrm>
            <a:off x="7132536" y="2099386"/>
            <a:ext cx="18614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Core loop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132535" y="3079321"/>
            <a:ext cx="2004075" cy="9541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</a:rPr>
              <a:t>Frequency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l</a:t>
            </a:r>
            <a:r>
              <a:rPr lang="en-US" altLang="ja-JP" sz="2800" dirty="0" smtClean="0">
                <a:solidFill>
                  <a:srgbClr val="0000FF"/>
                </a:solidFill>
              </a:rPr>
              <a:t>ock loop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円弧 4"/>
          <p:cNvSpPr/>
          <p:nvPr/>
        </p:nvSpPr>
        <p:spPr bwMode="auto">
          <a:xfrm>
            <a:off x="4576911" y="1531141"/>
            <a:ext cx="283121" cy="283121"/>
          </a:xfrm>
          <a:prstGeom prst="arc">
            <a:avLst>
              <a:gd name="adj1" fmla="val 16200000"/>
              <a:gd name="adj2" fmla="val 564409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>
              <a:spcBef>
                <a:spcPct val="0"/>
              </a:spcBef>
              <a:buFontTx/>
              <a:buNone/>
            </a:pPr>
            <a:endParaRPr lang="ja-JP" altLang="en-US" b="0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7668344" y="1192686"/>
            <a:ext cx="982961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20GHz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02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7007046" cy="661962"/>
          </a:xfrm>
        </p:spPr>
        <p:txBody>
          <a:bodyPr/>
          <a:lstStyle/>
          <a:p>
            <a:r>
              <a:rPr lang="ja-JP" altLang="en-US" dirty="0" smtClean="0"/>
              <a:t>サブサンプリング</a:t>
            </a:r>
            <a:r>
              <a:rPr lang="en-US" altLang="ja-JP" dirty="0" smtClean="0"/>
              <a:t>PLL</a:t>
            </a:r>
            <a:r>
              <a:rPr lang="ja-JP" altLang="en-US" dirty="0" smtClean="0"/>
              <a:t>の伝達関数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pic>
        <p:nvPicPr>
          <p:cNvPr id="5" name="Picture 2" descr="C:\Documents and Settings\ueno\デスクトップ\starc_PLLTF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03" y="836712"/>
            <a:ext cx="6173729" cy="2124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76709" y="3964247"/>
                <a:ext cx="2501710" cy="97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ja-JP" alt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altLang="ja-JP" sz="2800" b="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9" y="3964247"/>
                <a:ext cx="2501710" cy="9750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747832" y="4002302"/>
                <a:ext cx="1686744" cy="896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𝐶𝑃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32" y="4002302"/>
                <a:ext cx="1686744" cy="89601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069027" y="3996766"/>
                <a:ext cx="1937774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𝐶𝑃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𝐶𝑃</m:t>
                              </m:r>
                            </m:sub>
                          </m:sSub>
                        </m:den>
                      </m:f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𝑝𝑢𝑙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18</m:t>
                              </m:r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27" y="3996766"/>
                <a:ext cx="1937774" cy="97238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126722" y="41597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 dirty="0" smtClean="0">
                <a:solidFill>
                  <a:srgbClr val="000000"/>
                </a:solidFill>
              </a:rPr>
              <a:t>×</a:t>
            </a:r>
            <a:endParaRPr lang="ja-JP" altLang="en-US" b="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19269" y="41597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b="0" dirty="0" smtClean="0">
                <a:solidFill>
                  <a:srgbClr val="000000"/>
                </a:solidFill>
              </a:rPr>
              <a:t>×</a:t>
            </a:r>
            <a:endParaRPr lang="ja-JP" altLang="en-US" b="0" dirty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557517" y="849801"/>
            <a:ext cx="2033687" cy="898093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9875" indent="-269875">
              <a:spcBef>
                <a:spcPct val="0"/>
              </a:spcBef>
              <a:buFontTx/>
              <a:buNone/>
            </a:pPr>
            <a:endParaRPr lang="ja-JP" altLang="en-US" b="0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196339" y="3168407"/>
            <a:ext cx="762000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58833" y="3193735"/>
            <a:ext cx="825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CP</a:t>
            </a:r>
            <a:r>
              <a:rPr kumimoji="0" lang="en-US" altLang="ja-JP" sz="2000" dirty="0" smtClean="0">
                <a:solidFill>
                  <a:srgbClr val="000000"/>
                </a:solidFill>
              </a:rPr>
              <a:t>1</a:t>
            </a:r>
            <a:endParaRPr kumimoji="0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091645" y="3168407"/>
            <a:ext cx="1107115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087724" y="3193735"/>
            <a:ext cx="1160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SSPD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990648" y="3168407"/>
            <a:ext cx="1224135" cy="533400"/>
          </a:xfrm>
          <a:prstGeom prst="rect">
            <a:avLst/>
          </a:prstGeom>
          <a:solidFill>
            <a:srgbClr val="FFFFFF"/>
          </a:solidFill>
          <a:ln w="571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968065" y="3193735"/>
            <a:ext cx="128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2800" dirty="0" err="1" smtClean="0">
                <a:solidFill>
                  <a:srgbClr val="000000"/>
                </a:solidFill>
              </a:rPr>
              <a:t>Pulser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1614585" y="3587579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1614585" y="3299547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214359" y="3435107"/>
            <a:ext cx="99057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4977493" y="3435107"/>
            <a:ext cx="99057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7214783" y="3427047"/>
            <a:ext cx="4389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128690" y="3090721"/>
                <a:ext cx="535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90" y="3090721"/>
                <a:ext cx="535403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311860" y="2977788"/>
                <a:ext cx="733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ja-JP" altLang="en-US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2977788"/>
                <a:ext cx="733086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099023" y="2913950"/>
                <a:ext cx="747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𝐶𝑃</m:t>
                          </m:r>
                        </m:sub>
                      </m:sSub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23" y="2913950"/>
                <a:ext cx="747512" cy="52322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632340" y="3157808"/>
                <a:ext cx="748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𝐶𝑃</m:t>
                          </m:r>
                        </m:sub>
                      </m:sSub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340" y="3157808"/>
                <a:ext cx="748923" cy="52322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/>
          <p:cNvCxnSpPr/>
          <p:nvPr/>
        </p:nvCxnSpPr>
        <p:spPr bwMode="auto">
          <a:xfrm>
            <a:off x="2195736" y="2168859"/>
            <a:ext cx="0" cy="6755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flipV="1">
            <a:off x="2195736" y="1747894"/>
            <a:ext cx="361781" cy="4209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982436" y="5409220"/>
                <a:ext cx="5730223" cy="97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8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altLang="ja-JP" sz="2800" b="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𝑝𝑢𝑙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𝑅𝐶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800" b="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18</m:t>
                              </m:r>
                              <m:r>
                                <a:rPr lang="en-US" altLang="ja-JP" sz="2800" b="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𝐿𝐹</m:t>
                          </m:r>
                        </m:sub>
                      </m:sSub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𝑉𝐶𝑂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ja-JP" altLang="en-US" sz="2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36" y="5409220"/>
                <a:ext cx="5730223" cy="975203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107504" y="504918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0" dirty="0" smtClean="0">
                <a:solidFill>
                  <a:srgbClr val="000000"/>
                </a:solidFill>
              </a:rPr>
              <a:t>一巡伝達関数は・・・</a:t>
            </a:r>
            <a:endParaRPr lang="ja-JP" altLang="en-US" sz="2400" b="0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718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416320" cy="661962"/>
          </a:xfrm>
        </p:spPr>
        <p:txBody>
          <a:bodyPr/>
          <a:lstStyle/>
          <a:p>
            <a:r>
              <a:rPr lang="ja-JP" altLang="en-US" b="0" dirty="0"/>
              <a:t>研究</a:t>
            </a:r>
            <a:r>
              <a:rPr lang="ja-JP" altLang="en-US" b="0" dirty="0" smtClean="0"/>
              <a:t>背景・目的</a:t>
            </a:r>
            <a:endParaRPr kumimoji="1" lang="ja-JP" altLang="en-US" b="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1140564"/>
            <a:ext cx="8640960" cy="956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60GHz</a:t>
            </a:r>
            <a:r>
              <a:rPr lang="ja-JP" altLang="en-US" sz="2800" b="0" dirty="0" smtClean="0"/>
              <a:t>無線通信に</a:t>
            </a:r>
            <a:r>
              <a:rPr lang="en-US" altLang="ja-JP" sz="2800" b="0" dirty="0" smtClean="0"/>
              <a:t>20GHz</a:t>
            </a:r>
            <a:r>
              <a:rPr lang="ja-JP" altLang="en-US" sz="2800" b="0" dirty="0" smtClean="0"/>
              <a:t>周波数シンセサイザを利用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>
                <a:solidFill>
                  <a:srgbClr val="FF0000"/>
                </a:solidFill>
              </a:rPr>
              <a:t>分周比</a:t>
            </a:r>
            <a:r>
              <a:rPr lang="en-US" altLang="ja-JP" sz="2800" b="0" dirty="0" smtClean="0">
                <a:solidFill>
                  <a:srgbClr val="FF0000"/>
                </a:solidFill>
              </a:rPr>
              <a:t>N</a:t>
            </a:r>
            <a:r>
              <a:rPr lang="ja-JP" altLang="en-US" sz="2800" b="0" dirty="0" smtClean="0">
                <a:solidFill>
                  <a:srgbClr val="FF0000"/>
                </a:solidFill>
              </a:rPr>
              <a:t>が大きく，帯域内位相雑音が大きい</a:t>
            </a:r>
            <a:endParaRPr lang="ja-JP" altLang="en-US" sz="2800" b="0" dirty="0">
              <a:solidFill>
                <a:srgbClr val="FF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51520" y="5353032"/>
            <a:ext cx="7524836" cy="956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サブサンプリング手法を</a:t>
            </a:r>
            <a:r>
              <a:rPr lang="en-US" altLang="ja-JP" sz="2800" b="0" dirty="0" smtClean="0"/>
              <a:t>20GHzPLL</a:t>
            </a:r>
            <a:r>
              <a:rPr lang="ja-JP" altLang="en-US" sz="2800" b="0" dirty="0" smtClean="0"/>
              <a:t>に適用し，</a:t>
            </a:r>
            <a:r>
              <a:rPr lang="ja-JP" altLang="en-US" sz="2800" b="0" dirty="0" smtClean="0">
                <a:solidFill>
                  <a:srgbClr val="FF0000"/>
                </a:solidFill>
              </a:rPr>
              <a:t>帯域内位相雑音を低減</a:t>
            </a:r>
            <a:endParaRPr lang="ja-JP" altLang="en-US" sz="2800" b="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  <p:pic>
        <p:nvPicPr>
          <p:cNvPr id="8" name="Picture 2" descr="C:\Users\Tomohiro Ueno\Desktop\ieice_p2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4946"/>
            <a:ext cx="7613650" cy="311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53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713"/>
            <a:ext cx="2031325" cy="661962"/>
          </a:xfrm>
        </p:spPr>
        <p:txBody>
          <a:bodyPr/>
          <a:lstStyle/>
          <a:p>
            <a:r>
              <a:rPr lang="ja-JP" altLang="en-US" b="0" dirty="0"/>
              <a:t>発表内容</a:t>
            </a:r>
            <a:endParaRPr lang="en-US" altLang="ja-JP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研究背景・目的</a:t>
            </a:r>
            <a:endParaRPr lang="en-US" altLang="ja-JP" sz="2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サブサンプリング</a:t>
            </a:r>
            <a:r>
              <a:rPr lang="en-US" altLang="ja-JP" sz="2800" b="0" dirty="0" smtClean="0"/>
              <a:t>PLL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altLang="ja-JP" sz="2800" b="0" dirty="0" smtClean="0"/>
              <a:t>- </a:t>
            </a:r>
            <a:r>
              <a:rPr lang="ja-JP" altLang="en-US" sz="2800" b="0" dirty="0" smtClean="0"/>
              <a:t>サブサンプリング位相比較器</a:t>
            </a:r>
            <a:endParaRPr lang="en-US" altLang="ja-JP" sz="2800" b="0" dirty="0" smtClean="0"/>
          </a:p>
          <a:p>
            <a:pPr>
              <a:spcBef>
                <a:spcPts val="0"/>
              </a:spcBef>
            </a:pPr>
            <a:r>
              <a:rPr lang="en-US" altLang="ja-JP" sz="2800" b="0" dirty="0" smtClean="0"/>
              <a:t>20GHzPLL</a:t>
            </a:r>
            <a:r>
              <a:rPr lang="ja-JP" altLang="en-US" sz="2800" b="0" dirty="0" smtClean="0"/>
              <a:t>で利用する際の問題点</a:t>
            </a:r>
            <a:endParaRPr lang="en-US" altLang="ja-JP" sz="2800" b="0" dirty="0" smtClean="0"/>
          </a:p>
          <a:p>
            <a:pPr>
              <a:spcBef>
                <a:spcPts val="0"/>
              </a:spcBef>
            </a:pPr>
            <a:r>
              <a:rPr lang="ja-JP" altLang="en-US" sz="2800" b="0" dirty="0" smtClean="0"/>
              <a:t>波形整形回路</a:t>
            </a:r>
            <a:endParaRPr lang="en-US" altLang="ja-JP" sz="2800" b="0" dirty="0" smtClean="0"/>
          </a:p>
          <a:p>
            <a:pPr>
              <a:spcBef>
                <a:spcPts val="0"/>
              </a:spcBef>
            </a:pPr>
            <a:r>
              <a:rPr lang="ja-JP" altLang="en-US" sz="2800" b="0" dirty="0"/>
              <a:t>シミュレーション結果</a:t>
            </a:r>
            <a:endParaRPr lang="en-US" altLang="ja-JP" sz="2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20GHzPLL</a:t>
            </a:r>
            <a:r>
              <a:rPr lang="ja-JP" altLang="en-US" sz="2800" b="0" dirty="0" smtClean="0"/>
              <a:t>としての評価</a:t>
            </a:r>
            <a:endParaRPr lang="en-US" altLang="ja-JP" sz="2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/>
              <a:t>まとめ</a:t>
            </a:r>
            <a:endParaRPr lang="en-US" altLang="ja-JP" sz="2800" b="0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09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94" y="2096852"/>
            <a:ext cx="7753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416320" cy="661962"/>
          </a:xfrm>
        </p:spPr>
        <p:txBody>
          <a:bodyPr/>
          <a:lstStyle/>
          <a:p>
            <a:r>
              <a:rPr lang="ja-JP" altLang="en-US" b="0" dirty="0"/>
              <a:t>研究</a:t>
            </a:r>
            <a:r>
              <a:rPr lang="ja-JP" altLang="en-US" b="0" dirty="0" smtClean="0"/>
              <a:t>背景・目的</a:t>
            </a:r>
            <a:endParaRPr kumimoji="1" lang="ja-JP" altLang="en-US" b="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996548"/>
            <a:ext cx="8640960" cy="956288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60GHz</a:t>
            </a:r>
            <a:r>
              <a:rPr lang="ja-JP" altLang="en-US" sz="2800" b="0" dirty="0" smtClean="0"/>
              <a:t>無線通信に</a:t>
            </a:r>
            <a:r>
              <a:rPr lang="en-US" altLang="ja-JP" sz="2800" b="0" dirty="0" smtClean="0"/>
              <a:t>20GHz</a:t>
            </a:r>
            <a:r>
              <a:rPr lang="ja-JP" altLang="en-US" sz="2800" b="0" dirty="0" smtClean="0"/>
              <a:t>周波数シンセサイザを利用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周波数，分周比</a:t>
            </a:r>
            <a:r>
              <a:rPr lang="en-US" altLang="ja-JP" sz="2800" b="0" dirty="0" smtClean="0"/>
              <a:t>N</a:t>
            </a:r>
            <a:r>
              <a:rPr lang="ja-JP" altLang="en-US" sz="2800" b="0" dirty="0" smtClean="0"/>
              <a:t>が大きく，位相雑音が</a:t>
            </a:r>
            <a:r>
              <a:rPr lang="ja-JP" altLang="en-US" sz="2800" b="0" dirty="0"/>
              <a:t>劣化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51520" y="5497048"/>
            <a:ext cx="8604956" cy="956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サブサンプリング手法</a:t>
            </a:r>
            <a:r>
              <a:rPr lang="ja-JP" altLang="en-US" sz="2800" b="0" dirty="0"/>
              <a:t>で</a:t>
            </a:r>
            <a:r>
              <a:rPr lang="ja-JP" altLang="en-US" sz="2800" b="0" dirty="0" smtClean="0"/>
              <a:t>帯域内位相雑音を低減し，　　</a:t>
            </a:r>
            <a:r>
              <a:rPr lang="en-US" altLang="ja-JP" sz="2800" b="0" dirty="0" smtClean="0"/>
              <a:t>60GHz</a:t>
            </a:r>
            <a:r>
              <a:rPr lang="ja-JP" altLang="en-US" sz="2800" b="0" dirty="0" smtClean="0"/>
              <a:t>帯通信でのキャリアリカバリを容易にする</a:t>
            </a:r>
            <a:endParaRPr lang="ja-JP" altLang="en-US" sz="2800" b="0" dirty="0">
              <a:latin typeface="Symbol" pitchFamily="18" charset="2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  <p:cxnSp>
        <p:nvCxnSpPr>
          <p:cNvPr id="13" name="直線矢印コネクタ 12"/>
          <p:cNvCxnSpPr/>
          <p:nvPr/>
        </p:nvCxnSpPr>
        <p:spPr bwMode="auto">
          <a:xfrm flipV="1">
            <a:off x="2051720" y="2814600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2085955" y="2784983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19dB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9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倍）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71891" y="35050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000" b="0" dirty="0" smtClean="0"/>
              <a:t>帯域</a:t>
            </a:r>
            <a:r>
              <a:rPr kumimoji="1" lang="ja-JP" altLang="en-US" sz="2000" b="0" dirty="0" smtClean="0"/>
              <a:t>内位相雑音</a:t>
            </a:r>
            <a:endParaRPr kumimoji="1" lang="en-US" altLang="ja-JP" sz="2000" b="0" dirty="0" smtClean="0"/>
          </a:p>
        </p:txBody>
      </p:sp>
      <p:sp>
        <p:nvSpPr>
          <p:cNvPr id="5" name="右中かっこ 4"/>
          <p:cNvSpPr/>
          <p:nvPr/>
        </p:nvSpPr>
        <p:spPr bwMode="auto">
          <a:xfrm rot="5400000">
            <a:off x="2669960" y="2640751"/>
            <a:ext cx="203680" cy="1584176"/>
          </a:xfrm>
          <a:prstGeom prst="righ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0363" marR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415082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ja-JP" altLang="en-US" sz="1800" dirty="0" smtClean="0"/>
              <a:t>（</a:t>
            </a:r>
            <a:r>
              <a:rPr lang="ja-JP" altLang="en-US" sz="1800" dirty="0" smtClean="0"/>
              <a:t>リファレンスクロック</a:t>
            </a:r>
            <a:r>
              <a:rPr kumimoji="1" lang="ja-JP" altLang="en-US" sz="1800" dirty="0" smtClean="0"/>
              <a:t>，</a:t>
            </a:r>
            <a:r>
              <a:rPr kumimoji="1" lang="en-US" altLang="ja-JP" sz="1800" dirty="0" smtClean="0"/>
              <a:t>Q</a:t>
            </a:r>
            <a:r>
              <a:rPr kumimoji="1" lang="ja-JP" altLang="en-US" sz="1800" dirty="0" smtClean="0"/>
              <a:t>値は</a:t>
            </a:r>
            <a:r>
              <a:rPr lang="ja-JP" altLang="en-US" sz="1800" dirty="0" smtClean="0"/>
              <a:t>等しい</a:t>
            </a:r>
            <a:r>
              <a:rPr lang="ja-JP" altLang="en-US" sz="1800" dirty="0"/>
              <a:t>と仮定</a:t>
            </a:r>
            <a:r>
              <a:rPr kumimoji="1" lang="ja-JP" altLang="en-US" sz="1800" dirty="0" smtClean="0"/>
              <a:t>）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1804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35920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76056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60156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7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43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94" y="2094520"/>
            <a:ext cx="7753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3416320" cy="661962"/>
          </a:xfrm>
        </p:spPr>
        <p:txBody>
          <a:bodyPr/>
          <a:lstStyle/>
          <a:p>
            <a:r>
              <a:rPr lang="ja-JP" altLang="en-US" b="0" dirty="0"/>
              <a:t>研究</a:t>
            </a:r>
            <a:r>
              <a:rPr lang="ja-JP" altLang="en-US" b="0" dirty="0" smtClean="0"/>
              <a:t>背景・目的</a:t>
            </a:r>
            <a:endParaRPr kumimoji="1" lang="ja-JP" altLang="en-US" b="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996548"/>
            <a:ext cx="8640960" cy="956288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60GHz</a:t>
            </a:r>
            <a:r>
              <a:rPr lang="ja-JP" altLang="en-US" sz="2800" b="0" dirty="0" smtClean="0"/>
              <a:t>無線通信に</a:t>
            </a:r>
            <a:r>
              <a:rPr lang="en-US" altLang="ja-JP" sz="2800" b="0" dirty="0" smtClean="0"/>
              <a:t>20GHz</a:t>
            </a:r>
            <a:r>
              <a:rPr lang="ja-JP" altLang="en-US" sz="2800" b="0" dirty="0" smtClean="0"/>
              <a:t>周波数シンセサイザを利用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周波数，分周比</a:t>
            </a:r>
            <a:r>
              <a:rPr lang="en-US" altLang="ja-JP" sz="2800" b="0" dirty="0" smtClean="0"/>
              <a:t>N</a:t>
            </a:r>
            <a:r>
              <a:rPr lang="ja-JP" altLang="en-US" sz="2800" b="0" dirty="0" smtClean="0"/>
              <a:t>が大きく，位相雑音が</a:t>
            </a:r>
            <a:r>
              <a:rPr lang="ja-JP" altLang="en-US" sz="2800" b="0" dirty="0"/>
              <a:t>劣化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51520" y="5497048"/>
            <a:ext cx="8604956" cy="956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 smtClean="0"/>
              <a:t>サブサンプリング手法</a:t>
            </a:r>
            <a:r>
              <a:rPr lang="ja-JP" altLang="en-US" sz="2800" b="0" dirty="0"/>
              <a:t>で</a:t>
            </a:r>
            <a:r>
              <a:rPr lang="ja-JP" altLang="en-US" sz="2800" b="0" dirty="0" smtClean="0"/>
              <a:t>帯域内位相雑音を低減し，　　</a:t>
            </a:r>
            <a:r>
              <a:rPr lang="en-US" altLang="ja-JP" sz="2800" b="0" dirty="0" smtClean="0"/>
              <a:t>60GHz</a:t>
            </a:r>
            <a:r>
              <a:rPr lang="ja-JP" altLang="en-US" sz="2800" b="0" dirty="0" smtClean="0"/>
              <a:t>帯通信でのキャリアリカバリを容易にする</a:t>
            </a:r>
            <a:endParaRPr lang="ja-JP" altLang="en-US" sz="2800" b="0" dirty="0">
              <a:latin typeface="Symbol" pitchFamily="18" charset="2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2013/3/22</a:t>
            </a: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UENO, Tokyo Tech</a:t>
            </a:r>
            <a:endParaRPr lang="en-US" altLang="ja-JP"/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2051720" y="2816932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1871891" y="35050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000" b="0" dirty="0" smtClean="0"/>
              <a:t>帯域</a:t>
            </a:r>
            <a:r>
              <a:rPr kumimoji="1" lang="ja-JP" altLang="en-US" sz="2000" b="0" dirty="0" smtClean="0"/>
              <a:t>内位相雑音</a:t>
            </a:r>
            <a:endParaRPr kumimoji="1" lang="en-US" altLang="ja-JP" sz="2000" b="0" dirty="0" smtClean="0"/>
          </a:p>
        </p:txBody>
      </p:sp>
      <p:sp>
        <p:nvSpPr>
          <p:cNvPr id="5" name="右中かっこ 4"/>
          <p:cNvSpPr/>
          <p:nvPr/>
        </p:nvSpPr>
        <p:spPr bwMode="auto">
          <a:xfrm rot="5400000">
            <a:off x="2669960" y="2640751"/>
            <a:ext cx="203680" cy="1584176"/>
          </a:xfrm>
          <a:prstGeom prst="righ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0363" marR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415082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ja-JP" altLang="en-US" sz="1800" dirty="0" smtClean="0"/>
              <a:t>（</a:t>
            </a:r>
            <a:r>
              <a:rPr lang="ja-JP" altLang="en-US" sz="1800" dirty="0" smtClean="0"/>
              <a:t>リファレンスクロック</a:t>
            </a:r>
            <a:r>
              <a:rPr kumimoji="1" lang="ja-JP" altLang="en-US" sz="1800" dirty="0" smtClean="0"/>
              <a:t>，</a:t>
            </a:r>
            <a:r>
              <a:rPr kumimoji="1" lang="en-US" altLang="ja-JP" sz="1800" dirty="0" smtClean="0"/>
              <a:t>Q</a:t>
            </a:r>
            <a:r>
              <a:rPr kumimoji="1" lang="ja-JP" altLang="en-US" sz="1800" dirty="0" smtClean="0"/>
              <a:t>値は</a:t>
            </a:r>
            <a:r>
              <a:rPr lang="ja-JP" altLang="en-US" sz="1800" dirty="0" smtClean="0"/>
              <a:t>等しい</a:t>
            </a:r>
            <a:r>
              <a:rPr lang="ja-JP" altLang="en-US" sz="1800" dirty="0"/>
              <a:t>と仮定</a:t>
            </a:r>
            <a:r>
              <a:rPr kumimoji="1" lang="ja-JP" altLang="en-US" sz="1800" dirty="0" smtClean="0"/>
              <a:t>）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1804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35920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76056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60156" y="474140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 smtClean="0"/>
              <a:t>7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43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4698722" cy="661962"/>
          </a:xfrm>
        </p:spPr>
        <p:txBody>
          <a:bodyPr/>
          <a:lstStyle/>
          <a:p>
            <a:r>
              <a:rPr lang="ja-JP" altLang="en-US" dirty="0"/>
              <a:t>サブサンプリング</a:t>
            </a:r>
            <a:r>
              <a:rPr lang="en-US" altLang="ja-JP" dirty="0" smtClean="0"/>
              <a:t>PLL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ueno\デスクトップ\starc_SSPLLCOR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9935"/>
            <a:ext cx="6660740" cy="10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eno\デスクトップ\starc_NomalPLLCO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160748"/>
            <a:ext cx="5508612" cy="1417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74074" y="6237312"/>
            <a:ext cx="2834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000000"/>
                </a:solidFill>
              </a:rPr>
              <a:t>[1] </a:t>
            </a:r>
            <a:r>
              <a:rPr lang="en-US" altLang="ja-JP" sz="1600" dirty="0" err="1" smtClean="0">
                <a:solidFill>
                  <a:srgbClr val="000000"/>
                </a:solidFill>
              </a:rPr>
              <a:t>X.Gao</a:t>
            </a:r>
            <a:r>
              <a:rPr lang="en-US" altLang="ja-JP" sz="1600" dirty="0" smtClean="0">
                <a:solidFill>
                  <a:srgbClr val="000000"/>
                </a:solidFill>
              </a:rPr>
              <a:t>, et al., JSSC 2009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1520" y="728700"/>
            <a:ext cx="8640960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/>
              <a:t>通常</a:t>
            </a:r>
            <a:r>
              <a:rPr lang="ja-JP" altLang="en-US" sz="2800" b="0" dirty="0" smtClean="0"/>
              <a:t>の</a:t>
            </a:r>
            <a:r>
              <a:rPr lang="en-US" altLang="ja-JP" sz="2800" b="0" dirty="0" smtClean="0"/>
              <a:t>PLL</a:t>
            </a:r>
            <a:endParaRPr lang="ja-JP" altLang="en-US" sz="2800" b="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520" y="2571883"/>
            <a:ext cx="8640960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/>
              <a:t>サブサンプリング</a:t>
            </a:r>
            <a:r>
              <a:rPr lang="en-US" altLang="ja-JP" sz="2800" b="0" dirty="0" smtClean="0"/>
              <a:t>PLL</a:t>
            </a:r>
            <a:r>
              <a:rPr lang="en-US" altLang="ja-JP" sz="2800" b="0" baseline="30000" dirty="0" smtClean="0"/>
              <a:t>[1]</a:t>
            </a:r>
            <a:endParaRPr lang="ja-JP" altLang="en-US" sz="2800" b="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0" y="5733256"/>
            <a:ext cx="8640960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PD/CP</a:t>
            </a:r>
            <a:r>
              <a:rPr lang="ja-JP" altLang="en-US" sz="2800" b="0" dirty="0" smtClean="0"/>
              <a:t>に起因する雑音に分周比</a:t>
            </a:r>
            <a:r>
              <a:rPr lang="en-US" altLang="ja-JP" sz="2800" b="0" dirty="0" smtClean="0"/>
              <a:t>N</a:t>
            </a:r>
            <a:r>
              <a:rPr lang="ja-JP" altLang="en-US" sz="2800" b="0" dirty="0" smtClean="0"/>
              <a:t>が寄与しなくなる</a:t>
            </a:r>
            <a:endParaRPr lang="ja-JP" altLang="en-US" sz="2800" b="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76667" y="4264072"/>
                <a:ext cx="2863476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𝐶𝑃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67" y="4264072"/>
                <a:ext cx="2863476" cy="88652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499101" y="4264071"/>
                <a:ext cx="2863476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𝐶𝑃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01" y="4264071"/>
                <a:ext cx="2863476" cy="88652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080923" y="5150596"/>
                <a:ext cx="5275034" cy="58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kumimoji="1" lang="ja-JP" altLang="en-US" sz="2000" b="0" dirty="0" smtClean="0"/>
                  <a:t>（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ja-JP" altLang="en-US" sz="2000" b="0" dirty="0" smtClean="0"/>
                  <a:t>は一巡伝達関数，帯域内では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latin typeface="Cambria Math"/>
                          </a:rPr>
                          <m:t>𝐺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kumimoji="1" lang="en-US" altLang="ja-JP" sz="2000" b="0" i="1" smtClean="0">
                            <a:latin typeface="Cambria Math"/>
                          </a:rPr>
                          <m:t>1+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𝐺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≅1</m:t>
                    </m:r>
                  </m:oMath>
                </a14:m>
                <a:r>
                  <a:rPr kumimoji="1" lang="ja-JP" altLang="en-US" sz="2000" b="0" dirty="0" smtClean="0"/>
                  <a:t>）</a:t>
                </a:r>
                <a:endParaRPr kumimoji="1" lang="ja-JP" altLang="en-US" sz="2000" b="0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23" y="5150596"/>
                <a:ext cx="5275034" cy="5826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55" r="-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 bwMode="auto">
          <a:xfrm>
            <a:off x="4053031" y="4707333"/>
            <a:ext cx="10801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7488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6186309" cy="661962"/>
          </a:xfrm>
        </p:spPr>
        <p:txBody>
          <a:bodyPr/>
          <a:lstStyle/>
          <a:p>
            <a:r>
              <a:rPr lang="ja-JP" altLang="en-US" dirty="0" smtClean="0"/>
              <a:t>サブサンプリング</a:t>
            </a:r>
            <a:r>
              <a:rPr lang="ja-JP" altLang="en-US" dirty="0"/>
              <a:t>位相比較器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Picture 3" descr="C:\Documents and Settings\ueno\デスクトップ\starc_SSP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748"/>
            <a:ext cx="8640960" cy="443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5769260"/>
            <a:ext cx="8892480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VCO</a:t>
            </a:r>
            <a:r>
              <a:rPr lang="ja-JP" altLang="en-US" sz="2800" b="0" dirty="0" smtClean="0"/>
              <a:t>出力の正弦波を利用して，位相差を電位差に変換</a:t>
            </a:r>
            <a:endParaRPr lang="ja-JP" altLang="en-US" sz="2800" b="0" dirty="0"/>
          </a:p>
        </p:txBody>
      </p:sp>
    </p:spTree>
    <p:extLst>
      <p:ext uri="{BB962C8B-B14F-4D97-AF65-F5344CB8AC3E}">
        <p14:creationId xmlns="" xmlns:p14="http://schemas.microsoft.com/office/powerpoint/2010/main" val="7091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7058343" cy="661962"/>
          </a:xfrm>
        </p:spPr>
        <p:txBody>
          <a:bodyPr/>
          <a:lstStyle/>
          <a:p>
            <a:r>
              <a:rPr lang="en-US" altLang="ja-JP" dirty="0" smtClean="0"/>
              <a:t>20GHzPLL</a:t>
            </a:r>
            <a:r>
              <a:rPr lang="ja-JP" altLang="en-US" dirty="0"/>
              <a:t>に</a:t>
            </a:r>
            <a:r>
              <a:rPr lang="ja-JP" altLang="en-US" dirty="0" smtClean="0"/>
              <a:t>適用する際の問題点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2013/3/22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T. UENO, Tokyo Tech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1214893"/>
            <a:ext cx="8892480" cy="1818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ja-JP" sz="2800" b="0" dirty="0" smtClean="0"/>
              <a:t>20GHz</a:t>
            </a:r>
            <a:r>
              <a:rPr lang="ja-JP" altLang="en-US" sz="2800" b="0" dirty="0" smtClean="0"/>
              <a:t>正弦波信号から直接の位相差検出が困難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ja-JP" altLang="en-US" sz="2800" b="0" dirty="0" smtClean="0"/>
              <a:t>→</a:t>
            </a:r>
            <a:r>
              <a:rPr lang="en-US" altLang="ja-JP" sz="2800" b="0" u="sng" dirty="0" smtClean="0"/>
              <a:t>20</a:t>
            </a:r>
            <a:r>
              <a:rPr lang="ja-JP" altLang="en-US" sz="2800" b="0" u="sng" dirty="0" smtClean="0"/>
              <a:t>分周後の</a:t>
            </a:r>
            <a:r>
              <a:rPr lang="en-US" altLang="ja-JP" sz="2800" b="0" u="sng" dirty="0" smtClean="0"/>
              <a:t>1GHz</a:t>
            </a:r>
            <a:r>
              <a:rPr lang="ja-JP" altLang="en-US" sz="2800" b="0" u="sng" dirty="0" smtClean="0"/>
              <a:t>信号</a:t>
            </a:r>
            <a:r>
              <a:rPr lang="ja-JP" altLang="en-US" sz="2800" b="0" dirty="0" smtClean="0"/>
              <a:t>を利用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ja-JP" altLang="en-US" sz="2800" b="0" dirty="0" smtClean="0"/>
              <a:t>　デジタル分周器を介した矩形波信号</a:t>
            </a:r>
            <a:endParaRPr lang="en-US" altLang="ja-JP" sz="2800" b="0" dirty="0" smtClean="0"/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>
                <a:solidFill>
                  <a:srgbClr val="FF0000"/>
                </a:solidFill>
              </a:rPr>
              <a:t>矩形波</a:t>
            </a:r>
            <a:r>
              <a:rPr lang="ja-JP" altLang="en-US" sz="2800" b="0" dirty="0" smtClean="0">
                <a:solidFill>
                  <a:srgbClr val="FF0000"/>
                </a:solidFill>
              </a:rPr>
              <a:t>信号では位相差を電位差に変換できない</a:t>
            </a:r>
            <a:endParaRPr lang="ja-JP" altLang="en-US" sz="2800" b="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omohiro Ueno\Desktop\ieice_p5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212976"/>
            <a:ext cx="7793038" cy="3068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74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2954655" cy="661962"/>
          </a:xfrm>
        </p:spPr>
        <p:txBody>
          <a:bodyPr/>
          <a:lstStyle/>
          <a:p>
            <a:r>
              <a:rPr lang="ja-JP" altLang="en-US" dirty="0" smtClean="0"/>
              <a:t>波形整形回路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51520" y="5913276"/>
            <a:ext cx="8892480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ja-JP" altLang="en-US" sz="2800" b="0" dirty="0">
                <a:solidFill>
                  <a:srgbClr val="FF0000"/>
                </a:solidFill>
              </a:rPr>
              <a:t>矩形波信号</a:t>
            </a:r>
            <a:r>
              <a:rPr lang="ja-JP" altLang="en-US" sz="2800" b="0" dirty="0" smtClean="0">
                <a:solidFill>
                  <a:srgbClr val="FF0000"/>
                </a:solidFill>
              </a:rPr>
              <a:t>を鈍らせ，位相差→電位差の変換を実現</a:t>
            </a:r>
            <a:endParaRPr lang="ja-JP" altLang="en-US" sz="2800" b="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Tomohiro Ueno\Desktop\ieice_kukei_zu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189987" cy="2297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mohiro Ueno\Desktop\ieice_p6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766440"/>
            <a:ext cx="7842250" cy="302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 bwMode="auto">
          <a:xfrm>
            <a:off x="4211960" y="4545124"/>
            <a:ext cx="4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64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9713"/>
            <a:ext cx="7109639" cy="661962"/>
          </a:xfrm>
        </p:spPr>
        <p:txBody>
          <a:bodyPr/>
          <a:lstStyle/>
          <a:p>
            <a:r>
              <a:rPr lang="ja-JP" altLang="en-US" dirty="0" smtClean="0"/>
              <a:t>位相比較器シミュレーション結果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925" y="6578214"/>
            <a:ext cx="979755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2013/3/22</a:t>
            </a: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66463" y="6586152"/>
            <a:ext cx="1942711" cy="279786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b="0" smtClean="0">
                <a:solidFill>
                  <a:srgbClr val="000000"/>
                </a:solidFill>
              </a:rPr>
              <a:t>T. UENO, Tokyo Tech</a:t>
            </a:r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3588" y="4636293"/>
            <a:ext cx="74510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ja-JP" altLang="en-US" sz="2800" b="0" dirty="0" smtClean="0">
                <a:solidFill>
                  <a:srgbClr val="000000"/>
                </a:solidFill>
              </a:rPr>
              <a:t>電位差（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=</a:t>
            </a:r>
            <a:r>
              <a:rPr lang="en-US" altLang="ja-JP" sz="2800" b="0" dirty="0" err="1" smtClean="0">
                <a:solidFill>
                  <a:srgbClr val="000000"/>
                </a:solidFill>
              </a:rPr>
              <a:t>V</a:t>
            </a:r>
            <a:r>
              <a:rPr lang="en-US" altLang="ja-JP" sz="2800" b="0" baseline="-25000" dirty="0" err="1" smtClean="0">
                <a:solidFill>
                  <a:srgbClr val="000000"/>
                </a:solidFill>
              </a:rPr>
              <a:t>sam_p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 - </a:t>
            </a:r>
            <a:r>
              <a:rPr lang="en-US" altLang="ja-JP" sz="2800" b="0" dirty="0" err="1" smtClean="0">
                <a:solidFill>
                  <a:srgbClr val="000000"/>
                </a:solidFill>
              </a:rPr>
              <a:t>V</a:t>
            </a:r>
            <a:r>
              <a:rPr lang="en-US" altLang="ja-JP" sz="2800" b="0" baseline="-25000" dirty="0" err="1" smtClean="0">
                <a:solidFill>
                  <a:srgbClr val="000000"/>
                </a:solidFill>
              </a:rPr>
              <a:t>sam_n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）を後続の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CP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で利用</a:t>
            </a:r>
            <a:endParaRPr lang="en-US" altLang="ja-JP" sz="2800" b="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ja-JP" altLang="en-US" sz="2800" b="0" dirty="0" smtClean="0">
                <a:solidFill>
                  <a:srgbClr val="000000"/>
                </a:solidFill>
              </a:rPr>
              <a:t>シミュレーションにより目的の特性を確認</a:t>
            </a:r>
            <a:endParaRPr lang="en-US" altLang="ja-JP" sz="2800" b="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ja-JP" altLang="en-US" sz="2800" b="0" dirty="0" smtClean="0">
                <a:solidFill>
                  <a:srgbClr val="000000"/>
                </a:solidFill>
              </a:rPr>
              <a:t>ロック時は</a:t>
            </a:r>
            <a:r>
              <a:rPr lang="ja-JP" altLang="en-US" sz="2800" b="0" dirty="0">
                <a:solidFill>
                  <a:srgbClr val="000000"/>
                </a:solidFill>
              </a:rPr>
              <a:t>位相ロック地点</a:t>
            </a:r>
            <a:r>
              <a:rPr lang="ja-JP" altLang="en-US" sz="2800" b="0" dirty="0" smtClean="0">
                <a:solidFill>
                  <a:srgbClr val="000000"/>
                </a:solidFill>
              </a:rPr>
              <a:t>近傍で動作</a:t>
            </a:r>
            <a:endParaRPr lang="ja-JP" altLang="en-US" sz="2800" b="0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Tomohiro Ueno\Desktop\ieice_p7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022621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5068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0363" marR="0" indent="-360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0363" marR="0" indent="-360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23704</TotalTime>
  <Words>630</Words>
  <Application>Microsoft Office PowerPoint</Application>
  <PresentationFormat>画面に合わせる (4:3)</PresentationFormat>
  <Paragraphs>166</Paragraphs>
  <Slides>15</Slides>
  <Notes>15</Notes>
  <HiddenSlides>3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標準デザイン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矩形波信号を利用した サブサンプリング位相比較器の検討</vt:lpstr>
      <vt:lpstr>発表内容</vt:lpstr>
      <vt:lpstr>研究背景・目的</vt:lpstr>
      <vt:lpstr>研究背景・目的</vt:lpstr>
      <vt:lpstr>サブサンプリングPLL</vt:lpstr>
      <vt:lpstr>サブサンプリング位相比較器</vt:lpstr>
      <vt:lpstr>20GHzPLLに適用する際の問題点</vt:lpstr>
      <vt:lpstr>波形整形回路</vt:lpstr>
      <vt:lpstr>位相比較器シミュレーション結果</vt:lpstr>
      <vt:lpstr>20GHzサブサンプリングPLLの構成</vt:lpstr>
      <vt:lpstr>PLLシミュレーション結果</vt:lpstr>
      <vt:lpstr>まとめ</vt:lpstr>
      <vt:lpstr>Configuration in 2012.12 T.O.</vt:lpstr>
      <vt:lpstr>サブサンプリングPLLの伝達関数</vt:lpstr>
      <vt:lpstr>研究背景・目的</vt:lpstr>
    </vt:vector>
  </TitlesOfParts>
  <Manager>Matsuzawa &amp; Okada Lab</Manager>
  <Company>Tokyo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Tokyo Tech Template</dc:title>
  <dc:creator>Tomohiro Ueno</dc:creator>
  <cp:lastModifiedBy>uenotomohiro</cp:lastModifiedBy>
  <cp:revision>773</cp:revision>
  <cp:lastPrinted>2013-02-24T15:05:07Z</cp:lastPrinted>
  <dcterms:created xsi:type="dcterms:W3CDTF">2007-08-31T11:03:07Z</dcterms:created>
  <dcterms:modified xsi:type="dcterms:W3CDTF">2013-03-22T02:22:17Z</dcterms:modified>
</cp:coreProperties>
</file>