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3" r:id="rId2"/>
    <p:sldId id="315" r:id="rId3"/>
    <p:sldId id="422" r:id="rId4"/>
    <p:sldId id="410" r:id="rId5"/>
    <p:sldId id="411" r:id="rId6"/>
    <p:sldId id="419" r:id="rId7"/>
    <p:sldId id="427" r:id="rId8"/>
    <p:sldId id="428" r:id="rId9"/>
    <p:sldId id="405" r:id="rId10"/>
    <p:sldId id="413" r:id="rId11"/>
    <p:sldId id="414" r:id="rId12"/>
    <p:sldId id="415" r:id="rId13"/>
    <p:sldId id="406" r:id="rId14"/>
    <p:sldId id="320" r:id="rId15"/>
    <p:sldId id="429" r:id="rId16"/>
    <p:sldId id="409" r:id="rId17"/>
    <p:sldId id="423" r:id="rId18"/>
    <p:sldId id="424" r:id="rId19"/>
    <p:sldId id="425" r:id="rId20"/>
    <p:sldId id="426" r:id="rId21"/>
    <p:sldId id="420" r:id="rId22"/>
    <p:sldId id="421" r:id="rId23"/>
  </p:sldIdLst>
  <p:sldSz cx="9144000" cy="6858000" type="screen4x3"/>
  <p:notesSz cx="6742113" cy="987266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FF"/>
    <a:srgbClr val="99FF66"/>
    <a:srgbClr val="FF33CC"/>
    <a:srgbClr val="0099CC"/>
    <a:srgbClr val="FF5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7438" autoAdjust="0"/>
  </p:normalViewPr>
  <p:slideViewPr>
    <p:cSldViewPr>
      <p:cViewPr varScale="1">
        <p:scale>
          <a:sx n="67" d="100"/>
          <a:sy n="67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1986" y="-90"/>
      </p:cViewPr>
      <p:guideLst>
        <p:guide orient="horz" pos="3110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30740;&#31350;&#23460;\&#12487;&#12473;&#12463;&#12488;&#12483;&#12503;\desk_Tx\201210Tx\sim\LOtr_w_size_cg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ibra\public\home\&#35542;&#25991;&#12394;&#12393;\MasterThesis2012\03thesis\tki\tex\&#36039;&#26009;\Cmi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xVal>
            <c:numRef>
              <c:f>'LO leak'!$A$2:$A$22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</c:numCache>
            </c:numRef>
          </c:xVal>
          <c:yVal>
            <c:numRef>
              <c:f>'LO leak'!$B$2:$B$22</c:f>
              <c:numCache>
                <c:formatCode>General</c:formatCode>
                <c:ptCount val="21"/>
                <c:pt idx="0">
                  <c:v>-234.666</c:v>
                </c:pt>
                <c:pt idx="1">
                  <c:v>-47.53</c:v>
                </c:pt>
                <c:pt idx="2">
                  <c:v>-41.509</c:v>
                </c:pt>
                <c:pt idx="3">
                  <c:v>-37.988</c:v>
                </c:pt>
                <c:pt idx="4">
                  <c:v>-35.49</c:v>
                </c:pt>
                <c:pt idx="5">
                  <c:v>-33.552</c:v>
                </c:pt>
                <c:pt idx="6">
                  <c:v>-31.969000000000001</c:v>
                </c:pt>
                <c:pt idx="7">
                  <c:v>-30.631</c:v>
                </c:pt>
                <c:pt idx="8">
                  <c:v>-29.472000000000001</c:v>
                </c:pt>
                <c:pt idx="9">
                  <c:v>-28.449000000000002</c:v>
                </c:pt>
                <c:pt idx="10">
                  <c:v>-27.535</c:v>
                </c:pt>
                <c:pt idx="11">
                  <c:v>-26.707999999999998</c:v>
                </c:pt>
                <c:pt idx="12">
                  <c:v>-25.952000000000002</c:v>
                </c:pt>
                <c:pt idx="13">
                  <c:v>-25.257999999999999</c:v>
                </c:pt>
                <c:pt idx="14">
                  <c:v>-24.614999999999998</c:v>
                </c:pt>
                <c:pt idx="15">
                  <c:v>-24.015999999999998</c:v>
                </c:pt>
                <c:pt idx="16">
                  <c:v>-23.456</c:v>
                </c:pt>
                <c:pt idx="17">
                  <c:v>-22.931000000000001</c:v>
                </c:pt>
                <c:pt idx="18">
                  <c:v>-22.434999999999999</c:v>
                </c:pt>
                <c:pt idx="19">
                  <c:v>-21.966000000000001</c:v>
                </c:pt>
                <c:pt idx="20">
                  <c:v>-21.521000000000001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547776"/>
        <c:axId val="73549696"/>
      </c:scatterChart>
      <c:valAx>
        <c:axId val="73547776"/>
        <c:scaling>
          <c:orientation val="minMax"/>
          <c:max val="2"/>
          <c:min val="0"/>
        </c:scaling>
        <c:delete val="0"/>
        <c:axPos val="b"/>
        <c:majorGridlines>
          <c:spPr>
            <a:ln w="12700">
              <a:solidFill>
                <a:sysClr val="window" lastClr="FFFFFF">
                  <a:lumMod val="50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DC </a:t>
                </a:r>
                <a:r>
                  <a:rPr lang="en-US" dirty="0" smtClean="0"/>
                  <a:t>mismatch </a:t>
                </a:r>
                <a:r>
                  <a:rPr lang="en-US" dirty="0"/>
                  <a:t>[mV]</a:t>
                </a:r>
                <a:endParaRPr lang="ja-JP" dirty="0"/>
              </a:p>
            </c:rich>
          </c:tx>
          <c:layout/>
          <c:overlay val="0"/>
        </c:title>
        <c:numFmt formatCode="#,##0.0_);[Red]\(#,##0.0\)" sourceLinked="0"/>
        <c:majorTickMark val="none"/>
        <c:minorTickMark val="none"/>
        <c:tickLblPos val="low"/>
        <c:spPr>
          <a:ln w="19050">
            <a:noFill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73549696"/>
        <c:crosses val="autoZero"/>
        <c:crossBetween val="midCat"/>
        <c:majorUnit val="0.2"/>
      </c:valAx>
      <c:valAx>
        <c:axId val="73549696"/>
        <c:scaling>
          <c:orientation val="minMax"/>
          <c:max val="0"/>
          <c:min val="-50"/>
        </c:scaling>
        <c:delete val="0"/>
        <c:axPos val="l"/>
        <c:majorGridlines>
          <c:spPr>
            <a:ln w="12700">
              <a:solidFill>
                <a:sysClr val="window" lastClr="FFFFFF">
                  <a:lumMod val="50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 leak [dBc]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19050">
            <a:noFill/>
          </a:ln>
        </c:spPr>
        <c:crossAx val="73547776"/>
        <c:crosses val="autoZero"/>
        <c:crossBetween val="midCat"/>
        <c:majorUnit val="10"/>
      </c:valAx>
      <c:spPr>
        <a:ln w="381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>
          <a:latin typeface="Arial" pitchFamily="34" charset="0"/>
          <a:cs typeface="Arial" pitchFamily="34" charset="0"/>
        </a:defRPr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85266505148395"/>
          <c:y val="5.1400666262870993E-2"/>
          <c:w val="0.80853189467821374"/>
          <c:h val="0.77036203421208083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0.01</c:v>
                </c:pt>
                <c:pt idx="1">
                  <c:v>1.2999999999999999E-2</c:v>
                </c:pt>
                <c:pt idx="2">
                  <c:v>1.6E-2</c:v>
                </c:pt>
                <c:pt idx="3">
                  <c:v>0.02</c:v>
                </c:pt>
                <c:pt idx="4">
                  <c:v>2.5000000000000001E-2</c:v>
                </c:pt>
                <c:pt idx="5">
                  <c:v>3.2000000000000001E-2</c:v>
                </c:pt>
                <c:pt idx="6">
                  <c:v>0.04</c:v>
                </c:pt>
                <c:pt idx="7">
                  <c:v>0.05</c:v>
                </c:pt>
                <c:pt idx="8">
                  <c:v>6.3E-2</c:v>
                </c:pt>
                <c:pt idx="9">
                  <c:v>7.9000000000000001E-2</c:v>
                </c:pt>
                <c:pt idx="10">
                  <c:v>0.1</c:v>
                </c:pt>
                <c:pt idx="11">
                  <c:v>0.126</c:v>
                </c:pt>
                <c:pt idx="12">
                  <c:v>0.158</c:v>
                </c:pt>
                <c:pt idx="13">
                  <c:v>0.19900000000000001</c:v>
                </c:pt>
                <c:pt idx="14">
                  <c:v>0.251</c:v>
                </c:pt>
                <c:pt idx="15">
                  <c:v>0.316</c:v>
                </c:pt>
                <c:pt idx="16">
                  <c:v>0.39800000000000002</c:v>
                </c:pt>
                <c:pt idx="17">
                  <c:v>0.5</c:v>
                </c:pt>
                <c:pt idx="18">
                  <c:v>0.63</c:v>
                </c:pt>
                <c:pt idx="19">
                  <c:v>0.79300000000000004</c:v>
                </c:pt>
                <c:pt idx="20">
                  <c:v>0.998</c:v>
                </c:pt>
                <c:pt idx="21">
                  <c:v>1.2569999999999999</c:v>
                </c:pt>
                <c:pt idx="22">
                  <c:v>1.5820000000000001</c:v>
                </c:pt>
                <c:pt idx="23">
                  <c:v>1.9910000000000001</c:v>
                </c:pt>
                <c:pt idx="24">
                  <c:v>2.5070000000000001</c:v>
                </c:pt>
                <c:pt idx="25">
                  <c:v>3.1549999999999998</c:v>
                </c:pt>
                <c:pt idx="26">
                  <c:v>3.972</c:v>
                </c:pt>
                <c:pt idx="27">
                  <c:v>5</c:v>
                </c:pt>
              </c:numCache>
            </c:numRef>
          </c:xVal>
          <c:yVal>
            <c:numRef>
              <c:f>Sheet1!$C$2:$C$29</c:f>
              <c:numCache>
                <c:formatCode>General</c:formatCode>
                <c:ptCount val="28"/>
                <c:pt idx="0">
                  <c:v>-84.820999999999998</c:v>
                </c:pt>
                <c:pt idx="1">
                  <c:v>-82.822000000000003</c:v>
                </c:pt>
                <c:pt idx="2">
                  <c:v>-80.822999999999993</c:v>
                </c:pt>
                <c:pt idx="3">
                  <c:v>-78.823999999999998</c:v>
                </c:pt>
                <c:pt idx="4">
                  <c:v>-76.825999999999993</c:v>
                </c:pt>
                <c:pt idx="5">
                  <c:v>-74.826999999999998</c:v>
                </c:pt>
                <c:pt idx="6">
                  <c:v>-72.828999999999994</c:v>
                </c:pt>
                <c:pt idx="7">
                  <c:v>-70.831000000000003</c:v>
                </c:pt>
                <c:pt idx="8">
                  <c:v>-68.832999999999998</c:v>
                </c:pt>
                <c:pt idx="9">
                  <c:v>-66.835999999999999</c:v>
                </c:pt>
                <c:pt idx="10">
                  <c:v>-64.838999999999999</c:v>
                </c:pt>
                <c:pt idx="11">
                  <c:v>-62.843000000000004</c:v>
                </c:pt>
                <c:pt idx="12">
                  <c:v>-60.847999999999999</c:v>
                </c:pt>
                <c:pt idx="13">
                  <c:v>-58.853000000000002</c:v>
                </c:pt>
                <c:pt idx="14">
                  <c:v>-56.86</c:v>
                </c:pt>
                <c:pt idx="15">
                  <c:v>-54.869</c:v>
                </c:pt>
                <c:pt idx="16">
                  <c:v>-52.878999999999998</c:v>
                </c:pt>
                <c:pt idx="17">
                  <c:v>-50.892000000000003</c:v>
                </c:pt>
                <c:pt idx="18">
                  <c:v>-48.908000000000001</c:v>
                </c:pt>
                <c:pt idx="19">
                  <c:v>-46.927999999999997</c:v>
                </c:pt>
                <c:pt idx="20">
                  <c:v>-44.954000000000001</c:v>
                </c:pt>
                <c:pt idx="21">
                  <c:v>-42.984999999999999</c:v>
                </c:pt>
                <c:pt idx="22">
                  <c:v>-41.024000000000001</c:v>
                </c:pt>
                <c:pt idx="23">
                  <c:v>-39.073</c:v>
                </c:pt>
                <c:pt idx="24">
                  <c:v>-37.134</c:v>
                </c:pt>
                <c:pt idx="25">
                  <c:v>-35.21</c:v>
                </c:pt>
                <c:pt idx="26">
                  <c:v>-33.305</c:v>
                </c:pt>
                <c:pt idx="27">
                  <c:v>-31.422999999999998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21024"/>
        <c:axId val="75122944"/>
      </c:scatterChart>
      <c:valAx>
        <c:axId val="75121024"/>
        <c:scaling>
          <c:orientation val="minMax"/>
          <c:max val="5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Capacitance mismatch [fF]</a:t>
                </a:r>
                <a:endParaRPr lang="ja-JP"/>
              </a:p>
            </c:rich>
          </c:tx>
          <c:layout/>
          <c:overlay val="0"/>
        </c:title>
        <c:numFmt formatCode="#,##0.0_);[Red]\(#,##0.0\)" sourceLinked="0"/>
        <c:majorTickMark val="none"/>
        <c:minorTickMark val="none"/>
        <c:tickLblPos val="low"/>
        <c:spPr>
          <a:ln>
            <a:noFill/>
          </a:ln>
        </c:spPr>
        <c:crossAx val="75122944"/>
        <c:crosses val="autoZero"/>
        <c:crossBetween val="midCat"/>
        <c:majorUnit val="0.5"/>
      </c:valAx>
      <c:valAx>
        <c:axId val="75122944"/>
        <c:scaling>
          <c:orientation val="minMax"/>
          <c:max val="-30"/>
          <c:min val="-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RF</a:t>
                </a:r>
                <a:r>
                  <a:rPr lang="en-US" altLang="ja-JP" sz="2000" b="1" i="0" u="none" strike="noStrike" baseline="0" dirty="0" smtClean="0">
                    <a:effectLst/>
                  </a:rPr>
                  <a:t>-LO</a:t>
                </a:r>
                <a:r>
                  <a:rPr lang="en-US" dirty="0" smtClean="0"/>
                  <a:t> </a:t>
                </a:r>
                <a:r>
                  <a:rPr lang="en-US" dirty="0"/>
                  <a:t>isolation [dB]</a:t>
                </a:r>
                <a:endParaRPr lang="ja-JP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>
            <a:noFill/>
          </a:ln>
        </c:spPr>
        <c:crossAx val="75121024"/>
        <c:crosses val="autoZero"/>
        <c:crossBetween val="midCat"/>
        <c:majorUnit val="10"/>
      </c:valAx>
      <c:spPr>
        <a:solidFill>
          <a:schemeClr val="bg1"/>
        </a:solidFill>
        <a:ln w="38100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1">
          <a:latin typeface="Arial" pitchFamily="34" charset="0"/>
          <a:cs typeface="Arial" pitchFamily="34" charset="0"/>
        </a:defRPr>
      </a:pPr>
      <a:endParaRPr lang="ja-JP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54" y="0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ja-JP" altLang="en-US"/>
              <a:t>2008/7/14</a:t>
            </a:r>
            <a:endParaRPr lang="en-US" altLang="ja-JP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518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54" y="9377518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7682E5-B377-4E97-9B4C-9FCC5F84DF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0329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54" y="0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ja-JP" altLang="en-US"/>
              <a:t>2008/7/14</a:t>
            </a:r>
            <a:endParaRPr lang="en-US" altLang="ja-JP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36" y="4688760"/>
            <a:ext cx="5395641" cy="444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518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54" y="9377518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AAF9DB-E5E8-48BF-A4DA-BEA35EDB0A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51354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smtClean="0"/>
              <a:t>2008/7/14</a:t>
            </a:r>
            <a:endParaRPr lang="en-US" altLang="ja-JP" sz="1200" smtClean="0"/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BEE2BCF9-E4F3-4A90-853C-586BDC089812}" type="slidenum">
              <a:rPr lang="en-US" altLang="ja-JP" sz="1200" smtClean="0"/>
              <a:pPr eaLnBrk="1" hangingPunct="1"/>
              <a:t>0</a:t>
            </a:fld>
            <a:endParaRPr lang="en-US" altLang="ja-JP" sz="1200" smtClean="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baseline="0" dirty="0" smtClean="0"/>
              <a:t>Thank you for the kind introduction.</a:t>
            </a:r>
          </a:p>
          <a:p>
            <a:pPr eaLnBrk="1" hangingPunct="1"/>
            <a:r>
              <a:rPr lang="en-US" altLang="ja-JP" baseline="0" dirty="0" smtClean="0"/>
              <a:t>I’m Yuki </a:t>
            </a:r>
            <a:r>
              <a:rPr lang="en-US" altLang="ja-JP" baseline="0" dirty="0" err="1" smtClean="0"/>
              <a:t>Tsukui</a:t>
            </a:r>
            <a:r>
              <a:rPr lang="en-US" altLang="ja-JP" baseline="0" dirty="0" smtClean="0"/>
              <a:t> from Tokyo Institute of Technology, Japan.</a:t>
            </a:r>
          </a:p>
          <a:p>
            <a:pPr eaLnBrk="1" hangingPunct="1"/>
            <a:r>
              <a:rPr lang="en-US" altLang="ja-JP" baseline="0" dirty="0" smtClean="0"/>
              <a:t>Today, I’d like to talk about a 60GHz up-conversion mixer using asymmetric layout with -41.1dBc LO leakage.</a:t>
            </a:r>
            <a:endParaRPr lang="ja-JP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a performance</a:t>
            </a:r>
            <a:r>
              <a:rPr kumimoji="1" lang="en-US" altLang="ja-JP" baseline="0" dirty="0" smtClean="0"/>
              <a:t> comparison of 60GHz up-conversion mixers.</a:t>
            </a:r>
          </a:p>
          <a:p>
            <a:r>
              <a:rPr kumimoji="1" lang="en-US" altLang="ja-JP" baseline="0" dirty="0" smtClean="0"/>
              <a:t>Other mixers are achieved low RF-LO isolation and LO leakage, </a:t>
            </a:r>
          </a:p>
          <a:p>
            <a:r>
              <a:rPr kumimoji="1" lang="en-US" altLang="ja-JP" baseline="0" dirty="0" smtClean="0"/>
              <a:t>however the power consumption are very high.</a:t>
            </a:r>
          </a:p>
          <a:p>
            <a:r>
              <a:rPr kumimoji="1" lang="en-US" altLang="ja-JP" baseline="0" dirty="0" smtClean="0"/>
              <a:t>On the other hand, our mixer has achieved low LO leakage of -41.1dBc, low RF-LO isolation of -37.3dB </a:t>
            </a:r>
          </a:p>
          <a:p>
            <a:r>
              <a:rPr kumimoji="1" lang="en-US" altLang="ja-JP" baseline="0" dirty="0" smtClean="0"/>
              <a:t>and low power consumption of 5.4mW thanks to the asymmetric layout.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563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Finally, I’ll conclude my presentation.</a:t>
            </a:r>
          </a:p>
          <a:p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present up-conversion mixer using asymmetric core layout.</a:t>
            </a:r>
          </a:p>
          <a:p>
            <a:r>
              <a:rPr kumimoji="1" lang="en-US" altLang="ja-JP" baseline="0" dirty="0" smtClean="0"/>
              <a:t>The mixer is designed in 65nm CMOS and achieves a conversion gain of 4.3dB, </a:t>
            </a:r>
          </a:p>
          <a:p>
            <a:r>
              <a:rPr kumimoji="1" lang="en-US" altLang="ja-JP" baseline="0" dirty="0" smtClean="0"/>
              <a:t>an RF-LO isolation of -37.3dB, a LO leakage of -41.1dBc and a power consumption of 5.4mW.</a:t>
            </a:r>
          </a:p>
          <a:p>
            <a:r>
              <a:rPr kumimoji="1" lang="en-US" altLang="ja-JP" baseline="0" dirty="0" smtClean="0"/>
              <a:t>This is the end of my presentation.</a:t>
            </a:r>
          </a:p>
          <a:p>
            <a:r>
              <a:rPr kumimoji="1" lang="en-US" altLang="ja-JP" baseline="0" dirty="0" smtClean="0"/>
              <a:t>Thank you for your attention.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8757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LO leakage with respect to DC mismatch.</a:t>
            </a:r>
          </a:p>
          <a:p>
            <a:r>
              <a:rPr kumimoji="1" lang="en-US" altLang="ja-JP" baseline="0" dirty="0" err="1" smtClean="0"/>
              <a:t>Vth</a:t>
            </a:r>
            <a:r>
              <a:rPr kumimoji="1" lang="en-US" altLang="ja-JP" baseline="0" dirty="0" smtClean="0"/>
              <a:t> variation causes DC mismatch.</a:t>
            </a:r>
          </a:p>
          <a:p>
            <a:r>
              <a:rPr kumimoji="1" lang="en-US" altLang="ja-JP" baseline="0" dirty="0" smtClean="0"/>
              <a:t>This equation shows the relationship between LO leakage and DC mismatch.</a:t>
            </a:r>
          </a:p>
          <a:p>
            <a:r>
              <a:rPr kumimoji="1" lang="en-US" altLang="ja-JP" baseline="0" dirty="0" smtClean="0"/>
              <a:t>ABB is input voltage amplitude.</a:t>
            </a:r>
          </a:p>
          <a:p>
            <a:r>
              <a:rPr kumimoji="1" lang="en-US" altLang="ja-JP" baseline="0" dirty="0" smtClean="0"/>
              <a:t>As shown in this equation, DC mismatch is lager, LO leakage is larger.</a:t>
            </a:r>
          </a:p>
          <a:p>
            <a:r>
              <a:rPr kumimoji="1" lang="en-US" altLang="ja-JP" dirty="0" smtClean="0"/>
              <a:t>As shown here, when DC mismatch is 1mV, LO</a:t>
            </a:r>
            <a:r>
              <a:rPr kumimoji="1" lang="en-US" altLang="ja-JP" baseline="0" dirty="0" smtClean="0"/>
              <a:t> leakage is larger as -27dBc.</a:t>
            </a:r>
          </a:p>
          <a:p>
            <a:r>
              <a:rPr kumimoji="1" lang="en-US" altLang="ja-JP" baseline="0" dirty="0" smtClean="0"/>
              <a:t>The target of LO leakage is -40dBc. So, DC mismatch calibration is needed.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7709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This is RF-LO isolation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with respect to capacitance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mismatch between</a:t>
            </a:r>
            <a:r>
              <a:rPr kumimoji="1" lang="en-US" altLang="ja-JP" baseline="0" dirty="0" smtClean="0"/>
              <a:t> RF and LO port</a:t>
            </a:r>
            <a:r>
              <a:rPr kumimoji="1" lang="en-US" altLang="ja-JP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Capacitance mismatch is larger, LO leakage and RF-LO isolation are larger.</a:t>
            </a:r>
            <a:endParaRPr kumimoji="1" lang="en-US" altLang="ja-JP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By</a:t>
            </a:r>
            <a:r>
              <a:rPr kumimoji="1" lang="en-US" altLang="ja-JP" baseline="0" dirty="0" smtClean="0"/>
              <a:t> layout method, capacitance mismatch changes.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So, we propose asymmetric layout.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3696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Conversion</a:t>
            </a:r>
            <a:r>
              <a:rPr kumimoji="1" lang="en-US" altLang="ja-JP" baseline="0" dirty="0" smtClean="0"/>
              <a:t> gain and LO leakage are measured by a measurement system as shown in this figure.</a:t>
            </a:r>
          </a:p>
          <a:p>
            <a:r>
              <a:rPr kumimoji="1" lang="en-US" altLang="ja-JP" baseline="0" dirty="0" smtClean="0"/>
              <a:t>BB and LO signal are generated by signal generator.</a:t>
            </a:r>
          </a:p>
          <a:p>
            <a:r>
              <a:rPr kumimoji="1" lang="en-US" altLang="ja-JP" baseline="0" dirty="0" smtClean="0"/>
              <a:t>RF signal is down-converted by a mixer because spectrum analyzer can’t  observe 60GHz signal.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1294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conversion gain with respect to LO power.</a:t>
            </a:r>
          </a:p>
          <a:p>
            <a:r>
              <a:rPr kumimoji="1" lang="en-US" altLang="ja-JP" baseline="0" dirty="0" smtClean="0"/>
              <a:t>BB frequency is 100MHz. LO frequency is 62.64GHz.</a:t>
            </a:r>
          </a:p>
          <a:p>
            <a:r>
              <a:rPr kumimoji="1" lang="en-US" altLang="ja-JP" baseline="0" dirty="0" smtClean="0"/>
              <a:t>LO frequency is based on IEEE 802.15.3c standard.</a:t>
            </a:r>
          </a:p>
          <a:p>
            <a:r>
              <a:rPr kumimoji="1" lang="en-US" altLang="ja-JP" baseline="0" dirty="0" smtClean="0"/>
              <a:t>The measurement results are in good agreement with simulation results </a:t>
            </a:r>
          </a:p>
          <a:p>
            <a:r>
              <a:rPr kumimoji="1" lang="en-US" altLang="ja-JP" baseline="0" dirty="0" smtClean="0"/>
              <a:t>because parasitic capacitors have little influence on mixer switching operation.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602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the</a:t>
            </a:r>
            <a:r>
              <a:rPr kumimoji="1" lang="en-US" altLang="ja-JP" dirty="0" smtClean="0"/>
              <a:t> outline of my presentation.</a:t>
            </a:r>
          </a:p>
          <a:p>
            <a:r>
              <a:rPr kumimoji="1" lang="en-US" altLang="ja-JP" dirty="0" smtClean="0"/>
              <a:t>First</a:t>
            </a:r>
            <a:r>
              <a:rPr kumimoji="1" lang="en-US" altLang="ja-JP" baseline="0" dirty="0" smtClean="0"/>
              <a:t> of all, I’ll talk about a 60GHz wireless communication.</a:t>
            </a:r>
          </a:p>
          <a:p>
            <a:r>
              <a:rPr kumimoji="1" lang="en-US" altLang="ja-JP" baseline="0" dirty="0" smtClean="0"/>
              <a:t>Next, I’ll talk about mixer topology and new layout method to decrease LO leakage and RF-LO isolation.</a:t>
            </a:r>
          </a:p>
          <a:p>
            <a:r>
              <a:rPr kumimoji="1" lang="en-US" altLang="ja-JP" baseline="0" dirty="0" smtClean="0"/>
              <a:t>Next, I’ll talk about measurement results of the mixer using asymmetric layout.</a:t>
            </a:r>
          </a:p>
          <a:p>
            <a:r>
              <a:rPr kumimoji="1" lang="en-US" altLang="ja-JP" baseline="0" dirty="0" smtClean="0"/>
              <a:t>Finally, I’ll conclude the presentation.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12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figure shows a general</a:t>
            </a:r>
            <a:r>
              <a:rPr kumimoji="1" lang="en-US" altLang="ja-JP" baseline="0" dirty="0" smtClean="0"/>
              <a:t> 60GHz transmitter.</a:t>
            </a:r>
          </a:p>
          <a:p>
            <a:r>
              <a:rPr kumimoji="1" lang="en-US" altLang="ja-JP" baseline="0" dirty="0" smtClean="0"/>
              <a:t>BB signal is modulated to RF signal by mixers and then amplified by Power amplifier.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LO leakage is the LO signal leaked from LO port to RF port as shown in this figure..</a:t>
            </a:r>
          </a:p>
          <a:p>
            <a:r>
              <a:rPr kumimoji="1" lang="en-US" altLang="ja-JP" baseline="0" dirty="0" smtClean="0"/>
              <a:t>RF-LO isolation is the RF signal leaked from RF port to LO port.</a:t>
            </a:r>
          </a:p>
          <a:p>
            <a:r>
              <a:rPr kumimoji="1" lang="en-US" altLang="ja-JP" baseline="0" dirty="0" smtClean="0"/>
              <a:t>When LO leakage is large, EVM is degraded.</a:t>
            </a:r>
          </a:p>
          <a:p>
            <a:r>
              <a:rPr kumimoji="1" lang="en-US" altLang="ja-JP" baseline="0" dirty="0" smtClean="0"/>
              <a:t>When RF-LO isolation is small, LO frequency move. This phenomena is called pulling.</a:t>
            </a:r>
            <a:endParaRPr kumimoji="1" lang="en-US" altLang="ja-JP" dirty="0" smtClean="0"/>
          </a:p>
          <a:p>
            <a:r>
              <a:rPr kumimoji="1" lang="en-US" altLang="ja-JP" dirty="0" smtClean="0"/>
              <a:t>So,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object of this research is to decrease the LO leakage and RF-LO</a:t>
            </a:r>
            <a:r>
              <a:rPr kumimoji="1" lang="en-US" altLang="ja-JP" baseline="0" dirty="0" smtClean="0"/>
              <a:t> isolation.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041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Switching mixers is generally used in RF circuits.</a:t>
            </a:r>
          </a:p>
          <a:p>
            <a:r>
              <a:rPr kumimoji="1" lang="en-US" altLang="ja-JP" baseline="0" dirty="0" smtClean="0"/>
              <a:t>But, in 60GHz, parasitic capacitance influences in mixer characteristics. </a:t>
            </a:r>
          </a:p>
          <a:p>
            <a:r>
              <a:rPr kumimoji="1" lang="en-US" altLang="ja-JP" baseline="0" dirty="0" smtClean="0"/>
              <a:t>Due to the capacitance between gate and drain </a:t>
            </a:r>
            <a:r>
              <a:rPr kumimoji="1" lang="en-US" altLang="ja-JP" baseline="0" dirty="0" err="1" smtClean="0"/>
              <a:t>Cgd</a:t>
            </a:r>
            <a:r>
              <a:rPr kumimoji="1" lang="en-US" altLang="ja-JP" baseline="0" dirty="0" smtClean="0"/>
              <a:t>, LO signal leaks to RF port and RF signal leaks to LO port.</a:t>
            </a:r>
          </a:p>
          <a:p>
            <a:r>
              <a:rPr kumimoji="1" lang="en-US" altLang="ja-JP" baseline="0" dirty="0" smtClean="0"/>
              <a:t>So, LO leakage and RF-LO isolation is larger in 60GHz.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170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We use double-balanced mixer to decrease LO leakage and RF-LO isolation.</a:t>
            </a:r>
          </a:p>
          <a:p>
            <a:r>
              <a:rPr kumimoji="1" lang="en-US" altLang="ja-JP" baseline="0" dirty="0" smtClean="0"/>
              <a:t>As shown in this figure, by using this topology, LO leakage to RF port can be ideally canceled.</a:t>
            </a:r>
          </a:p>
          <a:p>
            <a:r>
              <a:rPr kumimoji="1" lang="en-US" altLang="ja-JP" baseline="0" dirty="0" smtClean="0"/>
              <a:t>Similarly, RF leakage to LO port can be canceled.</a:t>
            </a:r>
          </a:p>
          <a:p>
            <a:r>
              <a:rPr kumimoji="1" lang="en-US" altLang="ja-JP" baseline="0" dirty="0" smtClean="0"/>
              <a:t>However, in fact, there are DC and capacitance mismatch. </a:t>
            </a:r>
          </a:p>
          <a:p>
            <a:r>
              <a:rPr kumimoji="1" lang="en-US" altLang="ja-JP" baseline="0" dirty="0" smtClean="0"/>
              <a:t>Then, LO leakage and RF-LO isolation can not be ideally cancelled.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371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schematic of the up-conversion mixer.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gain of a power amplifier in 60GHz is smaller than that in a few GHz.</a:t>
            </a:r>
            <a:endParaRPr kumimoji="1" lang="en-US" altLang="ja-JP" dirty="0" smtClean="0"/>
          </a:p>
          <a:p>
            <a:r>
              <a:rPr kumimoji="1" lang="en-US" altLang="ja-JP" dirty="0" smtClean="0"/>
              <a:t>So,</a:t>
            </a:r>
            <a:r>
              <a:rPr kumimoji="1" lang="en-US" altLang="ja-JP" baseline="0" dirty="0" smtClean="0"/>
              <a:t> w</a:t>
            </a:r>
            <a:r>
              <a:rPr kumimoji="1" lang="en-US" altLang="ja-JP" dirty="0" smtClean="0"/>
              <a:t>e</a:t>
            </a:r>
            <a:r>
              <a:rPr kumimoji="1" lang="en-US" altLang="ja-JP" baseline="0" dirty="0" smtClean="0"/>
              <a:t> can utilize active mixer to get large conversion gain.</a:t>
            </a:r>
          </a:p>
          <a:p>
            <a:r>
              <a:rPr kumimoji="1" lang="en-US" altLang="ja-JP" baseline="0" dirty="0" smtClean="0"/>
              <a:t>Transmission lines are used for matching networks.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4982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</a:t>
            </a:r>
            <a:r>
              <a:rPr kumimoji="1" lang="en-US" altLang="ja-JP" baseline="0" dirty="0" smtClean="0"/>
              <a:t> microphotograph of the asymmetric mixer.</a:t>
            </a:r>
          </a:p>
          <a:p>
            <a:r>
              <a:rPr kumimoji="1" lang="en-US" altLang="ja-JP" baseline="0" dirty="0" smtClean="0"/>
              <a:t>This is designed in 65nm CMOS process.</a:t>
            </a:r>
          </a:p>
          <a:p>
            <a:r>
              <a:rPr kumimoji="1" lang="en-US" altLang="ja-JP" baseline="0" dirty="0" smtClean="0"/>
              <a:t>The chip area is about 0.4 mm2. But the area of mixer core is 0.008 mm2.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7999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RF-LO isolation.</a:t>
            </a:r>
          </a:p>
          <a:p>
            <a:r>
              <a:rPr kumimoji="1" lang="en-US" altLang="ja-JP" baseline="0" dirty="0" smtClean="0"/>
              <a:t>RF-LO isolation is measured using network analyzer.</a:t>
            </a:r>
          </a:p>
          <a:p>
            <a:r>
              <a:rPr kumimoji="1" lang="en-US" altLang="ja-JP" baseline="0" dirty="0" smtClean="0"/>
              <a:t>By utilizing asymmetric layout,  a RF-LO isolation of -37.3dBc is achieved at 60GHz.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054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graph shows LO leakage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err="1" smtClean="0"/>
              <a:t>VgBB</a:t>
            </a:r>
            <a:r>
              <a:rPr kumimoji="1" lang="en-US" altLang="ja-JP" baseline="0" dirty="0" smtClean="0"/>
              <a:t> on one side is fixed to 0.5V and another side is swept.</a:t>
            </a:r>
          </a:p>
          <a:p>
            <a:r>
              <a:rPr kumimoji="1" lang="en-US" altLang="ja-JP" baseline="0" dirty="0" smtClean="0"/>
              <a:t>By this operation, DC mismatch is calibrated.</a:t>
            </a:r>
          </a:p>
          <a:p>
            <a:r>
              <a:rPr kumimoji="1" lang="en-US" altLang="ja-JP" baseline="0" dirty="0" smtClean="0"/>
              <a:t>The minimum LO leakage is achieved -41.1dBc.</a:t>
            </a:r>
          </a:p>
          <a:p>
            <a:r>
              <a:rPr kumimoji="1" lang="en-US" altLang="ja-JP" baseline="0" dirty="0" smtClean="0"/>
              <a:t>The influence of DC mismatch is larger than that of capacitor mismatch.</a:t>
            </a:r>
          </a:p>
          <a:p>
            <a:r>
              <a:rPr kumimoji="1" lang="en-US" altLang="ja-JP" baseline="0" dirty="0" smtClean="0"/>
              <a:t>So, by using asymmetric layout, capacitor mismatch can be decreased.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56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ightstreaks2"/>
          <p:cNvPicPr>
            <a:picLocks noChangeAspect="1" noChangeArrowheads="1"/>
          </p:cNvPicPr>
          <p:nvPr userDrawn="1"/>
        </p:nvPicPr>
        <p:blipFill>
          <a:blip r:embed="rId2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296863"/>
            <a:ext cx="9140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lightstreaks2"/>
          <p:cNvPicPr>
            <a:picLocks noChangeAspect="1" noChangeArrowheads="1"/>
          </p:cNvPicPr>
          <p:nvPr userDrawn="1"/>
        </p:nvPicPr>
        <p:blipFill>
          <a:blip r:embed="rId2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333375"/>
            <a:ext cx="9140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lightstreaks2"/>
          <p:cNvPicPr>
            <a:picLocks noChangeAspect="1" noChangeArrowheads="1"/>
          </p:cNvPicPr>
          <p:nvPr userDrawn="1"/>
        </p:nvPicPr>
        <p:blipFill>
          <a:blip r:embed="rId2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28844" r="2800" b="3818"/>
          <a:stretch>
            <a:fillRect/>
          </a:stretch>
        </p:blipFill>
        <p:spPr bwMode="auto">
          <a:xfrm>
            <a:off x="1588" y="2744788"/>
            <a:ext cx="9140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lightstreaks2"/>
          <p:cNvPicPr>
            <a:picLocks noChangeAspect="1" noChangeArrowheads="1"/>
          </p:cNvPicPr>
          <p:nvPr userDrawn="1"/>
        </p:nvPicPr>
        <p:blipFill>
          <a:blip r:embed="rId2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0"/>
            <a:ext cx="9140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2"/>
          <p:cNvSpPr>
            <a:spLocks noChangeAspect="1" noChangeArrowheads="1" noTextEdit="1"/>
          </p:cNvSpPr>
          <p:nvPr userDrawn="1"/>
        </p:nvSpPr>
        <p:spPr bwMode="auto">
          <a:xfrm>
            <a:off x="2879725" y="4292600"/>
            <a:ext cx="62642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9" name="Group 92"/>
          <p:cNvGrpSpPr>
            <a:grpSpLocks/>
          </p:cNvGrpSpPr>
          <p:nvPr userDrawn="1"/>
        </p:nvGrpSpPr>
        <p:grpSpPr bwMode="auto">
          <a:xfrm>
            <a:off x="6773863" y="0"/>
            <a:ext cx="2370137" cy="1136650"/>
            <a:chOff x="4263" y="2708"/>
            <a:chExt cx="1493" cy="716"/>
          </a:xfrm>
        </p:grpSpPr>
        <p:sp>
          <p:nvSpPr>
            <p:cNvPr id="10" name="Freeform 34"/>
            <p:cNvSpPr>
              <a:spLocks/>
            </p:cNvSpPr>
            <p:nvPr userDrawn="1"/>
          </p:nvSpPr>
          <p:spPr bwMode="auto">
            <a:xfrm>
              <a:off x="5483" y="3157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5171" y="2912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4877" y="3219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4644" y="3116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4658" y="3116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5127" y="3116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5141" y="3116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4818" y="3116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4857" y="3116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5235" y="319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5246" y="3157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5258" y="311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5205" y="3116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5387" y="3116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5448" y="3116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5301" y="3116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4935" y="3116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4752" y="3139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5027" y="3139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4930" y="3117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59"/>
            <p:cNvSpPr>
              <a:spLocks noEditPoints="1"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60"/>
            <p:cNvSpPr>
              <a:spLocks/>
            </p:cNvSpPr>
            <p:nvPr userDrawn="1"/>
          </p:nvSpPr>
          <p:spPr bwMode="auto">
            <a:xfrm>
              <a:off x="4994" y="3256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61"/>
            <p:cNvSpPr>
              <a:spLocks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62"/>
            <p:cNvSpPr>
              <a:spLocks/>
            </p:cNvSpPr>
            <p:nvPr userDrawn="1"/>
          </p:nvSpPr>
          <p:spPr bwMode="auto">
            <a:xfrm>
              <a:off x="5018" y="3265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63"/>
            <p:cNvSpPr>
              <a:spLocks/>
            </p:cNvSpPr>
            <p:nvPr userDrawn="1"/>
          </p:nvSpPr>
          <p:spPr bwMode="auto">
            <a:xfrm>
              <a:off x="5058" y="3265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64"/>
            <p:cNvSpPr>
              <a:spLocks/>
            </p:cNvSpPr>
            <p:nvPr userDrawn="1"/>
          </p:nvSpPr>
          <p:spPr bwMode="auto">
            <a:xfrm>
              <a:off x="5088" y="3265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65"/>
            <p:cNvSpPr>
              <a:spLocks/>
            </p:cNvSpPr>
            <p:nvPr userDrawn="1"/>
          </p:nvSpPr>
          <p:spPr bwMode="auto">
            <a:xfrm>
              <a:off x="5125" y="3265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66"/>
            <p:cNvSpPr>
              <a:spLocks noEditPoints="1"/>
            </p:cNvSpPr>
            <p:nvPr userDrawn="1"/>
          </p:nvSpPr>
          <p:spPr bwMode="auto">
            <a:xfrm>
              <a:off x="5166" y="3249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67"/>
            <p:cNvSpPr>
              <a:spLocks/>
            </p:cNvSpPr>
            <p:nvPr userDrawn="1"/>
          </p:nvSpPr>
          <p:spPr bwMode="auto">
            <a:xfrm>
              <a:off x="5178" y="3249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68"/>
            <p:cNvSpPr>
              <a:spLocks/>
            </p:cNvSpPr>
            <p:nvPr userDrawn="1"/>
          </p:nvSpPr>
          <p:spPr bwMode="auto">
            <a:xfrm>
              <a:off x="5166" y="3265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69"/>
            <p:cNvSpPr>
              <a:spLocks/>
            </p:cNvSpPr>
            <p:nvPr userDrawn="1"/>
          </p:nvSpPr>
          <p:spPr bwMode="auto">
            <a:xfrm>
              <a:off x="5187" y="3265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70"/>
            <p:cNvSpPr>
              <a:spLocks noEditPoints="1"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71"/>
            <p:cNvSpPr>
              <a:spLocks/>
            </p:cNvSpPr>
            <p:nvPr userDrawn="1"/>
          </p:nvSpPr>
          <p:spPr bwMode="auto">
            <a:xfrm>
              <a:off x="5240" y="3270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72"/>
            <p:cNvSpPr>
              <a:spLocks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73"/>
            <p:cNvSpPr>
              <a:spLocks/>
            </p:cNvSpPr>
            <p:nvPr userDrawn="1"/>
          </p:nvSpPr>
          <p:spPr bwMode="auto">
            <a:xfrm>
              <a:off x="5276" y="3247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74"/>
            <p:cNvSpPr>
              <a:spLocks/>
            </p:cNvSpPr>
            <p:nvPr userDrawn="1"/>
          </p:nvSpPr>
          <p:spPr bwMode="auto">
            <a:xfrm>
              <a:off x="5313" y="3265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75"/>
            <p:cNvSpPr>
              <a:spLocks/>
            </p:cNvSpPr>
            <p:nvPr userDrawn="1"/>
          </p:nvSpPr>
          <p:spPr bwMode="auto">
            <a:xfrm>
              <a:off x="5356" y="3265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76"/>
            <p:cNvSpPr>
              <a:spLocks noEditPoints="1"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77"/>
            <p:cNvSpPr>
              <a:spLocks/>
            </p:cNvSpPr>
            <p:nvPr userDrawn="1"/>
          </p:nvSpPr>
          <p:spPr bwMode="auto">
            <a:xfrm>
              <a:off x="540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78"/>
            <p:cNvSpPr>
              <a:spLocks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79"/>
            <p:cNvSpPr>
              <a:spLocks/>
            </p:cNvSpPr>
            <p:nvPr userDrawn="1"/>
          </p:nvSpPr>
          <p:spPr bwMode="auto">
            <a:xfrm>
              <a:off x="5430" y="3247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80"/>
            <p:cNvSpPr>
              <a:spLocks/>
            </p:cNvSpPr>
            <p:nvPr userDrawn="1"/>
          </p:nvSpPr>
          <p:spPr bwMode="auto">
            <a:xfrm>
              <a:off x="5451" y="3247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81"/>
            <p:cNvSpPr>
              <a:spLocks noEditPoints="1"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82"/>
            <p:cNvSpPr>
              <a:spLocks/>
            </p:cNvSpPr>
            <p:nvPr userDrawn="1"/>
          </p:nvSpPr>
          <p:spPr bwMode="auto">
            <a:xfrm>
              <a:off x="548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83"/>
            <p:cNvSpPr>
              <a:spLocks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84"/>
            <p:cNvSpPr>
              <a:spLocks/>
            </p:cNvSpPr>
            <p:nvPr userDrawn="1"/>
          </p:nvSpPr>
          <p:spPr bwMode="auto">
            <a:xfrm>
              <a:off x="5510" y="3265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85"/>
            <p:cNvSpPr>
              <a:spLocks/>
            </p:cNvSpPr>
            <p:nvPr userDrawn="1"/>
          </p:nvSpPr>
          <p:spPr bwMode="auto">
            <a:xfrm>
              <a:off x="5552" y="3265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86"/>
            <p:cNvSpPr>
              <a:spLocks noEditPoints="1"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87"/>
            <p:cNvSpPr>
              <a:spLocks/>
            </p:cNvSpPr>
            <p:nvPr userDrawn="1"/>
          </p:nvSpPr>
          <p:spPr bwMode="auto">
            <a:xfrm>
              <a:off x="5604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88"/>
            <p:cNvSpPr>
              <a:spLocks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89"/>
            <p:cNvSpPr>
              <a:spLocks/>
            </p:cNvSpPr>
            <p:nvPr userDrawn="1"/>
          </p:nvSpPr>
          <p:spPr bwMode="auto">
            <a:xfrm>
              <a:off x="5230" y="2708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91"/>
            <p:cNvSpPr>
              <a:spLocks/>
            </p:cNvSpPr>
            <p:nvPr userDrawn="1"/>
          </p:nvSpPr>
          <p:spPr bwMode="auto">
            <a:xfrm>
              <a:off x="4263" y="3113"/>
              <a:ext cx="387" cy="22"/>
            </a:xfrm>
            <a:custGeom>
              <a:avLst/>
              <a:gdLst>
                <a:gd name="T0" fmla="*/ 12340 w 273"/>
                <a:gd name="T1" fmla="*/ 12 h 23"/>
                <a:gd name="T2" fmla="*/ 0 w 273"/>
                <a:gd name="T3" fmla="*/ 12 h 23"/>
                <a:gd name="T4" fmla="*/ 299 w 273"/>
                <a:gd name="T5" fmla="*/ 0 h 23"/>
                <a:gd name="T6" fmla="*/ 12690 w 273"/>
                <a:gd name="T7" fmla="*/ 0 h 23"/>
                <a:gd name="T8" fmla="*/ 12340 w 273"/>
                <a:gd name="T9" fmla="*/ 12 h 23"/>
                <a:gd name="T10" fmla="*/ 12340 w 273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66" name="Picture 9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369050"/>
            <a:ext cx="21955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351838" cy="2447925"/>
          </a:xfrm>
        </p:spPr>
        <p:txBody>
          <a:bodyPr wrap="square" bIns="45720" anchor="ctr"/>
          <a:lstStyle>
            <a:lvl1pPr algn="ctr">
              <a:defRPr sz="400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60800"/>
            <a:ext cx="7848600" cy="2376488"/>
          </a:xfrm>
        </p:spPr>
        <p:txBody>
          <a:bodyPr anchor="b" anchorCtr="1"/>
          <a:lstStyle>
            <a:lvl1pPr marL="0" indent="0" algn="ctr">
              <a:buFontTx/>
              <a:buNone/>
              <a:defRPr kumimoji="0" sz="3200"/>
            </a:lvl1pPr>
          </a:lstStyle>
          <a:p>
            <a:r>
              <a:rPr lang="ja-JP" altLang="en-US"/>
              <a:t>サブタイトル</a:t>
            </a:r>
          </a:p>
        </p:txBody>
      </p:sp>
      <p:sp>
        <p:nvSpPr>
          <p:cNvPr id="6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07163"/>
            <a:ext cx="1338263" cy="341312"/>
          </a:xfrm>
        </p:spPr>
        <p:txBody>
          <a:bodyPr anchorCtr="1"/>
          <a:lstStyle>
            <a:lvl1pPr>
              <a:defRPr sz="1800"/>
            </a:lvl1pPr>
          </a:lstStyle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10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28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1"/>
          <p:cNvGrpSpPr>
            <a:grpSpLocks/>
          </p:cNvGrpSpPr>
          <p:nvPr userDrawn="1"/>
        </p:nvGrpSpPr>
        <p:grpSpPr bwMode="auto">
          <a:xfrm>
            <a:off x="0" y="12700"/>
            <a:ext cx="9144000" cy="1149350"/>
            <a:chOff x="0" y="8"/>
            <a:chExt cx="5760" cy="724"/>
          </a:xfrm>
        </p:grpSpPr>
        <p:sp>
          <p:nvSpPr>
            <p:cNvPr id="1034" name="AutoShape 14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8"/>
              <a:ext cx="576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" name="Freeform 144"/>
            <p:cNvSpPr>
              <a:spLocks/>
            </p:cNvSpPr>
            <p:nvPr userDrawn="1"/>
          </p:nvSpPr>
          <p:spPr bwMode="auto">
            <a:xfrm>
              <a:off x="5483" y="461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" name="Freeform 145"/>
            <p:cNvSpPr>
              <a:spLocks/>
            </p:cNvSpPr>
            <p:nvPr userDrawn="1"/>
          </p:nvSpPr>
          <p:spPr bwMode="auto">
            <a:xfrm>
              <a:off x="64" y="421"/>
              <a:ext cx="4586" cy="22"/>
            </a:xfrm>
            <a:custGeom>
              <a:avLst/>
              <a:gdLst>
                <a:gd name="T0" fmla="*/ 4580 w 4586"/>
                <a:gd name="T1" fmla="*/ 22 h 22"/>
                <a:gd name="T2" fmla="*/ 0 w 4586"/>
                <a:gd name="T3" fmla="*/ 22 h 22"/>
                <a:gd name="T4" fmla="*/ 0 w 4586"/>
                <a:gd name="T5" fmla="*/ 0 h 22"/>
                <a:gd name="T6" fmla="*/ 4586 w 4586"/>
                <a:gd name="T7" fmla="*/ 0 h 22"/>
                <a:gd name="T8" fmla="*/ 4580 w 4586"/>
                <a:gd name="T9" fmla="*/ 22 h 22"/>
                <a:gd name="T10" fmla="*/ 4580 w 4586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86" h="22">
                  <a:moveTo>
                    <a:pt x="458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4586" y="0"/>
                  </a:lnTo>
                  <a:lnTo>
                    <a:pt x="4580" y="2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" name="Freeform 146"/>
            <p:cNvSpPr>
              <a:spLocks/>
            </p:cNvSpPr>
            <p:nvPr userDrawn="1"/>
          </p:nvSpPr>
          <p:spPr bwMode="auto">
            <a:xfrm>
              <a:off x="5171" y="216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" name="Freeform 147"/>
            <p:cNvSpPr>
              <a:spLocks/>
            </p:cNvSpPr>
            <p:nvPr userDrawn="1"/>
          </p:nvSpPr>
          <p:spPr bwMode="auto">
            <a:xfrm>
              <a:off x="4877" y="523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" name="Freeform 148"/>
            <p:cNvSpPr>
              <a:spLocks/>
            </p:cNvSpPr>
            <p:nvPr userDrawn="1"/>
          </p:nvSpPr>
          <p:spPr bwMode="auto">
            <a:xfrm>
              <a:off x="4644" y="420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" name="Freeform 149"/>
            <p:cNvSpPr>
              <a:spLocks/>
            </p:cNvSpPr>
            <p:nvPr userDrawn="1"/>
          </p:nvSpPr>
          <p:spPr bwMode="auto">
            <a:xfrm>
              <a:off x="4658" y="420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" name="Freeform 150"/>
            <p:cNvSpPr>
              <a:spLocks/>
            </p:cNvSpPr>
            <p:nvPr userDrawn="1"/>
          </p:nvSpPr>
          <p:spPr bwMode="auto">
            <a:xfrm>
              <a:off x="5127" y="420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2" name="Freeform 151"/>
            <p:cNvSpPr>
              <a:spLocks/>
            </p:cNvSpPr>
            <p:nvPr userDrawn="1"/>
          </p:nvSpPr>
          <p:spPr bwMode="auto">
            <a:xfrm>
              <a:off x="5141" y="420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3" name="Freeform 152"/>
            <p:cNvSpPr>
              <a:spLocks/>
            </p:cNvSpPr>
            <p:nvPr userDrawn="1"/>
          </p:nvSpPr>
          <p:spPr bwMode="auto">
            <a:xfrm>
              <a:off x="4818" y="420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" name="Freeform 153"/>
            <p:cNvSpPr>
              <a:spLocks/>
            </p:cNvSpPr>
            <p:nvPr userDrawn="1"/>
          </p:nvSpPr>
          <p:spPr bwMode="auto">
            <a:xfrm>
              <a:off x="4857" y="420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" name="Freeform 154"/>
            <p:cNvSpPr>
              <a:spLocks/>
            </p:cNvSpPr>
            <p:nvPr userDrawn="1"/>
          </p:nvSpPr>
          <p:spPr bwMode="auto">
            <a:xfrm>
              <a:off x="5235" y="50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" name="Freeform 155"/>
            <p:cNvSpPr>
              <a:spLocks/>
            </p:cNvSpPr>
            <p:nvPr userDrawn="1"/>
          </p:nvSpPr>
          <p:spPr bwMode="auto">
            <a:xfrm>
              <a:off x="5246" y="461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" name="Freeform 156"/>
            <p:cNvSpPr>
              <a:spLocks/>
            </p:cNvSpPr>
            <p:nvPr userDrawn="1"/>
          </p:nvSpPr>
          <p:spPr bwMode="auto">
            <a:xfrm>
              <a:off x="5258" y="42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" name="Freeform 157"/>
            <p:cNvSpPr>
              <a:spLocks/>
            </p:cNvSpPr>
            <p:nvPr userDrawn="1"/>
          </p:nvSpPr>
          <p:spPr bwMode="auto">
            <a:xfrm>
              <a:off x="5205" y="420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" name="Freeform 158"/>
            <p:cNvSpPr>
              <a:spLocks/>
            </p:cNvSpPr>
            <p:nvPr userDrawn="1"/>
          </p:nvSpPr>
          <p:spPr bwMode="auto">
            <a:xfrm>
              <a:off x="5387" y="420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" name="Freeform 159"/>
            <p:cNvSpPr>
              <a:spLocks/>
            </p:cNvSpPr>
            <p:nvPr userDrawn="1"/>
          </p:nvSpPr>
          <p:spPr bwMode="auto">
            <a:xfrm>
              <a:off x="5448" y="420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" name="Freeform 160"/>
            <p:cNvSpPr>
              <a:spLocks/>
            </p:cNvSpPr>
            <p:nvPr userDrawn="1"/>
          </p:nvSpPr>
          <p:spPr bwMode="auto">
            <a:xfrm>
              <a:off x="5301" y="420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" name="Freeform 161"/>
            <p:cNvSpPr>
              <a:spLocks/>
            </p:cNvSpPr>
            <p:nvPr userDrawn="1"/>
          </p:nvSpPr>
          <p:spPr bwMode="auto">
            <a:xfrm>
              <a:off x="4935" y="420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" name="Freeform 162"/>
            <p:cNvSpPr>
              <a:spLocks noEditPoints="1"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" name="Freeform 163"/>
            <p:cNvSpPr>
              <a:spLocks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" name="Freeform 164"/>
            <p:cNvSpPr>
              <a:spLocks/>
            </p:cNvSpPr>
            <p:nvPr userDrawn="1"/>
          </p:nvSpPr>
          <p:spPr bwMode="auto">
            <a:xfrm>
              <a:off x="4752" y="443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" name="Freeform 165"/>
            <p:cNvSpPr>
              <a:spLocks noEditPoints="1"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" name="Freeform 166"/>
            <p:cNvSpPr>
              <a:spLocks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" name="Freeform 167"/>
            <p:cNvSpPr>
              <a:spLocks/>
            </p:cNvSpPr>
            <p:nvPr userDrawn="1"/>
          </p:nvSpPr>
          <p:spPr bwMode="auto">
            <a:xfrm>
              <a:off x="5027" y="443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" name="Freeform 168"/>
            <p:cNvSpPr>
              <a:spLocks/>
            </p:cNvSpPr>
            <p:nvPr userDrawn="1"/>
          </p:nvSpPr>
          <p:spPr bwMode="auto">
            <a:xfrm>
              <a:off x="4930" y="421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" name="Freeform 169"/>
            <p:cNvSpPr>
              <a:spLocks noEditPoints="1"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" name="Freeform 170"/>
            <p:cNvSpPr>
              <a:spLocks/>
            </p:cNvSpPr>
            <p:nvPr userDrawn="1"/>
          </p:nvSpPr>
          <p:spPr bwMode="auto">
            <a:xfrm>
              <a:off x="4994" y="560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" name="Freeform 171"/>
            <p:cNvSpPr>
              <a:spLocks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" name="Freeform 172"/>
            <p:cNvSpPr>
              <a:spLocks/>
            </p:cNvSpPr>
            <p:nvPr userDrawn="1"/>
          </p:nvSpPr>
          <p:spPr bwMode="auto">
            <a:xfrm>
              <a:off x="5018" y="569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" name="Freeform 173"/>
            <p:cNvSpPr>
              <a:spLocks/>
            </p:cNvSpPr>
            <p:nvPr userDrawn="1"/>
          </p:nvSpPr>
          <p:spPr bwMode="auto">
            <a:xfrm>
              <a:off x="5058" y="569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5" name="Freeform 174"/>
            <p:cNvSpPr>
              <a:spLocks/>
            </p:cNvSpPr>
            <p:nvPr userDrawn="1"/>
          </p:nvSpPr>
          <p:spPr bwMode="auto">
            <a:xfrm>
              <a:off x="5088" y="569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6" name="Freeform 175"/>
            <p:cNvSpPr>
              <a:spLocks/>
            </p:cNvSpPr>
            <p:nvPr userDrawn="1"/>
          </p:nvSpPr>
          <p:spPr bwMode="auto">
            <a:xfrm>
              <a:off x="5125" y="569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7" name="Freeform 176"/>
            <p:cNvSpPr>
              <a:spLocks noEditPoints="1"/>
            </p:cNvSpPr>
            <p:nvPr userDrawn="1"/>
          </p:nvSpPr>
          <p:spPr bwMode="auto">
            <a:xfrm>
              <a:off x="5166" y="553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8" name="Freeform 177"/>
            <p:cNvSpPr>
              <a:spLocks/>
            </p:cNvSpPr>
            <p:nvPr userDrawn="1"/>
          </p:nvSpPr>
          <p:spPr bwMode="auto">
            <a:xfrm>
              <a:off x="5178" y="553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9" name="Freeform 178"/>
            <p:cNvSpPr>
              <a:spLocks/>
            </p:cNvSpPr>
            <p:nvPr userDrawn="1"/>
          </p:nvSpPr>
          <p:spPr bwMode="auto">
            <a:xfrm>
              <a:off x="5166" y="569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0" name="Freeform 179"/>
            <p:cNvSpPr>
              <a:spLocks/>
            </p:cNvSpPr>
            <p:nvPr userDrawn="1"/>
          </p:nvSpPr>
          <p:spPr bwMode="auto">
            <a:xfrm>
              <a:off x="5187" y="569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1" name="Freeform 180"/>
            <p:cNvSpPr>
              <a:spLocks noEditPoints="1"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2" name="Freeform 181"/>
            <p:cNvSpPr>
              <a:spLocks/>
            </p:cNvSpPr>
            <p:nvPr userDrawn="1"/>
          </p:nvSpPr>
          <p:spPr bwMode="auto">
            <a:xfrm>
              <a:off x="5240" y="574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3" name="Freeform 182"/>
            <p:cNvSpPr>
              <a:spLocks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4" name="Freeform 183"/>
            <p:cNvSpPr>
              <a:spLocks/>
            </p:cNvSpPr>
            <p:nvPr userDrawn="1"/>
          </p:nvSpPr>
          <p:spPr bwMode="auto">
            <a:xfrm>
              <a:off x="5276" y="551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5" name="Freeform 184"/>
            <p:cNvSpPr>
              <a:spLocks/>
            </p:cNvSpPr>
            <p:nvPr userDrawn="1"/>
          </p:nvSpPr>
          <p:spPr bwMode="auto">
            <a:xfrm>
              <a:off x="5313" y="569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6" name="Freeform 185"/>
            <p:cNvSpPr>
              <a:spLocks/>
            </p:cNvSpPr>
            <p:nvPr userDrawn="1"/>
          </p:nvSpPr>
          <p:spPr bwMode="auto">
            <a:xfrm>
              <a:off x="5356" y="569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7" name="Freeform 186"/>
            <p:cNvSpPr>
              <a:spLocks noEditPoints="1"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8" name="Freeform 187"/>
            <p:cNvSpPr>
              <a:spLocks/>
            </p:cNvSpPr>
            <p:nvPr userDrawn="1"/>
          </p:nvSpPr>
          <p:spPr bwMode="auto">
            <a:xfrm>
              <a:off x="540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9" name="Freeform 188"/>
            <p:cNvSpPr>
              <a:spLocks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0" name="Freeform 189"/>
            <p:cNvSpPr>
              <a:spLocks/>
            </p:cNvSpPr>
            <p:nvPr userDrawn="1"/>
          </p:nvSpPr>
          <p:spPr bwMode="auto">
            <a:xfrm>
              <a:off x="5430" y="551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1" name="Freeform 190"/>
            <p:cNvSpPr>
              <a:spLocks/>
            </p:cNvSpPr>
            <p:nvPr userDrawn="1"/>
          </p:nvSpPr>
          <p:spPr bwMode="auto">
            <a:xfrm>
              <a:off x="5451" y="551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2" name="Freeform 191"/>
            <p:cNvSpPr>
              <a:spLocks noEditPoints="1"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3" name="Freeform 192"/>
            <p:cNvSpPr>
              <a:spLocks/>
            </p:cNvSpPr>
            <p:nvPr userDrawn="1"/>
          </p:nvSpPr>
          <p:spPr bwMode="auto">
            <a:xfrm>
              <a:off x="548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4" name="Freeform 193"/>
            <p:cNvSpPr>
              <a:spLocks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5" name="Freeform 194"/>
            <p:cNvSpPr>
              <a:spLocks/>
            </p:cNvSpPr>
            <p:nvPr userDrawn="1"/>
          </p:nvSpPr>
          <p:spPr bwMode="auto">
            <a:xfrm>
              <a:off x="5510" y="569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6" name="Freeform 195"/>
            <p:cNvSpPr>
              <a:spLocks/>
            </p:cNvSpPr>
            <p:nvPr userDrawn="1"/>
          </p:nvSpPr>
          <p:spPr bwMode="auto">
            <a:xfrm>
              <a:off x="5552" y="569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7" name="Freeform 196"/>
            <p:cNvSpPr>
              <a:spLocks noEditPoints="1"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8" name="Freeform 197"/>
            <p:cNvSpPr>
              <a:spLocks/>
            </p:cNvSpPr>
            <p:nvPr userDrawn="1"/>
          </p:nvSpPr>
          <p:spPr bwMode="auto">
            <a:xfrm>
              <a:off x="5604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9" name="Freeform 198"/>
            <p:cNvSpPr>
              <a:spLocks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0" name="Freeform 199"/>
            <p:cNvSpPr>
              <a:spLocks/>
            </p:cNvSpPr>
            <p:nvPr userDrawn="1"/>
          </p:nvSpPr>
          <p:spPr bwMode="auto">
            <a:xfrm>
              <a:off x="5230" y="12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5797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612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16000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8600"/>
            <a:ext cx="1079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400"/>
            </a:lvl1pPr>
          </a:lstStyle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7700" y="6586538"/>
            <a:ext cx="19002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1" compatLnSpc="1">
            <a:prstTxWarp prst="textNoShape">
              <a:avLst/>
            </a:prstTxWarp>
            <a:spAutoFit/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  <p:sp>
        <p:nvSpPr>
          <p:cNvPr id="1031" name="AutoShape 14"/>
          <p:cNvSpPr>
            <a:spLocks noChangeAspect="1" noChangeArrowheads="1" noTextEdit="1"/>
          </p:cNvSpPr>
          <p:nvPr userDrawn="1"/>
        </p:nvSpPr>
        <p:spPr bwMode="auto">
          <a:xfrm>
            <a:off x="-252413" y="3176588"/>
            <a:ext cx="9144001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Rectangle 79"/>
          <p:cNvSpPr>
            <a:spLocks noChangeArrowheads="1"/>
          </p:cNvSpPr>
          <p:nvPr/>
        </p:nvSpPr>
        <p:spPr bwMode="auto">
          <a:xfrm>
            <a:off x="8229600" y="98425"/>
            <a:ext cx="88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fld id="{08D6FDE8-2BC1-43C9-AD43-53CCB7626988}" type="slidenum">
              <a:rPr lang="en-US" altLang="ja-JP" sz="3200"/>
              <a:pPr algn="r"/>
              <a:t>‹#›</a:t>
            </a:fld>
            <a:endParaRPr lang="en-US" altLang="ja-JP" sz="3200"/>
          </a:p>
        </p:txBody>
      </p:sp>
      <p:pic>
        <p:nvPicPr>
          <p:cNvPr id="1033" name="Picture 8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564313"/>
            <a:ext cx="1800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711409"/>
            <a:ext cx="8351837" cy="2123658"/>
          </a:xfrm>
        </p:spPr>
        <p:txBody>
          <a:bodyPr/>
          <a:lstStyle/>
          <a:p>
            <a:pPr eaLnBrk="1" hangingPunct="1"/>
            <a:r>
              <a:rPr lang="ja-JP" altLang="en-US" sz="4400" b="1" dirty="0" smtClean="0">
                <a:ea typeface="ＭＳ ゴシック" pitchFamily="49" charset="-128"/>
              </a:rPr>
              <a:t>非対称レイアウトを用いた</a:t>
            </a:r>
            <a:r>
              <a:rPr lang="en-US" altLang="ja-JP" sz="4400" b="1" dirty="0" smtClean="0">
                <a:ea typeface="ＭＳ ゴシック" pitchFamily="49" charset="-128"/>
              </a:rPr>
              <a:t>60GHz</a:t>
            </a:r>
            <a:r>
              <a:rPr lang="ja-JP" altLang="en-US" sz="4400" b="1" dirty="0" smtClean="0">
                <a:ea typeface="ＭＳ ゴシック" pitchFamily="49" charset="-128"/>
              </a:rPr>
              <a:t>帯低</a:t>
            </a:r>
            <a:r>
              <a:rPr lang="en-US" altLang="ja-JP" sz="4400" b="1" dirty="0" smtClean="0">
                <a:ea typeface="ＭＳ ゴシック" pitchFamily="49" charset="-128"/>
              </a:rPr>
              <a:t>LO</a:t>
            </a:r>
            <a:r>
              <a:rPr lang="ja-JP" altLang="en-US" sz="4400" b="1" dirty="0" smtClean="0">
                <a:ea typeface="ＭＳ ゴシック" pitchFamily="49" charset="-128"/>
              </a:rPr>
              <a:t>リーク</a:t>
            </a:r>
            <a:r>
              <a:rPr lang="en-US" altLang="ja-JP" sz="4400" b="1" dirty="0" smtClean="0">
                <a:ea typeface="ＭＳ ゴシック" pitchFamily="49" charset="-128"/>
              </a:rPr>
              <a:t/>
            </a:r>
            <a:br>
              <a:rPr lang="en-US" altLang="ja-JP" sz="4400" b="1" dirty="0" smtClean="0">
                <a:ea typeface="ＭＳ ゴシック" pitchFamily="49" charset="-128"/>
              </a:rPr>
            </a:br>
            <a:r>
              <a:rPr lang="ja-JP" altLang="en-US" sz="4400" b="1" dirty="0" smtClean="0">
                <a:ea typeface="ＭＳ ゴシック" pitchFamily="49" charset="-128"/>
              </a:rPr>
              <a:t>アップコンバージョンミキサ</a:t>
            </a:r>
            <a:endParaRPr lang="en-US" altLang="ja-JP" sz="4400" b="1" dirty="0" smtClean="0">
              <a:ea typeface="ＭＳ ゴシック" pitchFamily="49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17032"/>
            <a:ext cx="9144000" cy="1313005"/>
          </a:xfrm>
        </p:spPr>
        <p:txBody>
          <a:bodyPr/>
          <a:lstStyle/>
          <a:p>
            <a:pPr eaLnBrk="1" hangingPunct="1"/>
            <a:r>
              <a:rPr lang="ja-JP" altLang="en-US" sz="4000" b="0" dirty="0" smtClean="0"/>
              <a:t>○佐藤 慎司</a:t>
            </a:r>
            <a:r>
              <a:rPr lang="en-US" altLang="ja-JP" sz="4000" b="0" dirty="0" smtClean="0"/>
              <a:t>, </a:t>
            </a:r>
            <a:r>
              <a:rPr lang="ja-JP" altLang="en-US" sz="4000" b="0" dirty="0" smtClean="0"/>
              <a:t>津久井 裕基</a:t>
            </a:r>
            <a:r>
              <a:rPr lang="en-US" altLang="ja-JP" sz="4000" b="0" dirty="0" smtClean="0"/>
              <a:t>, </a:t>
            </a:r>
          </a:p>
          <a:p>
            <a:pPr eaLnBrk="1" hangingPunct="1"/>
            <a:r>
              <a:rPr lang="ja-JP" altLang="en-US" sz="4000" b="0" dirty="0" smtClean="0"/>
              <a:t>岡田 健一</a:t>
            </a:r>
            <a:r>
              <a:rPr lang="en-US" altLang="ja-JP" sz="4000" b="0" dirty="0" smtClean="0"/>
              <a:t>, </a:t>
            </a:r>
            <a:r>
              <a:rPr lang="ja-JP" altLang="en-US" sz="4000" b="0" dirty="0" smtClean="0"/>
              <a:t>松澤 昭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50055" y="5013325"/>
            <a:ext cx="636133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3200" b="0" dirty="0" smtClean="0"/>
              <a:t>東京工業大学大学院理工学研究科</a:t>
            </a:r>
            <a:endParaRPr kumimoji="0" lang="ja-JP" altLang="en-US" sz="3200" b="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2"/>
    </mc:Choice>
    <mc:Fallback xmlns="">
      <p:transition spd="slow" advTm="19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2313454" cy="661962"/>
          </a:xfrm>
        </p:spPr>
        <p:txBody>
          <a:bodyPr/>
          <a:lstStyle/>
          <a:p>
            <a:r>
              <a:rPr kumimoji="1" lang="en-US" altLang="ja-JP" b="1" dirty="0" smtClean="0"/>
              <a:t>Die photo</a:t>
            </a:r>
            <a:endParaRPr kumimoji="1" lang="ja-JP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t="1650" r="1983" b="1789"/>
          <a:stretch/>
        </p:blipFill>
        <p:spPr bwMode="auto">
          <a:xfrm>
            <a:off x="2434975" y="2204864"/>
            <a:ext cx="4284324" cy="423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2337" y="908720"/>
            <a:ext cx="8229600" cy="1196752"/>
          </a:xfrm>
        </p:spPr>
        <p:txBody>
          <a:bodyPr/>
          <a:lstStyle/>
          <a:p>
            <a:r>
              <a:rPr kumimoji="1" lang="en-US" altLang="ja-JP" sz="3200" b="1" dirty="0" smtClean="0"/>
              <a:t>65nm CMOS</a:t>
            </a:r>
            <a:r>
              <a:rPr kumimoji="1" lang="ja-JP" altLang="en-US" sz="3200" b="1" dirty="0" smtClean="0"/>
              <a:t>プロセス</a:t>
            </a:r>
            <a:endParaRPr kumimoji="1" lang="en-US" altLang="ja-JP" sz="3200" b="1" dirty="0" smtClean="0"/>
          </a:p>
          <a:p>
            <a:r>
              <a:rPr kumimoji="1" lang="ja-JP" altLang="en-US" sz="3200" b="1" dirty="0" smtClean="0"/>
              <a:t>ミキサコア面積</a:t>
            </a:r>
            <a:r>
              <a:rPr kumimoji="1" lang="en-US" altLang="ja-JP" sz="3200" b="1" dirty="0" smtClean="0"/>
              <a:t>: 160×50[μm</a:t>
            </a:r>
            <a:r>
              <a:rPr lang="en-US" altLang="ja-JP" sz="3200" b="1" baseline="30000" dirty="0" smtClean="0"/>
              <a:t>2</a:t>
            </a:r>
            <a:r>
              <a:rPr lang="en-US" altLang="ja-JP" sz="3200" b="1" dirty="0" smtClean="0"/>
              <a:t>]</a:t>
            </a:r>
            <a:endParaRPr kumimoji="1" lang="ja-JP" altLang="en-US" sz="3200" b="1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36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0"/>
    </mc:Choice>
    <mc:Fallback xmlns="">
      <p:transition spd="slow" advTm="333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5301451" cy="661962"/>
          </a:xfrm>
        </p:spPr>
        <p:txBody>
          <a:bodyPr/>
          <a:lstStyle/>
          <a:p>
            <a:r>
              <a:rPr lang="en-US" altLang="ja-JP" b="1" dirty="0" smtClean="0"/>
              <a:t>RF-LO</a:t>
            </a:r>
            <a:r>
              <a:rPr lang="ja-JP" altLang="en-US" b="1" dirty="0" smtClean="0"/>
              <a:t>アイソレーション</a:t>
            </a:r>
            <a:endParaRPr kumimoji="1" lang="ja-JP" altLang="en-US" b="1" dirty="0"/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548" y="5044349"/>
            <a:ext cx="7560839" cy="1556792"/>
          </a:xfrm>
        </p:spPr>
        <p:txBody>
          <a:bodyPr/>
          <a:lstStyle/>
          <a:p>
            <a:r>
              <a:rPr lang="en-US" altLang="ja-JP" sz="2800" b="1" dirty="0" smtClean="0"/>
              <a:t>RF-LO</a:t>
            </a:r>
            <a:r>
              <a:rPr lang="ja-JP" altLang="en-US" sz="2800" b="1" dirty="0" smtClean="0"/>
              <a:t>アイソレーションはネットワークアナライザ</a:t>
            </a:r>
            <a:r>
              <a:rPr lang="ja-JP" altLang="en-US" sz="2800" b="1" dirty="0" smtClean="0"/>
              <a:t>を用いて測定した</a:t>
            </a:r>
            <a:endParaRPr lang="en-US" altLang="ja-JP" sz="2800" b="1" dirty="0" smtClean="0"/>
          </a:p>
          <a:p>
            <a:r>
              <a:rPr lang="en-US" altLang="ja-JP" sz="2800" b="1" dirty="0" smtClean="0"/>
              <a:t>RF-LO</a:t>
            </a:r>
            <a:r>
              <a:rPr lang="ja-JP" altLang="en-US" sz="2800" b="1" dirty="0" smtClean="0"/>
              <a:t>アイソレーション</a:t>
            </a:r>
            <a:r>
              <a:rPr lang="en-US" altLang="ja-JP" sz="2800" b="1" dirty="0" smtClean="0"/>
              <a:t>@ 60GHz : -37.3dBc</a:t>
            </a:r>
          </a:p>
          <a:p>
            <a:endParaRPr kumimoji="1" lang="en-US" altLang="ja-JP" sz="2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8"/>
          <a:stretch/>
        </p:blipFill>
        <p:spPr bwMode="auto">
          <a:xfrm>
            <a:off x="1259632" y="872716"/>
            <a:ext cx="649295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50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02"/>
    </mc:Choice>
    <mc:Fallback xmlns="">
      <p:transition spd="slow" advTm="2870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2215671" cy="661962"/>
          </a:xfrm>
        </p:spPr>
        <p:txBody>
          <a:bodyPr/>
          <a:lstStyle/>
          <a:p>
            <a:r>
              <a:rPr kumimoji="1" lang="en-US" altLang="ja-JP" b="1" dirty="0" smtClean="0"/>
              <a:t>LO</a:t>
            </a:r>
            <a:r>
              <a:rPr kumimoji="1" lang="ja-JP" altLang="en-US" b="1" dirty="0" smtClean="0"/>
              <a:t>リーク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4761148"/>
            <a:ext cx="8820980" cy="1819601"/>
          </a:xfrm>
        </p:spPr>
        <p:txBody>
          <a:bodyPr/>
          <a:lstStyle/>
          <a:p>
            <a:r>
              <a:rPr lang="en-US" altLang="ja-JP" sz="2400" b="1" dirty="0" smtClean="0"/>
              <a:t>DC</a:t>
            </a:r>
            <a:r>
              <a:rPr lang="ja-JP" altLang="en-US" sz="2400" b="1" dirty="0" smtClean="0"/>
              <a:t>ミスマッチキャリブレーションを行った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差動片側の</a:t>
            </a:r>
            <a:r>
              <a:rPr lang="en-US" altLang="ja-JP" sz="2400" b="1" dirty="0" err="1" smtClean="0"/>
              <a:t>V</a:t>
            </a:r>
            <a:r>
              <a:rPr lang="en-US" altLang="ja-JP" sz="2400" b="1" baseline="-25000" dirty="0" err="1" smtClean="0"/>
              <a:t>gBB</a:t>
            </a:r>
            <a:r>
              <a:rPr lang="ja-JP" altLang="en-US" sz="2400" b="1" dirty="0" smtClean="0"/>
              <a:t>を</a:t>
            </a:r>
            <a:r>
              <a:rPr lang="en-US" altLang="ja-JP" sz="2400" b="1" dirty="0" smtClean="0"/>
              <a:t>0.5V</a:t>
            </a:r>
            <a:r>
              <a:rPr lang="ja-JP" altLang="en-US" sz="2400" b="1" dirty="0" smtClean="0"/>
              <a:t>に固定し、もう一方の</a:t>
            </a:r>
            <a:r>
              <a:rPr lang="en-US" altLang="ja-JP" sz="2400" b="1" dirty="0" err="1"/>
              <a:t>V</a:t>
            </a:r>
            <a:r>
              <a:rPr lang="en-US" altLang="ja-JP" sz="2400" b="1" baseline="-25000" dirty="0" err="1"/>
              <a:t>gBB</a:t>
            </a:r>
            <a:r>
              <a:rPr lang="ja-JP" altLang="en-US" sz="2400" b="1" dirty="0" smtClean="0"/>
              <a:t>スイープした。</a:t>
            </a:r>
            <a:endParaRPr lang="en-US" altLang="ja-JP" sz="2400" b="1" dirty="0" smtClean="0"/>
          </a:p>
          <a:p>
            <a:r>
              <a:rPr kumimoji="1" lang="en-US" altLang="ja-JP" sz="2400" b="1" dirty="0" smtClean="0"/>
              <a:t>LO</a:t>
            </a:r>
            <a:r>
              <a:rPr kumimoji="1" lang="ja-JP" altLang="en-US" sz="2400" b="1" dirty="0" smtClean="0"/>
              <a:t>リーク</a:t>
            </a:r>
            <a:r>
              <a:rPr lang="ja-JP" altLang="en-US" sz="2400" b="1" dirty="0"/>
              <a:t>：</a:t>
            </a:r>
            <a:r>
              <a:rPr kumimoji="1" lang="en-US" altLang="ja-JP" sz="2400" b="1" dirty="0" smtClean="0"/>
              <a:t>-41.1dBc</a:t>
            </a:r>
          </a:p>
          <a:p>
            <a:r>
              <a:rPr lang="ja-JP" altLang="en-US" sz="2400" b="1" dirty="0" smtClean="0"/>
              <a:t>対称コアレイアウト：約</a:t>
            </a:r>
            <a:r>
              <a:rPr lang="en-US" altLang="ja-JP" sz="2400" b="1" dirty="0" smtClean="0"/>
              <a:t>-20dBc</a:t>
            </a:r>
            <a:endParaRPr kumimoji="1" lang="ja-JP" alt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8" y="800709"/>
            <a:ext cx="6511158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81"/>
    </mc:Choice>
    <mc:Fallback xmlns="">
      <p:transition spd="slow" advTm="5118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2037737" cy="661962"/>
          </a:xfrm>
        </p:spPr>
        <p:txBody>
          <a:bodyPr/>
          <a:lstStyle/>
          <a:p>
            <a:r>
              <a:rPr kumimoji="1" lang="ja-JP" altLang="en-US" b="1" dirty="0" smtClean="0"/>
              <a:t>性能比較</a:t>
            </a:r>
            <a:endParaRPr kumimoji="1" lang="ja-JP" altLang="en-US" b="1" dirty="0"/>
          </a:p>
        </p:txBody>
      </p:sp>
      <p:graphicFrame>
        <p:nvGraphicFramePr>
          <p:cNvPr id="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281852"/>
              </p:ext>
            </p:extLst>
          </p:nvPr>
        </p:nvGraphicFramePr>
        <p:xfrm>
          <a:off x="503548" y="856718"/>
          <a:ext cx="7849031" cy="50925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72308"/>
                <a:gridCol w="1764196"/>
                <a:gridCol w="1656184"/>
                <a:gridCol w="1656343"/>
              </a:tblGrid>
              <a:tr h="791141"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latin typeface="+mn-lt"/>
                        </a:rPr>
                        <a:t>Up-conversion</a:t>
                      </a:r>
                      <a:r>
                        <a:rPr kumimoji="1" lang="en-US" altLang="ja-JP" sz="2400" b="1" baseline="0" dirty="0" smtClean="0">
                          <a:latin typeface="+mn-lt"/>
                        </a:rPr>
                        <a:t> mixer</a:t>
                      </a:r>
                      <a:endParaRPr kumimoji="1" lang="ja-JP" altLang="en-US" sz="2400" b="1" dirty="0">
                        <a:latin typeface="+mn-lt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latin typeface="+mn-lt"/>
                        </a:rPr>
                        <a:t>This</a:t>
                      </a:r>
                      <a:r>
                        <a:rPr kumimoji="1" lang="en-US" altLang="ja-JP" sz="2400" b="1" baseline="0" dirty="0" smtClean="0">
                          <a:latin typeface="+mn-lt"/>
                        </a:rPr>
                        <a:t> work</a:t>
                      </a:r>
                    </a:p>
                    <a:p>
                      <a:endParaRPr kumimoji="1" lang="ja-JP" altLang="en-US" sz="2400" b="1" dirty="0">
                        <a:latin typeface="+mn-lt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latin typeface="+mn-lt"/>
                        </a:rPr>
                        <a:t>[1]</a:t>
                      </a:r>
                      <a:endParaRPr kumimoji="1" lang="ja-JP" altLang="en-US" sz="2400" b="1" dirty="0">
                        <a:latin typeface="+mn-lt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latin typeface="+mn-lt"/>
                        </a:rPr>
                        <a:t>[2]</a:t>
                      </a:r>
                      <a:endParaRPr kumimoji="1" lang="ja-JP" altLang="en-US" sz="2400" b="1" dirty="0">
                        <a:latin typeface="+mn-lt"/>
                      </a:endParaRPr>
                    </a:p>
                  </a:txBody>
                  <a:tcPr marL="91443" marR="91443" marT="45722" marB="45722"/>
                </a:tc>
              </a:tr>
              <a:tr h="534593"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latin typeface="+mn-lt"/>
                        </a:rPr>
                        <a:t>Technology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65nm</a:t>
                      </a:r>
                      <a:endParaRPr lang="en-US" altLang="ja-JP" sz="2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130nm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90nm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34593"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latin typeface="+mn-lt"/>
                        </a:rPr>
                        <a:t>Conversion gain</a:t>
                      </a:r>
                      <a:r>
                        <a:rPr kumimoji="1" lang="en-US" altLang="ja-JP" sz="2400" b="1" baseline="0" dirty="0" smtClean="0">
                          <a:latin typeface="+mn-lt"/>
                        </a:rPr>
                        <a:t> [dB]</a:t>
                      </a:r>
                      <a:endParaRPr kumimoji="1" lang="ja-JP" altLang="en-US" sz="2400" b="1" dirty="0">
                        <a:latin typeface="+mn-lt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4.3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4.0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4.5 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51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 smtClean="0">
                          <a:latin typeface="+mn-lt"/>
                        </a:rPr>
                        <a:t>RF-LO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baseline="0" dirty="0" smtClean="0">
                          <a:latin typeface="+mn-lt"/>
                        </a:rPr>
                        <a:t>Isolation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baseline="0" dirty="0" smtClean="0">
                          <a:latin typeface="+mn-lt"/>
                        </a:rPr>
                        <a:t>[dB]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-37.3</a:t>
                      </a:r>
                      <a:endParaRPr lang="ja-JP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-37 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-57.5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34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 smtClean="0">
                          <a:latin typeface="+mn-lt"/>
                        </a:rPr>
                        <a:t>LO leakage</a:t>
                      </a:r>
                      <a:r>
                        <a:rPr kumimoji="1" lang="en-US" altLang="ja-JP" sz="2400" b="1" baseline="0" dirty="0" smtClean="0">
                          <a:latin typeface="+mn-lt"/>
                        </a:rPr>
                        <a:t> [</a:t>
                      </a:r>
                      <a:r>
                        <a:rPr kumimoji="1" lang="en-US" altLang="ja-JP" sz="2400" b="1" baseline="0" dirty="0" err="1" smtClean="0">
                          <a:latin typeface="+mn-lt"/>
                        </a:rPr>
                        <a:t>dBc</a:t>
                      </a:r>
                      <a:r>
                        <a:rPr kumimoji="1" lang="en-US" altLang="ja-JP" sz="2400" b="1" baseline="0" dirty="0" smtClean="0">
                          <a:latin typeface="+mn-lt"/>
                        </a:rPr>
                        <a:t>]</a:t>
                      </a:r>
                      <a:r>
                        <a:rPr kumimoji="1" lang="en-US" altLang="ja-JP" sz="2400" b="1" dirty="0" smtClean="0">
                          <a:latin typeface="+mn-lt"/>
                        </a:rPr>
                        <a:t> </a:t>
                      </a:r>
                      <a:endParaRPr kumimoji="1" lang="en-US" altLang="ja-JP" sz="2400" b="1" baseline="0" dirty="0" smtClean="0">
                        <a:latin typeface="+mn-lt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2400" b="1" i="0" u="none" strike="noStrike" dirty="0">
                          <a:effectLst/>
                          <a:latin typeface="+mj-lt"/>
                        </a:rPr>
                        <a:t>　</a:t>
                      </a:r>
                      <a:r>
                        <a:rPr lang="en-US" altLang="ja-JP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-41.1</a:t>
                      </a:r>
                      <a:endParaRPr lang="ja-JP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-30 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N/A 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34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baseline="0" dirty="0" smtClean="0">
                          <a:latin typeface="+mn-lt"/>
                        </a:rPr>
                        <a:t>Power consumption [</a:t>
                      </a:r>
                      <a:r>
                        <a:rPr kumimoji="1" lang="en-US" altLang="ja-JP" sz="2400" b="1" baseline="0" dirty="0" err="1" smtClean="0">
                          <a:latin typeface="+mn-lt"/>
                        </a:rPr>
                        <a:t>mW</a:t>
                      </a:r>
                      <a:r>
                        <a:rPr kumimoji="1" lang="en-US" altLang="ja-JP" sz="2400" b="1" baseline="0" dirty="0" smtClean="0">
                          <a:latin typeface="+mn-lt"/>
                        </a:rPr>
                        <a:t>]</a:t>
                      </a:r>
                      <a:endParaRPr kumimoji="1" lang="ja-JP" altLang="en-US" sz="2400" b="1" dirty="0" smtClean="0">
                        <a:latin typeface="+mn-lt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5.4</a:t>
                      </a:r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24.0 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15.1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755576" y="6084585"/>
            <a:ext cx="4823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600" b="1" dirty="0" smtClean="0">
                <a:solidFill>
                  <a:srgbClr val="000000"/>
                </a:solidFill>
              </a:rPr>
              <a:t>[1] F. Zhang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,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i="1" dirty="0">
                <a:solidFill>
                  <a:srgbClr val="000000"/>
                </a:solidFill>
              </a:rPr>
              <a:t>et al</a:t>
            </a:r>
            <a:r>
              <a:rPr lang="en-US" altLang="en-US" sz="1600" b="1" dirty="0">
                <a:solidFill>
                  <a:srgbClr val="000000"/>
                </a:solidFill>
              </a:rPr>
              <a:t>., </a:t>
            </a:r>
            <a:r>
              <a:rPr lang="en-US" altLang="en-US" sz="1600" b="1" i="1" dirty="0" smtClean="0">
                <a:solidFill>
                  <a:srgbClr val="000000"/>
                </a:solidFill>
              </a:rPr>
              <a:t>Electronics Letters,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2012  </a:t>
            </a:r>
          </a:p>
          <a:p>
            <a:pPr algn="l"/>
            <a:r>
              <a:rPr lang="en-US" altLang="en-US" sz="1600" b="1" dirty="0" smtClean="0">
                <a:solidFill>
                  <a:srgbClr val="000000"/>
                </a:solidFill>
              </a:rPr>
              <a:t>[2]</a:t>
            </a:r>
            <a:r>
              <a:rPr lang="en-US" altLang="ja-JP" sz="1600" b="1" dirty="0" smtClean="0"/>
              <a:t> 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T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. Tsai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,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i="1" dirty="0">
                <a:solidFill>
                  <a:srgbClr val="000000"/>
                </a:solidFill>
              </a:rPr>
              <a:t>et al</a:t>
            </a:r>
            <a:r>
              <a:rPr lang="en-US" altLang="en-US" sz="1600" b="1" dirty="0">
                <a:solidFill>
                  <a:srgbClr val="000000"/>
                </a:solidFill>
              </a:rPr>
              <a:t>., </a:t>
            </a:r>
            <a:r>
              <a:rPr lang="en-US" altLang="en-US" sz="1600" b="1" i="1" dirty="0">
                <a:solidFill>
                  <a:srgbClr val="000000"/>
                </a:solidFill>
              </a:rPr>
              <a:t>Electronics Letters, </a:t>
            </a:r>
            <a:r>
              <a:rPr lang="en-US" altLang="en-US" sz="1600" b="1" dirty="0">
                <a:solidFill>
                  <a:srgbClr val="000000"/>
                </a:solidFill>
              </a:rPr>
              <a:t>2012</a:t>
            </a:r>
            <a:endParaRPr lang="en-US" altLang="ja-JP" sz="1600" b="1" dirty="0">
              <a:solidFill>
                <a:srgbClr val="00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399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33"/>
    </mc:Choice>
    <mc:Fallback xmlns="">
      <p:transition spd="slow" advTm="4953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1574470" cy="661962"/>
          </a:xfrm>
        </p:spPr>
        <p:txBody>
          <a:bodyPr/>
          <a:lstStyle/>
          <a:p>
            <a:r>
              <a:rPr kumimoji="1" lang="ja-JP" altLang="en-US" b="1" dirty="0" smtClean="0"/>
              <a:t>まとめ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2" y="1016000"/>
            <a:ext cx="8316155" cy="5437335"/>
          </a:xfrm>
        </p:spPr>
        <p:txBody>
          <a:bodyPr/>
          <a:lstStyle/>
          <a:p>
            <a:pPr algn="just"/>
            <a:r>
              <a:rPr lang="ja-JP" altLang="en-US" sz="3200" b="1" dirty="0" smtClean="0"/>
              <a:t>非対称コアレイアウトを用いたアップコンバージョンミキサについて検討した。</a:t>
            </a:r>
            <a:endParaRPr lang="en-US" altLang="ja-JP" sz="3200" b="1" dirty="0" smtClean="0"/>
          </a:p>
          <a:p>
            <a:pPr algn="just"/>
            <a:endParaRPr lang="en-US" altLang="ja-JP" sz="3200" b="1" dirty="0" smtClean="0"/>
          </a:p>
          <a:p>
            <a:pPr algn="just"/>
            <a:r>
              <a:rPr lang="en-US" altLang="ja-JP" sz="3200" b="1" dirty="0" smtClean="0"/>
              <a:t>65nm CMOS</a:t>
            </a:r>
            <a:r>
              <a:rPr lang="ja-JP" altLang="en-US" sz="3200" b="1" dirty="0" smtClean="0"/>
              <a:t>プロセスを用いたミキサを作製し、</a:t>
            </a:r>
            <a:r>
              <a:rPr lang="en-US" altLang="ja-JP" sz="3200" b="1" dirty="0" smtClean="0"/>
              <a:t>RF-LO</a:t>
            </a:r>
            <a:r>
              <a:rPr lang="ja-JP" altLang="en-US" sz="3200" b="1" dirty="0" smtClean="0"/>
              <a:t>アイソレーションが</a:t>
            </a:r>
            <a:r>
              <a:rPr lang="en-US" altLang="ja-JP" sz="3200" b="1" dirty="0" smtClean="0"/>
              <a:t>-37.3dBc</a:t>
            </a:r>
            <a:r>
              <a:rPr lang="ja-JP" altLang="en-US" sz="3200" b="1" dirty="0" err="1" smtClean="0"/>
              <a:t>、</a:t>
            </a:r>
            <a:r>
              <a:rPr lang="en-US" altLang="ja-JP" sz="3200" b="1" dirty="0" smtClean="0"/>
              <a:t>LO</a:t>
            </a:r>
            <a:r>
              <a:rPr lang="ja-JP" altLang="en-US" sz="3200" b="1" dirty="0" smtClean="0"/>
              <a:t>リークが</a:t>
            </a:r>
            <a:r>
              <a:rPr lang="en-US" altLang="ja-JP" sz="3200" b="1" dirty="0" smtClean="0"/>
              <a:t>-41.1dBc</a:t>
            </a:r>
            <a:r>
              <a:rPr lang="ja-JP" altLang="en-US" sz="3200" b="1" dirty="0" smtClean="0"/>
              <a:t>を達成した。</a:t>
            </a:r>
            <a:endParaRPr lang="en-US" altLang="ja-JP" sz="3200" b="1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20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90"/>
    </mc:Choice>
    <mc:Fallback xmlns="">
      <p:transition spd="slow" advTm="4849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1187450" y="3219450"/>
            <a:ext cx="6661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dirty="0" smtClean="0"/>
              <a:t>Thank </a:t>
            </a:r>
            <a:r>
              <a:rPr lang="en-US" altLang="ja-JP" dirty="0"/>
              <a:t>you for your </a:t>
            </a:r>
            <a:r>
              <a:rPr lang="en-US" altLang="ja-JP" dirty="0" smtClean="0"/>
              <a:t>attention</a:t>
            </a:r>
            <a:r>
              <a:rPr lang="en-US" altLang="ja-JP" dirty="0"/>
              <a:t>!</a:t>
            </a:r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3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04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5"/>
    </mc:Choice>
    <mc:Fallback xmlns="">
      <p:transition spd="slow" advTm="400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3134191" cy="661962"/>
          </a:xfrm>
        </p:spPr>
        <p:txBody>
          <a:bodyPr/>
          <a:lstStyle/>
          <a:p>
            <a:r>
              <a:rPr lang="en-US" altLang="ja-JP" b="1" dirty="0" smtClean="0"/>
              <a:t>DC mismatch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300" y="5049180"/>
            <a:ext cx="8568184" cy="1331045"/>
          </a:xfrm>
        </p:spPr>
        <p:txBody>
          <a:bodyPr/>
          <a:lstStyle/>
          <a:p>
            <a:r>
              <a:rPr lang="en-US" altLang="ja-JP" sz="2800" b="1" dirty="0" err="1" smtClean="0"/>
              <a:t>V</a:t>
            </a:r>
            <a:r>
              <a:rPr lang="en-US" altLang="ja-JP" sz="2800" b="1" baseline="-25000" dirty="0" err="1" smtClean="0"/>
              <a:t>th</a:t>
            </a:r>
            <a:r>
              <a:rPr lang="en-US" altLang="ja-JP" sz="2800" b="1" dirty="0" smtClean="0"/>
              <a:t> variation causes DC mismatch.</a:t>
            </a:r>
          </a:p>
          <a:p>
            <a:r>
              <a:rPr lang="en-US" altLang="ja-JP" sz="2800" b="1" dirty="0" smtClean="0"/>
              <a:t>Larger DC mismatch, Larger LO leakage.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800" b="1" dirty="0" smtClean="0">
                <a:solidFill>
                  <a:srgbClr val="FF0000"/>
                </a:solidFill>
              </a:rPr>
              <a:t>DC mismatch calibration</a:t>
            </a:r>
          </a:p>
          <a:p>
            <a:endParaRPr kumimoji="1" lang="ja-JP" altLang="en-US" sz="2800" b="1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556280"/>
              </p:ext>
            </p:extLst>
          </p:nvPr>
        </p:nvGraphicFramePr>
        <p:xfrm>
          <a:off x="1115616" y="836712"/>
          <a:ext cx="72368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663788" y="1196752"/>
                <a:ext cx="5148572" cy="8466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latin typeface="Cambria Math"/>
                        </a:rPr>
                        <m:t>𝑳𝑶𝒍𝒆𝒂𝒌</m:t>
                      </m:r>
                      <m:r>
                        <a:rPr kumimoji="1" lang="en-US" altLang="ja-JP" sz="2400" b="1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1" i="1" smtClean="0">
                          <a:latin typeface="Cambria Math"/>
                        </a:rPr>
                        <m:t>𝟐𝟎</m:t>
                      </m:r>
                      <m:func>
                        <m:func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kumimoji="1" lang="en-US" altLang="ja-JP" sz="2400" b="1" i="0" smtClean="0"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1" i="1" smtClean="0">
                                  <a:latin typeface="Cambria Math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smtClean="0">
                                      <a:latin typeface="Cambria Math"/>
                                    </a:rPr>
                                    <m:t>𝑫𝑪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latin typeface="Cambria Math"/>
                                    </a:rPr>
                                    <m:t>𝒎𝒊𝒔𝒎𝒂𝒕𝒄𝒉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latin typeface="Cambria Math"/>
                                    </a:rPr>
                                    <m:t>𝑩𝑩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 altLang="ja-JP" sz="2400" b="1">
                          <a:latin typeface="Cambria Math"/>
                        </a:rPr>
                        <m:t>[</m:t>
                      </m:r>
                      <m:r>
                        <m:rPr>
                          <m:nor/>
                        </m:rPr>
                        <a:rPr lang="en-US" altLang="ja-JP" sz="2400" b="1">
                          <a:latin typeface="Cambria Math"/>
                        </a:rPr>
                        <m:t>dBc</m:t>
                      </m:r>
                      <m:r>
                        <m:rPr>
                          <m:nor/>
                        </m:rPr>
                        <a:rPr lang="en-US" altLang="ja-JP" sz="2400" b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1196752"/>
                <a:ext cx="5148572" cy="8466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37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70"/>
    </mc:Choice>
    <mc:Fallback xmlns="">
      <p:transition spd="slow" advTm="3687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2" y="4870263"/>
            <a:ext cx="8280151" cy="682973"/>
          </a:xfrm>
        </p:spPr>
        <p:txBody>
          <a:bodyPr/>
          <a:lstStyle/>
          <a:p>
            <a:pPr algn="just"/>
            <a:r>
              <a:rPr kumimoji="1" lang="en-US" altLang="ja-JP" sz="2800" b="1" dirty="0" smtClean="0"/>
              <a:t>Layout causes capacitance mismatch.</a:t>
            </a:r>
          </a:p>
          <a:p>
            <a:pPr algn="just"/>
            <a:r>
              <a:rPr kumimoji="1" lang="en-US" altLang="ja-JP" sz="2800" b="1" dirty="0" smtClean="0"/>
              <a:t>Larger </a:t>
            </a:r>
            <a:r>
              <a:rPr kumimoji="1" lang="en-US" altLang="ja-JP" sz="2800" b="1" dirty="0" err="1" smtClean="0"/>
              <a:t>C</a:t>
            </a:r>
            <a:r>
              <a:rPr kumimoji="1" lang="en-US" altLang="ja-JP" sz="2800" b="1" baseline="-25000" dirty="0" err="1" smtClean="0"/>
              <a:t>gd</a:t>
            </a:r>
            <a:r>
              <a:rPr lang="en-US" altLang="ja-JP" sz="2800" b="1" dirty="0"/>
              <a:t> </a:t>
            </a:r>
            <a:r>
              <a:rPr lang="en-US" altLang="ja-JP" sz="2800" b="1" dirty="0" smtClean="0"/>
              <a:t>mismatch, Larger LO leakage and RF-LO isolation.</a:t>
            </a:r>
            <a:endParaRPr kumimoji="1" lang="en-US" altLang="ja-JP" sz="2800" b="1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Asymmetric layout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3175869" cy="661962"/>
          </a:xfrm>
        </p:spPr>
        <p:txBody>
          <a:bodyPr/>
          <a:lstStyle/>
          <a:p>
            <a:r>
              <a:rPr lang="en-US" altLang="ja-JP" b="1" dirty="0" err="1" smtClean="0"/>
              <a:t>C</a:t>
            </a:r>
            <a:r>
              <a:rPr lang="en-US" altLang="ja-JP" b="1" baseline="-25000" dirty="0" err="1" smtClean="0"/>
              <a:t>gd</a:t>
            </a:r>
            <a:r>
              <a:rPr lang="en-US" altLang="ja-JP" b="1" dirty="0" smtClean="0"/>
              <a:t> mismatch</a:t>
            </a:r>
            <a:endParaRPr kumimoji="1" lang="ja-JP" altLang="en-US" b="1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707064"/>
              </p:ext>
            </p:extLst>
          </p:nvPr>
        </p:nvGraphicFramePr>
        <p:xfrm>
          <a:off x="1223628" y="872716"/>
          <a:ext cx="6604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5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24"/>
    </mc:Choice>
    <mc:Fallback xmlns="">
      <p:transition spd="slow" advTm="3482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4878259" cy="661962"/>
          </a:xfrm>
        </p:spPr>
        <p:txBody>
          <a:bodyPr/>
          <a:lstStyle/>
          <a:p>
            <a:r>
              <a:rPr lang="en-US" altLang="ja-JP" b="1" dirty="0" smtClean="0"/>
              <a:t>Measurement system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5301208"/>
            <a:ext cx="8229600" cy="971005"/>
          </a:xfrm>
        </p:spPr>
        <p:txBody>
          <a:bodyPr/>
          <a:lstStyle/>
          <a:p>
            <a:r>
              <a:rPr kumimoji="1" lang="en-US" altLang="ja-JP" b="1" dirty="0" smtClean="0"/>
              <a:t>BB and LO input : Signal generator</a:t>
            </a:r>
          </a:p>
          <a:p>
            <a:r>
              <a:rPr lang="en-US" altLang="ja-JP" b="1" dirty="0" smtClean="0"/>
              <a:t>RF output : Spectrum analyzer</a:t>
            </a:r>
            <a:endParaRPr kumimoji="1" lang="ja-JP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5952"/>
            <a:ext cx="8618070" cy="427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58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73"/>
    </mc:Choice>
    <mc:Fallback xmlns="">
      <p:transition spd="slow" advTm="3817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2037737" cy="661962"/>
          </a:xfrm>
        </p:spPr>
        <p:txBody>
          <a:bodyPr/>
          <a:lstStyle/>
          <a:p>
            <a:r>
              <a:rPr lang="ja-JP" altLang="en-US" b="1" dirty="0" smtClean="0"/>
              <a:t>発表内容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2" y="1016000"/>
            <a:ext cx="8280151" cy="52562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b="1" dirty="0" smtClean="0"/>
              <a:t>研究背景</a:t>
            </a:r>
            <a:endParaRPr lang="en-US" altLang="ja-JP" b="1" dirty="0" smtClean="0"/>
          </a:p>
          <a:p>
            <a:pPr>
              <a:defRPr/>
            </a:pPr>
            <a:r>
              <a:rPr lang="en-US" altLang="ja-JP" b="1" dirty="0" smtClean="0"/>
              <a:t>60GHz</a:t>
            </a:r>
            <a:r>
              <a:rPr lang="ja-JP" altLang="en-US" b="1" dirty="0" smtClean="0"/>
              <a:t>帯におけるミキサの課題</a:t>
            </a:r>
            <a:endParaRPr lang="en-US" altLang="ja-JP" b="1" dirty="0" smtClean="0"/>
          </a:p>
          <a:p>
            <a:pPr>
              <a:defRPr/>
            </a:pPr>
            <a:r>
              <a:rPr lang="ja-JP" altLang="en-US" b="1" dirty="0" smtClean="0"/>
              <a:t>非対称コアレイアウト</a:t>
            </a:r>
            <a:r>
              <a:rPr lang="ja-JP" altLang="en-US" b="1" dirty="0" smtClean="0"/>
              <a:t>を用いたミキサ</a:t>
            </a:r>
            <a:endParaRPr lang="en-US" altLang="ja-JP" b="1" dirty="0" smtClean="0"/>
          </a:p>
          <a:p>
            <a:pPr>
              <a:defRPr/>
            </a:pPr>
            <a:r>
              <a:rPr lang="ja-JP" altLang="en-US" b="1" dirty="0"/>
              <a:t>測定</a:t>
            </a:r>
            <a:r>
              <a:rPr lang="ja-JP" altLang="en-US" b="1" dirty="0" smtClean="0"/>
              <a:t>結果</a:t>
            </a:r>
            <a:endParaRPr lang="en-US" altLang="ja-JP" b="1" dirty="0" smtClean="0"/>
          </a:p>
          <a:p>
            <a:pPr>
              <a:defRPr/>
            </a:pPr>
            <a:r>
              <a:rPr lang="ja-JP" altLang="en-US" b="1" dirty="0"/>
              <a:t>まとめ</a:t>
            </a:r>
            <a:endParaRPr lang="en-US" altLang="ja-JP" b="1" dirty="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30"/>
    </mc:Choice>
    <mc:Fallback xmlns="">
      <p:transition spd="slow" advTm="3013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3801041" cy="661962"/>
          </a:xfrm>
        </p:spPr>
        <p:txBody>
          <a:bodyPr/>
          <a:lstStyle/>
          <a:p>
            <a:r>
              <a:rPr lang="en-US" altLang="ja-JP" b="1" dirty="0" smtClean="0"/>
              <a:t>Conversion gain</a:t>
            </a:r>
            <a:endParaRPr kumimoji="1" lang="ja-JP" altLang="en-US" b="1" dirty="0"/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1600" y="5625244"/>
            <a:ext cx="7560839" cy="898998"/>
          </a:xfrm>
        </p:spPr>
        <p:txBody>
          <a:bodyPr/>
          <a:lstStyle/>
          <a:p>
            <a:r>
              <a:rPr lang="en-US" altLang="ja-JP" sz="2800" b="1" dirty="0" smtClean="0"/>
              <a:t>BB frequency : 100MHz</a:t>
            </a:r>
          </a:p>
          <a:p>
            <a:r>
              <a:rPr lang="en-US" altLang="ja-JP" sz="2800" b="1" dirty="0" smtClean="0"/>
              <a:t>LO frequency : 62.64GHz</a:t>
            </a:r>
          </a:p>
          <a:p>
            <a:endParaRPr kumimoji="1" lang="en-US" altLang="ja-JP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3" y="980728"/>
            <a:ext cx="7334333" cy="46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96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12"/>
    </mc:Choice>
    <mc:Fallback xmlns="">
      <p:transition spd="slow" advTm="4691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2595582" cy="661962"/>
          </a:xfrm>
        </p:spPr>
        <p:txBody>
          <a:bodyPr/>
          <a:lstStyle/>
          <a:p>
            <a:r>
              <a:rPr lang="en-US" altLang="ja-JP" b="1" dirty="0" smtClean="0"/>
              <a:t>Impedance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0186" y="4942271"/>
            <a:ext cx="8229600" cy="898997"/>
          </a:xfrm>
        </p:spPr>
        <p:txBody>
          <a:bodyPr/>
          <a:lstStyle/>
          <a:p>
            <a:r>
              <a:rPr lang="en-US" altLang="ja-JP" sz="2400" b="1" dirty="0" smtClean="0"/>
              <a:t>Solid line: measurement, Dotted line: simulation</a:t>
            </a:r>
          </a:p>
          <a:p>
            <a:r>
              <a:rPr kumimoji="1" lang="en-US" altLang="ja-JP" sz="2400" b="1" dirty="0" smtClean="0"/>
              <a:t>Markers show 60GHz point.</a:t>
            </a:r>
            <a:endParaRPr kumimoji="1" lang="ja-JP" altLang="en-US" sz="2400" b="1" dirty="0" smtClean="0"/>
          </a:p>
          <a:p>
            <a:r>
              <a:rPr kumimoji="1" lang="en-US" altLang="ja-JP" sz="2400" b="1" dirty="0" smtClean="0"/>
              <a:t>The differenc</a:t>
            </a:r>
            <a:r>
              <a:rPr lang="en-US" altLang="ja-JP" sz="2400" b="1" dirty="0" smtClean="0"/>
              <a:t>e between simulation and measurement is due to parasitic inductance.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908719"/>
            <a:ext cx="7382797" cy="384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87"/>
          <p:cNvSpPr txBox="1">
            <a:spLocks noChangeArrowheads="1"/>
          </p:cNvSpPr>
          <p:nvPr/>
        </p:nvSpPr>
        <p:spPr bwMode="auto">
          <a:xfrm>
            <a:off x="1907704" y="4487344"/>
            <a:ext cx="14622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 smtClean="0"/>
              <a:t>RF</a:t>
            </a:r>
            <a:r>
              <a:rPr kumimoji="1" lang="en-US" altLang="ja-JP" sz="2800" dirty="0" smtClean="0"/>
              <a:t> port</a:t>
            </a:r>
            <a:endParaRPr kumimoji="1" lang="en-US" altLang="ja-JP" sz="2800" dirty="0"/>
          </a:p>
        </p:txBody>
      </p:sp>
      <p:sp>
        <p:nvSpPr>
          <p:cNvPr id="7" name="テキスト ボックス 87"/>
          <p:cNvSpPr txBox="1">
            <a:spLocks noChangeArrowheads="1"/>
          </p:cNvSpPr>
          <p:nvPr/>
        </p:nvSpPr>
        <p:spPr bwMode="auto">
          <a:xfrm>
            <a:off x="5678506" y="4487344"/>
            <a:ext cx="1481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 smtClean="0"/>
              <a:t>LO</a:t>
            </a:r>
            <a:r>
              <a:rPr kumimoji="1" lang="en-US" altLang="ja-JP" sz="2800" dirty="0" smtClean="0"/>
              <a:t> port</a:t>
            </a:r>
            <a:endParaRPr kumimoji="1" lang="en-US" altLang="ja-JP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6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6314549" cy="661962"/>
          </a:xfrm>
        </p:spPr>
        <p:txBody>
          <a:bodyPr/>
          <a:lstStyle/>
          <a:p>
            <a:r>
              <a:rPr kumimoji="1" lang="en-US" altLang="ja-JP" b="1" dirty="0" smtClean="0"/>
              <a:t>Large-signal characteristics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4797152"/>
            <a:ext cx="8229600" cy="1475061"/>
          </a:xfrm>
        </p:spPr>
        <p:txBody>
          <a:bodyPr/>
          <a:lstStyle/>
          <a:p>
            <a:r>
              <a:rPr kumimoji="1" lang="en-US" altLang="ja-JP" b="1" dirty="0" smtClean="0"/>
              <a:t>P</a:t>
            </a:r>
            <a:r>
              <a:rPr lang="en-US" altLang="ja-JP" b="1" baseline="-25000" dirty="0" smtClean="0"/>
              <a:t>1dB </a:t>
            </a:r>
            <a:r>
              <a:rPr lang="en-US" altLang="ja-JP" b="1" dirty="0" smtClean="0"/>
              <a:t>: -8.7dBm</a:t>
            </a:r>
          </a:p>
          <a:p>
            <a:r>
              <a:rPr kumimoji="1" lang="en-US" altLang="ja-JP" b="1" dirty="0" err="1" smtClean="0"/>
              <a:t>P</a:t>
            </a:r>
            <a:r>
              <a:rPr kumimoji="1" lang="en-US" altLang="ja-JP" b="1" baseline="-25000" dirty="0" err="1" smtClean="0"/>
              <a:t>sat</a:t>
            </a:r>
            <a:r>
              <a:rPr kumimoji="1" lang="en-US" altLang="ja-JP" b="1" baseline="-25000" dirty="0" smtClean="0"/>
              <a:t> </a:t>
            </a:r>
            <a:r>
              <a:rPr lang="en-US" altLang="ja-JP" b="1" dirty="0" smtClean="0"/>
              <a:t>: -5.2dBm</a:t>
            </a:r>
            <a:endParaRPr kumimoji="1" lang="ja-JP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0748"/>
            <a:ext cx="855595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14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2031325" cy="661962"/>
          </a:xfrm>
        </p:spPr>
        <p:txBody>
          <a:bodyPr/>
          <a:lstStyle/>
          <a:p>
            <a:r>
              <a:rPr kumimoji="1" lang="ja-JP" altLang="en-US" b="1" dirty="0" smtClean="0"/>
              <a:t>研究背景</a:t>
            </a:r>
            <a:endParaRPr kumimoji="1" lang="ja-JP" altLang="en-US" b="1" dirty="0"/>
          </a:p>
        </p:txBody>
      </p:sp>
      <p:sp>
        <p:nvSpPr>
          <p:cNvPr id="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338" y="3717660"/>
            <a:ext cx="4428678" cy="2806965"/>
          </a:xfrm>
        </p:spPr>
        <p:txBody>
          <a:bodyPr/>
          <a:lstStyle/>
          <a:p>
            <a:r>
              <a:rPr lang="en-US" altLang="ja-JP" sz="2800" b="1" dirty="0">
                <a:solidFill>
                  <a:schemeClr val="tx2"/>
                </a:solidFill>
                <a:ea typeface="ＭＳ ゴシック" pitchFamily="49" charset="-128"/>
              </a:rPr>
              <a:t>IEEE </a:t>
            </a:r>
            <a:r>
              <a:rPr lang="en-US" altLang="ja-JP" sz="2800" b="1" dirty="0" smtClean="0">
                <a:solidFill>
                  <a:schemeClr val="tx2"/>
                </a:solidFill>
                <a:ea typeface="ＭＳ ゴシック" pitchFamily="49" charset="-128"/>
              </a:rPr>
              <a:t>802.11.ad</a:t>
            </a:r>
            <a:endParaRPr lang="en-US" altLang="ja-JP" sz="2800" b="1" dirty="0" smtClean="0"/>
          </a:p>
          <a:p>
            <a:pPr lvl="1"/>
            <a:r>
              <a:rPr lang="en-US" altLang="ja-JP" sz="2400" b="1" dirty="0" smtClean="0"/>
              <a:t>57.24GHz – 65.88GHz</a:t>
            </a:r>
          </a:p>
          <a:p>
            <a:pPr lvl="1"/>
            <a:r>
              <a:rPr lang="en-US" altLang="ja-JP" sz="2400" b="1" dirty="0" smtClean="0"/>
              <a:t>2.16GHz/</a:t>
            </a:r>
            <a:r>
              <a:rPr lang="en-US" altLang="ja-JP" sz="2400" b="1" dirty="0" err="1" smtClean="0"/>
              <a:t>ch</a:t>
            </a:r>
            <a:r>
              <a:rPr lang="en-US" altLang="ja-JP" sz="2400" b="1" dirty="0" smtClean="0"/>
              <a:t> x 4ch</a:t>
            </a:r>
            <a:br>
              <a:rPr lang="en-US" altLang="ja-JP" sz="2400" b="1" dirty="0" smtClean="0"/>
            </a:br>
            <a:endParaRPr lang="en-US" altLang="ja-JP" sz="300" b="1" dirty="0" smtClean="0"/>
          </a:p>
          <a:p>
            <a:pPr lvl="1"/>
            <a:r>
              <a:rPr lang="en-US" altLang="ja-JP" sz="2400" b="1" dirty="0" smtClean="0"/>
              <a:t>QPSK   </a:t>
            </a:r>
            <a:r>
              <a:rPr lang="ja-JP" altLang="en-US" sz="2400" b="1" dirty="0" smtClean="0"/>
              <a:t>⇒</a:t>
            </a:r>
            <a:r>
              <a:rPr lang="en-US" altLang="ja-JP" sz="2400" b="1" dirty="0" smtClean="0"/>
              <a:t> 3.5Gbps/</a:t>
            </a:r>
            <a:r>
              <a:rPr lang="en-US" altLang="ja-JP" sz="2400" b="1" dirty="0" err="1" smtClean="0"/>
              <a:t>ch</a:t>
            </a:r>
            <a:endParaRPr lang="en-US" altLang="ja-JP" sz="2400" b="1" dirty="0" smtClean="0"/>
          </a:p>
          <a:p>
            <a:pPr lvl="1"/>
            <a:r>
              <a:rPr lang="en-US" altLang="ja-JP" sz="2400" b="1" dirty="0" smtClean="0"/>
              <a:t>16QAM </a:t>
            </a:r>
            <a:r>
              <a:rPr lang="ja-JP" altLang="en-US" sz="2400" b="1" dirty="0" smtClean="0"/>
              <a:t>⇒</a:t>
            </a:r>
            <a:r>
              <a:rPr lang="en-US" altLang="ja-JP" sz="2400" b="1" dirty="0" smtClean="0"/>
              <a:t> 7.0Gbps/</a:t>
            </a:r>
            <a:r>
              <a:rPr lang="en-US" altLang="ja-JP" sz="2400" b="1" dirty="0" err="1" smtClean="0"/>
              <a:t>ch</a:t>
            </a:r>
            <a:endParaRPr lang="en-US" altLang="ja-JP" sz="2400" b="1" dirty="0" smtClean="0"/>
          </a:p>
          <a:p>
            <a:pPr lvl="1"/>
            <a:r>
              <a:rPr lang="en-US" altLang="ja-JP" sz="2400" b="1" dirty="0" smtClean="0"/>
              <a:t>64QAM </a:t>
            </a:r>
            <a:r>
              <a:rPr lang="ja-JP" altLang="en-US" sz="2400" b="1" dirty="0" smtClean="0"/>
              <a:t>⇒</a:t>
            </a:r>
            <a:r>
              <a:rPr lang="en-US" altLang="ja-JP" sz="2400" b="1" dirty="0" smtClean="0"/>
              <a:t> 10.6Gbps/</a:t>
            </a:r>
            <a:r>
              <a:rPr lang="en-US" altLang="ja-JP" sz="2400" b="1" dirty="0" err="1" smtClean="0"/>
              <a:t>ch</a:t>
            </a:r>
            <a:endParaRPr lang="en-US" altLang="ja-JP" sz="2400" b="1" dirty="0" smtClean="0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43508" y="920750"/>
            <a:ext cx="3768725" cy="261916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 sz="3200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288281" y="744538"/>
            <a:ext cx="2011362" cy="403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000"/>
              <a:t>60GHz</a:t>
            </a:r>
            <a:r>
              <a:rPr lang="ja-JP" altLang="en-US" sz="2000"/>
              <a:t>帯の特徴</a:t>
            </a:r>
          </a:p>
        </p:txBody>
      </p:sp>
      <p:grpSp>
        <p:nvGrpSpPr>
          <p:cNvPr id="30" name="グループ化 2"/>
          <p:cNvGrpSpPr>
            <a:grpSpLocks/>
          </p:cNvGrpSpPr>
          <p:nvPr/>
        </p:nvGrpSpPr>
        <p:grpSpPr bwMode="auto">
          <a:xfrm>
            <a:off x="107504" y="1125538"/>
            <a:ext cx="3648285" cy="1141832"/>
            <a:chOff x="226578" y="1124744"/>
            <a:chExt cx="3648285" cy="1141925"/>
          </a:xfrm>
        </p:grpSpPr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286705" y="1124744"/>
              <a:ext cx="29979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ja-JP" sz="2000" dirty="0" smtClean="0">
                  <a:solidFill>
                    <a:srgbClr val="0099FF"/>
                  </a:solidFill>
                  <a:sym typeface="Wingdings" pitchFamily="2" charset="2"/>
                </a:rPr>
                <a:t></a:t>
              </a:r>
              <a:r>
                <a:rPr lang="en-US" altLang="ja-JP" sz="2000" dirty="0" smtClean="0">
                  <a:sym typeface="Wingdings" pitchFamily="2" charset="2"/>
                </a:rPr>
                <a:t> </a:t>
              </a:r>
              <a:r>
                <a:rPr lang="ja-JP" altLang="en-US" sz="2000" b="1" dirty="0" smtClean="0">
                  <a:sym typeface="Wingdings" pitchFamily="2" charset="2"/>
                </a:rPr>
                <a:t>伝搬中</a:t>
              </a:r>
              <a:r>
                <a:rPr lang="ja-JP" altLang="en-US" sz="2000" b="1" dirty="0">
                  <a:sym typeface="Wingdings" pitchFamily="2" charset="2"/>
                </a:rPr>
                <a:t>の減衰が</a:t>
              </a:r>
              <a:r>
                <a:rPr lang="ja-JP" altLang="en-US" sz="2000" b="1" dirty="0" smtClean="0">
                  <a:sym typeface="Wingdings" pitchFamily="2" charset="2"/>
                </a:rPr>
                <a:t>大きい</a:t>
              </a:r>
              <a:endParaRPr lang="ja-JP" altLang="en-US" sz="2000" b="1" dirty="0">
                <a:sym typeface="Wingdings" pitchFamily="2" charset="2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226578" y="1556544"/>
              <a:ext cx="3648285" cy="71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kumimoji="1" sz="36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36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36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36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36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buFont typeface="Wingdings" pitchFamily="2" charset="2"/>
                <a:buNone/>
              </a:pPr>
              <a:r>
                <a:rPr lang="en-US" altLang="ja-JP" sz="2000" dirty="0" smtClean="0">
                  <a:solidFill>
                    <a:srgbClr val="FF0000"/>
                  </a:solidFill>
                  <a:sym typeface="Wingdings" pitchFamily="2" charset="2"/>
                </a:rPr>
                <a:t>  </a:t>
              </a:r>
              <a:r>
                <a:rPr lang="ja-JP" altLang="en-US" sz="2000" dirty="0" smtClean="0">
                  <a:sym typeface="Wingdings" pitchFamily="2" charset="2"/>
                </a:rPr>
                <a:t>幅広い</a:t>
              </a:r>
              <a:r>
                <a:rPr lang="ja-JP" altLang="en-US" sz="2000" dirty="0">
                  <a:sym typeface="Wingdings" pitchFamily="2" charset="2"/>
                </a:rPr>
                <a:t>帯域</a:t>
              </a:r>
              <a:r>
                <a:rPr lang="ja-JP" altLang="en-US" sz="2000" dirty="0" smtClean="0">
                  <a:sym typeface="Wingdings" pitchFamily="2" charset="2"/>
                </a:rPr>
                <a:t>が無免許で</a:t>
              </a:r>
              <a:endParaRPr lang="en-US" altLang="ja-JP" sz="2000" dirty="0" smtClean="0">
                <a:sym typeface="Wingdings" pitchFamily="2" charset="2"/>
              </a:endParaRPr>
            </a:p>
            <a:p>
              <a:pPr algn="l" eaLnBrk="1" hangingPunct="1">
                <a:buFont typeface="Wingdings" pitchFamily="2" charset="2"/>
                <a:buNone/>
              </a:pPr>
              <a:r>
                <a:rPr lang="ja-JP" altLang="en-US" sz="2000" dirty="0">
                  <a:sym typeface="Wingdings" pitchFamily="2" charset="2"/>
                </a:rPr>
                <a:t> </a:t>
              </a:r>
              <a:r>
                <a:rPr lang="ja-JP" altLang="en-US" sz="2000" dirty="0" smtClean="0">
                  <a:sym typeface="Wingdings" pitchFamily="2" charset="2"/>
                </a:rPr>
                <a:t>    開放</a:t>
              </a:r>
              <a:r>
                <a:rPr lang="ja-JP" altLang="en-US" sz="2000" dirty="0">
                  <a:sym typeface="Wingdings" pitchFamily="2" charset="2"/>
                </a:rPr>
                <a:t>されている</a:t>
              </a:r>
            </a:p>
          </p:txBody>
        </p:sp>
      </p:grpSp>
      <p:sp>
        <p:nvSpPr>
          <p:cNvPr id="33" name="AutoShape 17"/>
          <p:cNvSpPr>
            <a:spLocks noChangeArrowheads="1"/>
          </p:cNvSpPr>
          <p:nvPr/>
        </p:nvSpPr>
        <p:spPr bwMode="auto">
          <a:xfrm rot="5400000">
            <a:off x="1708717" y="2032526"/>
            <a:ext cx="374684" cy="1007392"/>
          </a:xfrm>
          <a:prstGeom prst="rightArrow">
            <a:avLst>
              <a:gd name="adj1" fmla="val 50009"/>
              <a:gd name="adj2" fmla="val 35667"/>
            </a:avLst>
          </a:prstGeom>
          <a:solidFill>
            <a:srgbClr val="99CC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 sz="3200"/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275271" y="2708920"/>
            <a:ext cx="3636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ja-JP" altLang="en-US" sz="2400" b="1" dirty="0"/>
              <a:t>近距離高速無線通信への利用が期待される</a:t>
            </a:r>
          </a:p>
        </p:txBody>
      </p:sp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005064"/>
            <a:ext cx="4226015" cy="224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48" y="1147763"/>
            <a:ext cx="5074017" cy="223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62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713"/>
            <a:ext cx="6716903" cy="661962"/>
          </a:xfrm>
        </p:spPr>
        <p:txBody>
          <a:bodyPr/>
          <a:lstStyle/>
          <a:p>
            <a:r>
              <a:rPr lang="en-US" altLang="ja-JP" b="1" dirty="0" smtClean="0"/>
              <a:t>60GHz</a:t>
            </a:r>
            <a:r>
              <a:rPr lang="ja-JP" altLang="en-US" b="1" dirty="0" smtClean="0"/>
              <a:t>帯におけるミキサの課題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655676" y="5913276"/>
            <a:ext cx="7272808" cy="43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en-US" sz="2800" b="1" dirty="0" smtClean="0"/>
              <a:t>低い</a:t>
            </a:r>
            <a:r>
              <a:rPr lang="en-US" altLang="ja-JP" sz="2800" b="1" dirty="0" smtClean="0"/>
              <a:t>LO</a:t>
            </a:r>
            <a:r>
              <a:rPr lang="ja-JP" altLang="en-US" sz="2800" b="1" dirty="0" smtClean="0"/>
              <a:t>リークと</a:t>
            </a:r>
            <a:r>
              <a:rPr lang="en-US" altLang="ja-JP" sz="2800" b="1" dirty="0" smtClean="0"/>
              <a:t>RF-LO</a:t>
            </a:r>
            <a:r>
              <a:rPr lang="ja-JP" altLang="en-US" sz="2800" b="1" dirty="0" smtClean="0"/>
              <a:t>アイソレーションが必要</a:t>
            </a:r>
            <a:endParaRPr lang="en-US" altLang="ja-JP" sz="28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5" y="1016093"/>
            <a:ext cx="7416824" cy="353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右矢印 6"/>
          <p:cNvSpPr/>
          <p:nvPr/>
        </p:nvSpPr>
        <p:spPr bwMode="auto">
          <a:xfrm>
            <a:off x="863588" y="5877272"/>
            <a:ext cx="691304" cy="540060"/>
          </a:xfrm>
          <a:prstGeom prst="rightArrow">
            <a:avLst>
              <a:gd name="adj1" fmla="val 45544"/>
              <a:gd name="adj2" fmla="val 63367"/>
            </a:avLst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曲折矢印 10"/>
          <p:cNvSpPr/>
          <p:nvPr/>
        </p:nvSpPr>
        <p:spPr bwMode="auto">
          <a:xfrm rot="10800000">
            <a:off x="4584846" y="3326596"/>
            <a:ext cx="514273" cy="540059"/>
          </a:xfrm>
          <a:prstGeom prst="bentArrow">
            <a:avLst>
              <a:gd name="adj1" fmla="val 25000"/>
              <a:gd name="adj2" fmla="val 36698"/>
              <a:gd name="adj3" fmla="val 41377"/>
              <a:gd name="adj4" fmla="val 43750"/>
            </a:avLst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9772" y="1412776"/>
            <a:ext cx="2472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RF-LO isolation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曲折矢印 14"/>
          <p:cNvSpPr/>
          <p:nvPr/>
        </p:nvSpPr>
        <p:spPr bwMode="auto">
          <a:xfrm rot="5400000">
            <a:off x="4610680" y="2119963"/>
            <a:ext cx="514273" cy="540059"/>
          </a:xfrm>
          <a:prstGeom prst="bentArrow">
            <a:avLst>
              <a:gd name="adj1" fmla="val 25000"/>
              <a:gd name="adj2" fmla="val 36698"/>
              <a:gd name="adj3" fmla="val 41377"/>
              <a:gd name="adj4" fmla="val 43750"/>
            </a:avLst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75856" y="4110086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LO leakage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500" y="4617132"/>
            <a:ext cx="8964488" cy="1152128"/>
          </a:xfrm>
        </p:spPr>
        <p:txBody>
          <a:bodyPr/>
          <a:lstStyle/>
          <a:p>
            <a:r>
              <a:rPr kumimoji="1" lang="en-US" altLang="ja-JP" sz="3200" b="1" dirty="0" smtClean="0"/>
              <a:t>LO </a:t>
            </a:r>
            <a:r>
              <a:rPr kumimoji="1" lang="ja-JP" altLang="en-US" sz="3200" b="1" dirty="0" smtClean="0"/>
              <a:t>リーク</a:t>
            </a:r>
            <a:r>
              <a:rPr kumimoji="1" lang="en-US" altLang="ja-JP" sz="3200" b="1" dirty="0" smtClean="0"/>
              <a:t> </a:t>
            </a:r>
            <a:r>
              <a:rPr kumimoji="1" lang="ja-JP" altLang="en-US" sz="3200" b="1" dirty="0" smtClean="0"/>
              <a:t>⇒ </a:t>
            </a:r>
            <a:r>
              <a:rPr kumimoji="1" lang="en-US" altLang="ja-JP" sz="3200" b="1" dirty="0" smtClean="0"/>
              <a:t>EVM</a:t>
            </a:r>
            <a:r>
              <a:rPr kumimoji="1" lang="ja-JP" altLang="en-US" sz="3200" b="1" dirty="0" smtClean="0"/>
              <a:t>の劣化</a:t>
            </a:r>
            <a:r>
              <a:rPr kumimoji="1" lang="en-US" altLang="ja-JP" sz="3200" b="1" dirty="0" smtClean="0"/>
              <a:t> </a:t>
            </a:r>
          </a:p>
          <a:p>
            <a:r>
              <a:rPr lang="en-US" altLang="ja-JP" sz="3200" b="1" dirty="0" smtClean="0"/>
              <a:t>RF-LO </a:t>
            </a:r>
            <a:r>
              <a:rPr lang="ja-JP" altLang="en-US" sz="3200" b="1" dirty="0" smtClean="0"/>
              <a:t>アイソレーション</a:t>
            </a:r>
            <a:r>
              <a:rPr lang="en-US" altLang="ja-JP" sz="3200" b="1" dirty="0" smtClean="0"/>
              <a:t> </a:t>
            </a:r>
            <a:r>
              <a:rPr lang="ja-JP" altLang="en-US" sz="3200" b="1" dirty="0" smtClean="0"/>
              <a:t>⇒ プリングを引き起こす</a:t>
            </a:r>
            <a:endParaRPr lang="en-US" altLang="ja-JP" sz="3200" b="1" dirty="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58719" y="1656093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BB</a:t>
            </a:r>
            <a:endParaRPr kumimoji="1" lang="ja-JP" altLang="en-US" sz="32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58719" y="3744325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BB</a:t>
            </a:r>
            <a:endParaRPr kumimoji="1" lang="ja-JP" altLang="en-US" sz="3200" b="1" dirty="0"/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1799692" y="6417332"/>
            <a:ext cx="69847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44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03"/>
    </mc:Choice>
    <mc:Fallback xmlns="">
      <p:transition spd="slow" advTm="6870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3937296" cy="661962"/>
          </a:xfrm>
        </p:spPr>
        <p:txBody>
          <a:bodyPr/>
          <a:lstStyle/>
          <a:p>
            <a:r>
              <a:rPr kumimoji="1" lang="en-US" altLang="ja-JP" b="1" dirty="0" smtClean="0"/>
              <a:t>60GHz</a:t>
            </a:r>
            <a:r>
              <a:rPr kumimoji="1" lang="ja-JP" altLang="en-US" b="1" dirty="0" smtClean="0"/>
              <a:t>帯のミキサ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540" y="4473116"/>
            <a:ext cx="8424167" cy="1727089"/>
          </a:xfrm>
        </p:spPr>
        <p:txBody>
          <a:bodyPr/>
          <a:lstStyle/>
          <a:p>
            <a:r>
              <a:rPr lang="en-US" altLang="ja-JP" sz="3200" b="1" dirty="0" smtClean="0"/>
              <a:t>60GH</a:t>
            </a:r>
            <a:r>
              <a:rPr lang="en-US" altLang="ja-JP" sz="3200" b="1" dirty="0"/>
              <a:t>z</a:t>
            </a:r>
            <a:r>
              <a:rPr lang="ja-JP" altLang="en-US" sz="3200" b="1" dirty="0" smtClean="0"/>
              <a:t>帯ではミキサ</a:t>
            </a:r>
            <a:r>
              <a:rPr lang="ja-JP" altLang="en-US" sz="3200" b="1" dirty="0"/>
              <a:t>の</a:t>
            </a:r>
            <a:r>
              <a:rPr lang="ja-JP" altLang="en-US" sz="3200" b="1" dirty="0" smtClean="0"/>
              <a:t>スイッチ部分に</a:t>
            </a:r>
            <a:r>
              <a:rPr lang="ja-JP" altLang="en-US" sz="3200" b="1" dirty="0" smtClean="0"/>
              <a:t>おいて寄生</a:t>
            </a:r>
            <a:r>
              <a:rPr lang="ja-JP" altLang="en-US" sz="3200" b="1" dirty="0" smtClean="0"/>
              <a:t>容量の影響が大きく、</a:t>
            </a:r>
            <a:r>
              <a:rPr lang="en-US" altLang="ja-JP" sz="3200" b="1" dirty="0" smtClean="0"/>
              <a:t>LO</a:t>
            </a:r>
            <a:r>
              <a:rPr lang="ja-JP" altLang="en-US" sz="3200" b="1" dirty="0" smtClean="0"/>
              <a:t>リークや</a:t>
            </a:r>
            <a:r>
              <a:rPr lang="en-US" altLang="ja-JP" sz="3200" b="1" dirty="0" smtClean="0"/>
              <a:t>RF-LO</a:t>
            </a:r>
            <a:r>
              <a:rPr lang="ja-JP" altLang="en-US" sz="3200" b="1" dirty="0" smtClean="0"/>
              <a:t>アイソレーションが大きくなる</a:t>
            </a:r>
            <a:endParaRPr lang="en-US" altLang="ja-JP" sz="3200" b="1" dirty="0" smtClean="0"/>
          </a:p>
          <a:p>
            <a:endParaRPr kumimoji="1" lang="ja-JP" altLang="en-US" sz="3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088740"/>
            <a:ext cx="3801155" cy="311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35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70"/>
    </mc:Choice>
    <mc:Fallback xmlns="">
      <p:transition spd="slow" advTm="422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5280613" cy="661962"/>
          </a:xfrm>
        </p:spPr>
        <p:txBody>
          <a:bodyPr/>
          <a:lstStyle/>
          <a:p>
            <a:r>
              <a:rPr kumimoji="1" lang="ja-JP" altLang="en-US" b="1" dirty="0" smtClean="0"/>
              <a:t>ダブルバランスドミキサ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4293096"/>
            <a:ext cx="8496175" cy="1908212"/>
          </a:xfrm>
        </p:spPr>
        <p:txBody>
          <a:bodyPr/>
          <a:lstStyle/>
          <a:p>
            <a:r>
              <a:rPr lang="ja-JP" altLang="en-US" sz="2800" b="1" dirty="0" smtClean="0"/>
              <a:t>このトポロジーでは</a:t>
            </a:r>
            <a:r>
              <a:rPr lang="en-US" altLang="ja-JP" sz="2800" b="1" dirty="0" smtClean="0"/>
              <a:t>LO</a:t>
            </a:r>
            <a:r>
              <a:rPr lang="ja-JP" altLang="en-US" sz="2800" b="1" dirty="0" smtClean="0"/>
              <a:t>リークと</a:t>
            </a:r>
            <a:r>
              <a:rPr lang="en-US" altLang="ja-JP" sz="2800" b="1" dirty="0" smtClean="0"/>
              <a:t>RF-LO</a:t>
            </a:r>
            <a:r>
              <a:rPr lang="ja-JP" altLang="en-US" sz="2800" b="1" dirty="0" smtClean="0"/>
              <a:t>アイソレーションを打ち消すことができる</a:t>
            </a:r>
            <a:endParaRPr lang="en-US" altLang="ja-JP" sz="2800" b="1" dirty="0" smtClean="0"/>
          </a:p>
          <a:p>
            <a:r>
              <a:rPr kumimoji="1" lang="en-US" altLang="ja-JP" sz="2800" b="1" dirty="0" smtClean="0"/>
              <a:t>DC</a:t>
            </a:r>
            <a:r>
              <a:rPr lang="ja-JP" altLang="en-US" sz="2800" b="1" dirty="0" smtClean="0"/>
              <a:t>ミスマッチ</a:t>
            </a:r>
            <a:r>
              <a:rPr lang="ja-JP" altLang="en-US" sz="2800" b="1" dirty="0"/>
              <a:t>や</a:t>
            </a:r>
            <a:r>
              <a:rPr kumimoji="1" lang="ja-JP" altLang="en-US" sz="2800" b="1" dirty="0" smtClean="0"/>
              <a:t>キャパシタンスのミスマッチがあると</a:t>
            </a:r>
            <a:r>
              <a:rPr kumimoji="1" lang="en-US" altLang="ja-JP" sz="2800" b="1" dirty="0" smtClean="0"/>
              <a:t>LO</a:t>
            </a:r>
            <a:r>
              <a:rPr kumimoji="1" lang="ja-JP" altLang="en-US" sz="2800" b="1" dirty="0" smtClean="0"/>
              <a:t>リークと</a:t>
            </a:r>
            <a:r>
              <a:rPr kumimoji="1" lang="en-US" altLang="ja-JP" sz="2800" b="1" dirty="0" smtClean="0"/>
              <a:t>RF-LO</a:t>
            </a:r>
            <a:r>
              <a:rPr kumimoji="1" lang="ja-JP" altLang="en-US" sz="2800" b="1" dirty="0" smtClean="0"/>
              <a:t>アイソレーションを打ち消すことができない</a:t>
            </a:r>
            <a:endParaRPr kumimoji="1" lang="ja-JP" altLang="en-US" sz="28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764704"/>
            <a:ext cx="5580620" cy="35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33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28"/>
    </mc:Choice>
    <mc:Fallback xmlns="">
      <p:transition spd="slow" advTm="5002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8032968" cy="661962"/>
          </a:xfrm>
        </p:spPr>
        <p:txBody>
          <a:bodyPr/>
          <a:lstStyle/>
          <a:p>
            <a:r>
              <a:rPr kumimoji="1" lang="ja-JP" altLang="en-US" dirty="0" smtClean="0"/>
              <a:t>対称コアミキサのレイアウト（従来）</a:t>
            </a:r>
            <a:endParaRPr kumimoji="1" lang="ja-JP" altLang="en-US" dirty="0"/>
          </a:p>
        </p:txBody>
      </p:sp>
      <p:grpSp>
        <p:nvGrpSpPr>
          <p:cNvPr id="4" name="グループ化 26"/>
          <p:cNvGrpSpPr>
            <a:grpSpLocks/>
          </p:cNvGrpSpPr>
          <p:nvPr/>
        </p:nvGrpSpPr>
        <p:grpSpPr bwMode="auto">
          <a:xfrm>
            <a:off x="1042988" y="2985840"/>
            <a:ext cx="3089275" cy="3143250"/>
            <a:chOff x="5445600" y="3306241"/>
            <a:chExt cx="3087984" cy="3142738"/>
          </a:xfrm>
        </p:grpSpPr>
        <p:pic>
          <p:nvPicPr>
            <p:cNvPr id="5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0" t="11632" r="14438" b="8052"/>
            <a:stretch>
              <a:fillRect/>
            </a:stretch>
          </p:blipFill>
          <p:spPr bwMode="auto">
            <a:xfrm>
              <a:off x="5490480" y="3361105"/>
              <a:ext cx="2969952" cy="3020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直線コネクタ 8"/>
            <p:cNvCxnSpPr>
              <a:cxnSpLocks noChangeShapeType="1"/>
            </p:cNvCxnSpPr>
            <p:nvPr/>
          </p:nvCxnSpPr>
          <p:spPr bwMode="auto">
            <a:xfrm>
              <a:off x="6588224" y="3358009"/>
              <a:ext cx="0" cy="461963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線コネクタ 27"/>
            <p:cNvCxnSpPr>
              <a:cxnSpLocks noChangeShapeType="1"/>
            </p:cNvCxnSpPr>
            <p:nvPr/>
          </p:nvCxnSpPr>
          <p:spPr bwMode="auto">
            <a:xfrm>
              <a:off x="7335736" y="3356992"/>
              <a:ext cx="0" cy="461963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線コネクタ 28"/>
            <p:cNvCxnSpPr>
              <a:cxnSpLocks noChangeShapeType="1"/>
            </p:cNvCxnSpPr>
            <p:nvPr/>
          </p:nvCxnSpPr>
          <p:spPr bwMode="auto">
            <a:xfrm flipV="1">
              <a:off x="7714064" y="3793593"/>
              <a:ext cx="0" cy="302177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線コネクタ 31"/>
            <p:cNvCxnSpPr>
              <a:cxnSpLocks noChangeShapeType="1"/>
            </p:cNvCxnSpPr>
            <p:nvPr/>
          </p:nvCxnSpPr>
          <p:spPr bwMode="auto">
            <a:xfrm flipV="1">
              <a:off x="6192752" y="3801215"/>
              <a:ext cx="0" cy="302177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線コネクタ 33"/>
            <p:cNvCxnSpPr>
              <a:cxnSpLocks noChangeShapeType="1"/>
            </p:cNvCxnSpPr>
            <p:nvPr/>
          </p:nvCxnSpPr>
          <p:spPr bwMode="auto">
            <a:xfrm flipH="1">
              <a:off x="6192753" y="4085104"/>
              <a:ext cx="152131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線コネクタ 39"/>
            <p:cNvCxnSpPr>
              <a:cxnSpLocks noChangeShapeType="1"/>
            </p:cNvCxnSpPr>
            <p:nvPr/>
          </p:nvCxnSpPr>
          <p:spPr bwMode="auto">
            <a:xfrm flipH="1">
              <a:off x="6192753" y="3804813"/>
              <a:ext cx="39547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線コネクタ 42"/>
            <p:cNvCxnSpPr>
              <a:cxnSpLocks noChangeShapeType="1"/>
            </p:cNvCxnSpPr>
            <p:nvPr/>
          </p:nvCxnSpPr>
          <p:spPr bwMode="auto">
            <a:xfrm flipH="1">
              <a:off x="7335736" y="3793593"/>
              <a:ext cx="39547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線コネクタ 43"/>
            <p:cNvCxnSpPr>
              <a:cxnSpLocks noChangeShapeType="1"/>
            </p:cNvCxnSpPr>
            <p:nvPr/>
          </p:nvCxnSpPr>
          <p:spPr bwMode="auto">
            <a:xfrm>
              <a:off x="6590918" y="5919365"/>
              <a:ext cx="0" cy="461963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線コネクタ 44"/>
            <p:cNvCxnSpPr>
              <a:cxnSpLocks noChangeShapeType="1"/>
            </p:cNvCxnSpPr>
            <p:nvPr/>
          </p:nvCxnSpPr>
          <p:spPr bwMode="auto">
            <a:xfrm>
              <a:off x="7338430" y="5919365"/>
              <a:ext cx="0" cy="461963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線コネクタ 45"/>
            <p:cNvCxnSpPr>
              <a:cxnSpLocks noChangeShapeType="1"/>
            </p:cNvCxnSpPr>
            <p:nvPr/>
          </p:nvCxnSpPr>
          <p:spPr bwMode="auto">
            <a:xfrm flipV="1">
              <a:off x="7711148" y="5624663"/>
              <a:ext cx="0" cy="302177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線コネクタ 46"/>
            <p:cNvCxnSpPr>
              <a:cxnSpLocks noChangeShapeType="1"/>
            </p:cNvCxnSpPr>
            <p:nvPr/>
          </p:nvCxnSpPr>
          <p:spPr bwMode="auto">
            <a:xfrm flipV="1">
              <a:off x="6195446" y="5630273"/>
              <a:ext cx="0" cy="302177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線コネクタ 47"/>
            <p:cNvCxnSpPr>
              <a:cxnSpLocks noChangeShapeType="1"/>
            </p:cNvCxnSpPr>
            <p:nvPr/>
          </p:nvCxnSpPr>
          <p:spPr bwMode="auto">
            <a:xfrm flipH="1">
              <a:off x="6195447" y="5630932"/>
              <a:ext cx="152131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線コネクタ 48"/>
            <p:cNvCxnSpPr>
              <a:cxnSpLocks noChangeShapeType="1"/>
            </p:cNvCxnSpPr>
            <p:nvPr/>
          </p:nvCxnSpPr>
          <p:spPr bwMode="auto">
            <a:xfrm flipH="1">
              <a:off x="6195447" y="5926840"/>
              <a:ext cx="39547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線コネクタ 49"/>
            <p:cNvCxnSpPr>
              <a:cxnSpLocks noChangeShapeType="1"/>
            </p:cNvCxnSpPr>
            <p:nvPr/>
          </p:nvCxnSpPr>
          <p:spPr bwMode="auto">
            <a:xfrm flipH="1">
              <a:off x="7338430" y="5921230"/>
              <a:ext cx="39547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5445600" y="4629912"/>
              <a:ext cx="7906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LO+</a:t>
              </a: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7819927" y="4607472"/>
              <a:ext cx="71365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LO-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6588224" y="3306241"/>
              <a:ext cx="77457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RF+</a:t>
              </a: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6618350" y="5987314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RF-</a:t>
              </a:r>
            </a:p>
          </p:txBody>
        </p:sp>
        <p:cxnSp>
          <p:nvCxnSpPr>
            <p:cNvPr id="24" name="直線コネクタ 23"/>
            <p:cNvCxnSpPr>
              <a:cxnSpLocks noChangeShapeType="1"/>
            </p:cNvCxnSpPr>
            <p:nvPr/>
          </p:nvCxnSpPr>
          <p:spPr bwMode="auto">
            <a:xfrm>
              <a:off x="5490480" y="4492290"/>
              <a:ext cx="1169752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直線コネクタ 59"/>
            <p:cNvCxnSpPr>
              <a:cxnSpLocks noChangeShapeType="1"/>
            </p:cNvCxnSpPr>
            <p:nvPr/>
          </p:nvCxnSpPr>
          <p:spPr bwMode="auto">
            <a:xfrm>
              <a:off x="5492323" y="5229200"/>
              <a:ext cx="1169752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コネクタ 60"/>
            <p:cNvCxnSpPr>
              <a:cxnSpLocks noChangeShapeType="1"/>
            </p:cNvCxnSpPr>
            <p:nvPr/>
          </p:nvCxnSpPr>
          <p:spPr bwMode="auto">
            <a:xfrm flipV="1">
              <a:off x="6641988" y="4491523"/>
              <a:ext cx="0" cy="7383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線コネクタ 61"/>
            <p:cNvCxnSpPr>
              <a:cxnSpLocks noChangeShapeType="1"/>
            </p:cNvCxnSpPr>
            <p:nvPr/>
          </p:nvCxnSpPr>
          <p:spPr bwMode="auto">
            <a:xfrm flipV="1">
              <a:off x="7278226" y="4477579"/>
              <a:ext cx="0" cy="760723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線コネクタ 62"/>
            <p:cNvCxnSpPr>
              <a:cxnSpLocks noChangeShapeType="1"/>
            </p:cNvCxnSpPr>
            <p:nvPr/>
          </p:nvCxnSpPr>
          <p:spPr bwMode="auto">
            <a:xfrm>
              <a:off x="7278226" y="4494138"/>
              <a:ext cx="1169752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線コネクタ 63"/>
            <p:cNvCxnSpPr>
              <a:cxnSpLocks noChangeShapeType="1"/>
            </p:cNvCxnSpPr>
            <p:nvPr/>
          </p:nvCxnSpPr>
          <p:spPr bwMode="auto">
            <a:xfrm>
              <a:off x="7267006" y="5228902"/>
              <a:ext cx="1169752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グループ化 4"/>
          <p:cNvGrpSpPr>
            <a:grpSpLocks/>
          </p:cNvGrpSpPr>
          <p:nvPr/>
        </p:nvGrpSpPr>
        <p:grpSpPr bwMode="auto">
          <a:xfrm>
            <a:off x="4262065" y="2852936"/>
            <a:ext cx="4666419" cy="3568700"/>
            <a:chOff x="301345" y="2955925"/>
            <a:chExt cx="4666418" cy="3568700"/>
          </a:xfrm>
        </p:grpSpPr>
        <p:grpSp>
          <p:nvGrpSpPr>
            <p:cNvPr id="32" name="グループ化 37"/>
            <p:cNvGrpSpPr>
              <a:grpSpLocks/>
            </p:cNvGrpSpPr>
            <p:nvPr/>
          </p:nvGrpSpPr>
          <p:grpSpPr bwMode="auto">
            <a:xfrm>
              <a:off x="301345" y="2955925"/>
              <a:ext cx="4666418" cy="3568700"/>
              <a:chOff x="268288" y="2955925"/>
              <a:chExt cx="4666418" cy="3568700"/>
            </a:xfrm>
          </p:grpSpPr>
          <p:grpSp>
            <p:nvGrpSpPr>
              <p:cNvPr id="41" name="グループ化 80"/>
              <p:cNvGrpSpPr>
                <a:grpSpLocks/>
              </p:cNvGrpSpPr>
              <p:nvPr/>
            </p:nvGrpSpPr>
            <p:grpSpPr bwMode="auto">
              <a:xfrm>
                <a:off x="268288" y="2955925"/>
                <a:ext cx="4666418" cy="3568700"/>
                <a:chOff x="100013" y="3284984"/>
                <a:chExt cx="4666418" cy="3568700"/>
              </a:xfrm>
            </p:grpSpPr>
            <p:pic>
              <p:nvPicPr>
                <p:cNvPr id="58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18" t="7127" r="12582" b="7864"/>
                <a:stretch>
                  <a:fillRect/>
                </a:stretch>
              </p:blipFill>
              <p:spPr bwMode="auto">
                <a:xfrm>
                  <a:off x="806450" y="3284984"/>
                  <a:ext cx="3197225" cy="3197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302000" y="6382197"/>
                  <a:ext cx="712788" cy="46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69875" indent="-269875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ja-JP">
                      <a:solidFill>
                        <a:schemeClr val="tx1"/>
                      </a:solidFill>
                    </a:rPr>
                    <a:t>LO-</a:t>
                  </a:r>
                </a:p>
              </p:txBody>
            </p:sp>
            <p:sp>
              <p:nvSpPr>
                <p:cNvPr id="6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25413" y="5920234"/>
                  <a:ext cx="698500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69875" indent="-269875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ja-JP">
                      <a:solidFill>
                        <a:schemeClr val="tx1"/>
                      </a:solidFill>
                    </a:rPr>
                    <a:t>RF-</a:t>
                  </a:r>
                </a:p>
              </p:txBody>
            </p:sp>
            <p:sp>
              <p:nvSpPr>
                <p:cNvPr id="6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17575" y="6391722"/>
                  <a:ext cx="790575" cy="46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69875" indent="-269875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ja-JP" dirty="0">
                      <a:solidFill>
                        <a:schemeClr val="tx1"/>
                      </a:solidFill>
                    </a:rPr>
                    <a:t>LO+</a:t>
                  </a:r>
                </a:p>
              </p:txBody>
            </p:sp>
            <p:sp>
              <p:nvSpPr>
                <p:cNvPr id="6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00013" y="3358009"/>
                  <a:ext cx="774700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69875" indent="-269875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ja-JP">
                      <a:solidFill>
                        <a:schemeClr val="tx1"/>
                      </a:solidFill>
                    </a:rPr>
                    <a:t>RF+</a:t>
                  </a:r>
                </a:p>
              </p:txBody>
            </p:sp>
            <p:sp>
              <p:nvSpPr>
                <p:cNvPr id="6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956594" y="3951734"/>
                  <a:ext cx="809837" cy="830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69875" indent="-269875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altLang="ja-JP" dirty="0" smtClean="0">
                      <a:solidFill>
                        <a:schemeClr val="tx1"/>
                      </a:solidFill>
                    </a:rPr>
                    <a:t>BB</a:t>
                  </a:r>
                  <a:r>
                    <a:rPr kumimoji="1" lang="en-US" altLang="ja-JP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altLang="ja-JP" dirty="0" smtClean="0">
                    <a:solidFill>
                      <a:schemeClr val="tx1"/>
                    </a:solidFill>
                  </a:endParaRPr>
                </a:p>
                <a:p>
                  <a:pPr algn="l"/>
                  <a:r>
                    <a:rPr lang="en-US" altLang="ja-JP" dirty="0" smtClean="0">
                      <a:solidFill>
                        <a:schemeClr val="tx1"/>
                      </a:solidFill>
                    </a:rPr>
                    <a:t>BB</a:t>
                  </a:r>
                  <a:r>
                    <a:rPr kumimoji="1" lang="en-US" altLang="ja-JP" dirty="0" smtClean="0">
                      <a:solidFill>
                        <a:schemeClr val="tx1"/>
                      </a:solidFill>
                    </a:rPr>
                    <a:t>-</a:t>
                  </a:r>
                  <a:endParaRPr kumimoji="1" lang="en-US" altLang="ja-JP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2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2778066" y="4576309"/>
                <a:ext cx="929838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2778066" y="4465411"/>
                <a:ext cx="1048603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3707904" y="4554537"/>
                <a:ext cx="0" cy="103663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3834342" y="4448309"/>
                <a:ext cx="0" cy="1160133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1449690" y="4575998"/>
                <a:ext cx="929838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1331640" y="4465100"/>
                <a:ext cx="1048603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1453884" y="4554226"/>
                <a:ext cx="0" cy="103663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1331640" y="4447998"/>
                <a:ext cx="0" cy="1160133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直線コネクタ 33"/>
              <p:cNvCxnSpPr>
                <a:cxnSpLocks noChangeShapeType="1"/>
              </p:cNvCxnSpPr>
              <p:nvPr/>
            </p:nvCxnSpPr>
            <p:spPr bwMode="auto">
              <a:xfrm flipH="1" flipV="1">
                <a:off x="2533279" y="3259931"/>
                <a:ext cx="1" cy="1045488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直線コネクタ 50"/>
              <p:cNvCxnSpPr>
                <a:cxnSpLocks noChangeShapeType="1"/>
              </p:cNvCxnSpPr>
              <p:nvPr/>
            </p:nvCxnSpPr>
            <p:spPr bwMode="auto">
              <a:xfrm flipH="1" flipV="1">
                <a:off x="2653021" y="3151854"/>
                <a:ext cx="1" cy="1157060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直線コネクタ 33"/>
              <p:cNvCxnSpPr>
                <a:cxnSpLocks noChangeShapeType="1"/>
              </p:cNvCxnSpPr>
              <p:nvPr/>
            </p:nvCxnSpPr>
            <p:spPr bwMode="auto">
              <a:xfrm flipH="1" flipV="1">
                <a:off x="2543688" y="4725144"/>
                <a:ext cx="1" cy="1045488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直線コネクタ 33"/>
              <p:cNvCxnSpPr>
                <a:cxnSpLocks noChangeShapeType="1"/>
              </p:cNvCxnSpPr>
              <p:nvPr/>
            </p:nvCxnSpPr>
            <p:spPr bwMode="auto">
              <a:xfrm flipH="1" flipV="1">
                <a:off x="2663430" y="4725144"/>
                <a:ext cx="1" cy="1157060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1337724" y="6005801"/>
                <a:ext cx="0" cy="13482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1464501" y="6008907"/>
                <a:ext cx="0" cy="13482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3706654" y="6019801"/>
                <a:ext cx="0" cy="13482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3833431" y="6022907"/>
                <a:ext cx="0" cy="13482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3" name="直線コネクタ 3"/>
            <p:cNvCxnSpPr>
              <a:cxnSpLocks noChangeShapeType="1"/>
            </p:cNvCxnSpPr>
            <p:nvPr/>
          </p:nvCxnSpPr>
          <p:spPr bwMode="auto">
            <a:xfrm>
              <a:off x="1502353" y="3275045"/>
              <a:ext cx="1084712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直線コネクタ 47"/>
            <p:cNvCxnSpPr>
              <a:cxnSpLocks noChangeShapeType="1"/>
            </p:cNvCxnSpPr>
            <p:nvPr/>
          </p:nvCxnSpPr>
          <p:spPr bwMode="auto">
            <a:xfrm>
              <a:off x="1507525" y="3140968"/>
              <a:ext cx="1193184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直線コネクタ 48"/>
            <p:cNvCxnSpPr>
              <a:cxnSpLocks noChangeShapeType="1"/>
            </p:cNvCxnSpPr>
            <p:nvPr/>
          </p:nvCxnSpPr>
          <p:spPr bwMode="auto">
            <a:xfrm>
              <a:off x="1629611" y="5877272"/>
              <a:ext cx="1084713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直線コネクタ 49"/>
            <p:cNvCxnSpPr>
              <a:cxnSpLocks noChangeShapeType="1"/>
            </p:cNvCxnSpPr>
            <p:nvPr/>
          </p:nvCxnSpPr>
          <p:spPr bwMode="auto">
            <a:xfrm>
              <a:off x="1614496" y="5755569"/>
              <a:ext cx="986103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直線コネクタ 50"/>
            <p:cNvCxnSpPr>
              <a:cxnSpLocks noChangeShapeType="1"/>
            </p:cNvCxnSpPr>
            <p:nvPr/>
          </p:nvCxnSpPr>
          <p:spPr bwMode="auto">
            <a:xfrm>
              <a:off x="1001417" y="5887211"/>
              <a:ext cx="214605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線コネクタ 51"/>
            <p:cNvCxnSpPr>
              <a:cxnSpLocks noChangeShapeType="1"/>
            </p:cNvCxnSpPr>
            <p:nvPr/>
          </p:nvCxnSpPr>
          <p:spPr bwMode="auto">
            <a:xfrm>
              <a:off x="1001417" y="5773012"/>
              <a:ext cx="214605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線コネクタ 52"/>
            <p:cNvCxnSpPr>
              <a:cxnSpLocks noChangeShapeType="1"/>
            </p:cNvCxnSpPr>
            <p:nvPr/>
          </p:nvCxnSpPr>
          <p:spPr bwMode="auto">
            <a:xfrm>
              <a:off x="1002957" y="3138533"/>
              <a:ext cx="15189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直線コネクタ 53"/>
            <p:cNvCxnSpPr>
              <a:cxnSpLocks noChangeShapeType="1"/>
            </p:cNvCxnSpPr>
            <p:nvPr/>
          </p:nvCxnSpPr>
          <p:spPr bwMode="auto">
            <a:xfrm>
              <a:off x="1002957" y="3272610"/>
              <a:ext cx="15189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" name="テキスト ボックス 65"/>
          <p:cNvSpPr txBox="1"/>
          <p:nvPr/>
        </p:nvSpPr>
        <p:spPr>
          <a:xfrm>
            <a:off x="395060" y="875618"/>
            <a:ext cx="7520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kumimoji="1" lang="ja-JP" altLang="en-US" sz="3200" dirty="0" smtClean="0"/>
              <a:t>コア部分を対称にすると、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LO</a:t>
            </a:r>
            <a:r>
              <a:rPr kumimoji="1" lang="ja-JP" altLang="en-US" sz="3200" dirty="0" smtClean="0"/>
              <a:t>と</a:t>
            </a:r>
            <a:r>
              <a:rPr kumimoji="1" lang="en-US" altLang="ja-JP" sz="3200" dirty="0" smtClean="0"/>
              <a:t>RF</a:t>
            </a:r>
            <a:r>
              <a:rPr kumimoji="1" lang="ja-JP" altLang="en-US" sz="3200" dirty="0" smtClean="0"/>
              <a:t>の伝送線路に交差が生じる</a:t>
            </a:r>
            <a:endParaRPr kumimoji="1" lang="ja-JP" altLang="en-US" sz="3200" dirty="0"/>
          </a:p>
        </p:txBody>
      </p:sp>
      <p:sp>
        <p:nvSpPr>
          <p:cNvPr id="67" name="右矢印 66"/>
          <p:cNvSpPr/>
          <p:nvPr/>
        </p:nvSpPr>
        <p:spPr bwMode="auto">
          <a:xfrm>
            <a:off x="1619672" y="2114872"/>
            <a:ext cx="576064" cy="450032"/>
          </a:xfrm>
          <a:prstGeom prst="rightArrow">
            <a:avLst>
              <a:gd name="adj1" fmla="val 45544"/>
              <a:gd name="adj2" fmla="val 63367"/>
            </a:avLst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267744" y="2026585"/>
            <a:ext cx="6381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 dirty="0" smtClean="0"/>
              <a:t>キャパシタンスのミスマッチが大きい</a:t>
            </a:r>
            <a:endParaRPr kumimoji="1" lang="ja-JP" altLang="en-US" sz="3200" dirty="0"/>
          </a:p>
        </p:txBody>
      </p:sp>
      <p:sp>
        <p:nvSpPr>
          <p:cNvPr id="70" name="日付プレースホルダー 6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39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8494633" cy="661962"/>
          </a:xfrm>
        </p:spPr>
        <p:txBody>
          <a:bodyPr/>
          <a:lstStyle/>
          <a:p>
            <a:r>
              <a:rPr kumimoji="1" lang="ja-JP" altLang="en-US" dirty="0" smtClean="0"/>
              <a:t>非対称コアミキサのレイアウト（提案）</a:t>
            </a:r>
            <a:endParaRPr kumimoji="1" lang="ja-JP" altLang="en-US" dirty="0"/>
          </a:p>
        </p:txBody>
      </p:sp>
      <p:grpSp>
        <p:nvGrpSpPr>
          <p:cNvPr id="4" name="グループ化 66"/>
          <p:cNvGrpSpPr>
            <a:grpSpLocks/>
          </p:cNvGrpSpPr>
          <p:nvPr/>
        </p:nvGrpSpPr>
        <p:grpSpPr bwMode="auto">
          <a:xfrm>
            <a:off x="960127" y="3001925"/>
            <a:ext cx="3071813" cy="3127375"/>
            <a:chOff x="5489054" y="3291667"/>
            <a:chExt cx="3071962" cy="312700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7" t="12503" r="14670" b="8018"/>
            <a:stretch>
              <a:fillRect/>
            </a:stretch>
          </p:blipFill>
          <p:spPr bwMode="auto">
            <a:xfrm>
              <a:off x="5489054" y="3356992"/>
              <a:ext cx="2971378" cy="2988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直線コネクタ 68"/>
            <p:cNvCxnSpPr>
              <a:cxnSpLocks noChangeShapeType="1"/>
            </p:cNvCxnSpPr>
            <p:nvPr/>
          </p:nvCxnSpPr>
          <p:spPr bwMode="auto">
            <a:xfrm>
              <a:off x="6228184" y="4072963"/>
              <a:ext cx="1512168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線コネクタ 69"/>
            <p:cNvCxnSpPr>
              <a:cxnSpLocks noChangeShapeType="1"/>
            </p:cNvCxnSpPr>
            <p:nvPr/>
          </p:nvCxnSpPr>
          <p:spPr bwMode="auto">
            <a:xfrm>
              <a:off x="6216489" y="3859175"/>
              <a:ext cx="599454" cy="3796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線コネクタ 70"/>
            <p:cNvCxnSpPr>
              <a:cxnSpLocks noChangeShapeType="1"/>
            </p:cNvCxnSpPr>
            <p:nvPr/>
          </p:nvCxnSpPr>
          <p:spPr bwMode="auto">
            <a:xfrm flipV="1">
              <a:off x="6804248" y="3360984"/>
              <a:ext cx="0" cy="500064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線コネクタ 71"/>
            <p:cNvCxnSpPr>
              <a:cxnSpLocks noChangeShapeType="1"/>
            </p:cNvCxnSpPr>
            <p:nvPr/>
          </p:nvCxnSpPr>
          <p:spPr bwMode="auto">
            <a:xfrm>
              <a:off x="6239404" y="3869167"/>
              <a:ext cx="0" cy="206838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線コネクタ 72"/>
            <p:cNvCxnSpPr>
              <a:cxnSpLocks noChangeShapeType="1"/>
            </p:cNvCxnSpPr>
            <p:nvPr/>
          </p:nvCxnSpPr>
          <p:spPr bwMode="auto">
            <a:xfrm>
              <a:off x="7729132" y="3858141"/>
              <a:ext cx="0" cy="208906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線コネクタ 73"/>
            <p:cNvCxnSpPr>
              <a:cxnSpLocks noChangeShapeType="1"/>
            </p:cNvCxnSpPr>
            <p:nvPr/>
          </p:nvCxnSpPr>
          <p:spPr bwMode="auto">
            <a:xfrm>
              <a:off x="7140898" y="3859732"/>
              <a:ext cx="599454" cy="3796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線コネクタ 74"/>
            <p:cNvCxnSpPr>
              <a:cxnSpLocks noChangeShapeType="1"/>
            </p:cNvCxnSpPr>
            <p:nvPr/>
          </p:nvCxnSpPr>
          <p:spPr bwMode="auto">
            <a:xfrm flipV="1">
              <a:off x="7165210" y="3368526"/>
              <a:ext cx="0" cy="500064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6627524" y="3291667"/>
              <a:ext cx="77457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RF+</a:t>
              </a:r>
            </a:p>
          </p:txBody>
        </p:sp>
        <p:cxnSp>
          <p:nvCxnSpPr>
            <p:cNvPr id="14" name="直線コネクタ 76"/>
            <p:cNvCxnSpPr>
              <a:cxnSpLocks noChangeShapeType="1"/>
            </p:cNvCxnSpPr>
            <p:nvPr/>
          </p:nvCxnSpPr>
          <p:spPr bwMode="auto">
            <a:xfrm>
              <a:off x="6224269" y="5600460"/>
              <a:ext cx="1512168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線コネクタ 77"/>
            <p:cNvCxnSpPr>
              <a:cxnSpLocks noChangeShapeType="1"/>
            </p:cNvCxnSpPr>
            <p:nvPr/>
          </p:nvCxnSpPr>
          <p:spPr bwMode="auto">
            <a:xfrm>
              <a:off x="6238341" y="5789356"/>
              <a:ext cx="570360" cy="3796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線コネクタ 78"/>
            <p:cNvCxnSpPr>
              <a:cxnSpLocks noChangeShapeType="1"/>
            </p:cNvCxnSpPr>
            <p:nvPr/>
          </p:nvCxnSpPr>
          <p:spPr bwMode="auto">
            <a:xfrm>
              <a:off x="6235489" y="5598624"/>
              <a:ext cx="0" cy="206838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線コネクタ 79"/>
            <p:cNvCxnSpPr>
              <a:cxnSpLocks noChangeShapeType="1"/>
            </p:cNvCxnSpPr>
            <p:nvPr/>
          </p:nvCxnSpPr>
          <p:spPr bwMode="auto">
            <a:xfrm>
              <a:off x="7725217" y="5589932"/>
              <a:ext cx="0" cy="221758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線コネクタ 80"/>
            <p:cNvCxnSpPr>
              <a:cxnSpLocks noChangeShapeType="1"/>
            </p:cNvCxnSpPr>
            <p:nvPr/>
          </p:nvCxnSpPr>
          <p:spPr bwMode="auto">
            <a:xfrm>
              <a:off x="7142593" y="5801468"/>
              <a:ext cx="599454" cy="3796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線コネクタ 81"/>
            <p:cNvCxnSpPr>
              <a:cxnSpLocks noChangeShapeType="1"/>
            </p:cNvCxnSpPr>
            <p:nvPr/>
          </p:nvCxnSpPr>
          <p:spPr bwMode="auto">
            <a:xfrm flipV="1">
              <a:off x="6804248" y="5793036"/>
              <a:ext cx="0" cy="536137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線コネクタ 82"/>
            <p:cNvCxnSpPr>
              <a:cxnSpLocks noChangeShapeType="1"/>
            </p:cNvCxnSpPr>
            <p:nvPr/>
          </p:nvCxnSpPr>
          <p:spPr bwMode="auto">
            <a:xfrm flipV="1">
              <a:off x="7165210" y="5799654"/>
              <a:ext cx="0" cy="536137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6654777" y="5957006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RF-</a:t>
              </a:r>
            </a:p>
          </p:txBody>
        </p:sp>
        <p:cxnSp>
          <p:nvCxnSpPr>
            <p:cNvPr id="22" name="直線コネクタ 84"/>
            <p:cNvCxnSpPr>
              <a:cxnSpLocks noChangeShapeType="1"/>
            </p:cNvCxnSpPr>
            <p:nvPr/>
          </p:nvCxnSpPr>
          <p:spPr bwMode="auto">
            <a:xfrm>
              <a:off x="6222574" y="4569908"/>
              <a:ext cx="438021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直線コネクタ 85"/>
            <p:cNvCxnSpPr>
              <a:cxnSpLocks noChangeShapeType="1"/>
            </p:cNvCxnSpPr>
            <p:nvPr/>
          </p:nvCxnSpPr>
          <p:spPr bwMode="auto">
            <a:xfrm>
              <a:off x="6222574" y="5123532"/>
              <a:ext cx="438021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直線コネクタ 86"/>
            <p:cNvCxnSpPr>
              <a:cxnSpLocks noChangeShapeType="1"/>
            </p:cNvCxnSpPr>
            <p:nvPr/>
          </p:nvCxnSpPr>
          <p:spPr bwMode="auto">
            <a:xfrm flipV="1">
              <a:off x="6238818" y="4570830"/>
              <a:ext cx="0" cy="56912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直線コネクタ 87"/>
            <p:cNvCxnSpPr>
              <a:cxnSpLocks noChangeShapeType="1"/>
            </p:cNvCxnSpPr>
            <p:nvPr/>
          </p:nvCxnSpPr>
          <p:spPr bwMode="auto">
            <a:xfrm flipV="1">
              <a:off x="6651012" y="4573290"/>
              <a:ext cx="0" cy="17282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コネクタ 88"/>
            <p:cNvCxnSpPr>
              <a:cxnSpLocks noChangeShapeType="1"/>
            </p:cNvCxnSpPr>
            <p:nvPr/>
          </p:nvCxnSpPr>
          <p:spPr bwMode="auto">
            <a:xfrm flipV="1">
              <a:off x="6651012" y="4913728"/>
              <a:ext cx="0" cy="20467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線コネクタ 89"/>
            <p:cNvCxnSpPr>
              <a:cxnSpLocks noChangeShapeType="1"/>
            </p:cNvCxnSpPr>
            <p:nvPr/>
          </p:nvCxnSpPr>
          <p:spPr bwMode="auto">
            <a:xfrm>
              <a:off x="6649693" y="4749152"/>
              <a:ext cx="26014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線コネクタ 90"/>
            <p:cNvCxnSpPr>
              <a:cxnSpLocks noChangeShapeType="1"/>
            </p:cNvCxnSpPr>
            <p:nvPr/>
          </p:nvCxnSpPr>
          <p:spPr bwMode="auto">
            <a:xfrm>
              <a:off x="6630270" y="4906691"/>
              <a:ext cx="111431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線コネクタ 91"/>
            <p:cNvCxnSpPr>
              <a:cxnSpLocks noChangeShapeType="1"/>
            </p:cNvCxnSpPr>
            <p:nvPr/>
          </p:nvCxnSpPr>
          <p:spPr bwMode="auto">
            <a:xfrm flipV="1">
              <a:off x="6754680" y="4888483"/>
              <a:ext cx="0" cy="50221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線コネクタ 92"/>
            <p:cNvCxnSpPr>
              <a:cxnSpLocks noChangeShapeType="1"/>
            </p:cNvCxnSpPr>
            <p:nvPr/>
          </p:nvCxnSpPr>
          <p:spPr bwMode="auto">
            <a:xfrm>
              <a:off x="6754661" y="5384436"/>
              <a:ext cx="1417739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直線コネクタ 93"/>
            <p:cNvCxnSpPr>
              <a:cxnSpLocks noChangeShapeType="1"/>
            </p:cNvCxnSpPr>
            <p:nvPr/>
          </p:nvCxnSpPr>
          <p:spPr bwMode="auto">
            <a:xfrm flipV="1">
              <a:off x="6922698" y="4725638"/>
              <a:ext cx="0" cy="53525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直線コネクタ 94"/>
            <p:cNvCxnSpPr>
              <a:cxnSpLocks noChangeShapeType="1"/>
            </p:cNvCxnSpPr>
            <p:nvPr/>
          </p:nvCxnSpPr>
          <p:spPr bwMode="auto">
            <a:xfrm>
              <a:off x="6906513" y="5242990"/>
              <a:ext cx="147096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直線コネクタ 95"/>
            <p:cNvCxnSpPr>
              <a:cxnSpLocks noChangeShapeType="1"/>
            </p:cNvCxnSpPr>
            <p:nvPr/>
          </p:nvCxnSpPr>
          <p:spPr bwMode="auto">
            <a:xfrm flipV="1">
              <a:off x="8172400" y="5365932"/>
              <a:ext cx="0" cy="949799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直線コネクタ 96"/>
            <p:cNvCxnSpPr>
              <a:cxnSpLocks noChangeShapeType="1"/>
            </p:cNvCxnSpPr>
            <p:nvPr/>
          </p:nvCxnSpPr>
          <p:spPr bwMode="auto">
            <a:xfrm flipV="1">
              <a:off x="8354874" y="5223105"/>
              <a:ext cx="0" cy="108720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7830648" y="5938940"/>
              <a:ext cx="71365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LO-</a:t>
              </a:r>
            </a:p>
          </p:txBody>
        </p:sp>
        <p:cxnSp>
          <p:nvCxnSpPr>
            <p:cNvPr id="36" name="直線コネクタ 98"/>
            <p:cNvCxnSpPr>
              <a:cxnSpLocks noChangeShapeType="1"/>
            </p:cNvCxnSpPr>
            <p:nvPr/>
          </p:nvCxnSpPr>
          <p:spPr bwMode="auto">
            <a:xfrm>
              <a:off x="7314288" y="4532181"/>
              <a:ext cx="438021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直線コネクタ 99"/>
            <p:cNvCxnSpPr>
              <a:cxnSpLocks noChangeShapeType="1"/>
            </p:cNvCxnSpPr>
            <p:nvPr/>
          </p:nvCxnSpPr>
          <p:spPr bwMode="auto">
            <a:xfrm>
              <a:off x="7319897" y="5107186"/>
              <a:ext cx="438021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線コネクタ 100"/>
            <p:cNvCxnSpPr>
              <a:cxnSpLocks noChangeShapeType="1"/>
            </p:cNvCxnSpPr>
            <p:nvPr/>
          </p:nvCxnSpPr>
          <p:spPr bwMode="auto">
            <a:xfrm flipV="1">
              <a:off x="7742047" y="4532181"/>
              <a:ext cx="0" cy="56912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線コネクタ 101"/>
            <p:cNvCxnSpPr>
              <a:cxnSpLocks noChangeShapeType="1"/>
            </p:cNvCxnSpPr>
            <p:nvPr/>
          </p:nvCxnSpPr>
          <p:spPr bwMode="auto">
            <a:xfrm flipV="1">
              <a:off x="7069840" y="4250417"/>
              <a:ext cx="0" cy="67259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直線コネクタ 102"/>
            <p:cNvCxnSpPr>
              <a:cxnSpLocks noChangeShapeType="1"/>
            </p:cNvCxnSpPr>
            <p:nvPr/>
          </p:nvCxnSpPr>
          <p:spPr bwMode="auto">
            <a:xfrm>
              <a:off x="7062241" y="4913728"/>
              <a:ext cx="26014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直線コネクタ 103"/>
            <p:cNvCxnSpPr>
              <a:cxnSpLocks noChangeShapeType="1"/>
            </p:cNvCxnSpPr>
            <p:nvPr/>
          </p:nvCxnSpPr>
          <p:spPr bwMode="auto">
            <a:xfrm flipV="1">
              <a:off x="7314287" y="4913728"/>
              <a:ext cx="0" cy="20467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直線コネクタ 104"/>
            <p:cNvCxnSpPr>
              <a:cxnSpLocks noChangeShapeType="1"/>
            </p:cNvCxnSpPr>
            <p:nvPr/>
          </p:nvCxnSpPr>
          <p:spPr bwMode="auto">
            <a:xfrm flipV="1">
              <a:off x="7322389" y="4519165"/>
              <a:ext cx="0" cy="22163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直線コネクタ 105"/>
            <p:cNvCxnSpPr>
              <a:cxnSpLocks noChangeShapeType="1"/>
            </p:cNvCxnSpPr>
            <p:nvPr/>
          </p:nvCxnSpPr>
          <p:spPr bwMode="auto">
            <a:xfrm>
              <a:off x="7051162" y="4250417"/>
              <a:ext cx="113864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直線コネクタ 106"/>
            <p:cNvCxnSpPr>
              <a:cxnSpLocks noChangeShapeType="1"/>
            </p:cNvCxnSpPr>
            <p:nvPr/>
          </p:nvCxnSpPr>
          <p:spPr bwMode="auto">
            <a:xfrm>
              <a:off x="7214782" y="4414037"/>
              <a:ext cx="113864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直線コネクタ 107"/>
            <p:cNvCxnSpPr>
              <a:cxnSpLocks noChangeShapeType="1"/>
            </p:cNvCxnSpPr>
            <p:nvPr/>
          </p:nvCxnSpPr>
          <p:spPr bwMode="auto">
            <a:xfrm flipV="1">
              <a:off x="7217269" y="4405622"/>
              <a:ext cx="0" cy="364123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直線コネクタ 108"/>
            <p:cNvCxnSpPr>
              <a:cxnSpLocks noChangeShapeType="1"/>
            </p:cNvCxnSpPr>
            <p:nvPr/>
          </p:nvCxnSpPr>
          <p:spPr bwMode="auto">
            <a:xfrm>
              <a:off x="7211110" y="4755226"/>
              <a:ext cx="130074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直線コネクタ 109"/>
            <p:cNvCxnSpPr>
              <a:cxnSpLocks noChangeShapeType="1"/>
            </p:cNvCxnSpPr>
            <p:nvPr/>
          </p:nvCxnSpPr>
          <p:spPr bwMode="auto">
            <a:xfrm flipV="1">
              <a:off x="8334841" y="3357404"/>
              <a:ext cx="0" cy="108322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直線コネクタ 110"/>
            <p:cNvCxnSpPr>
              <a:cxnSpLocks noChangeShapeType="1"/>
            </p:cNvCxnSpPr>
            <p:nvPr/>
          </p:nvCxnSpPr>
          <p:spPr bwMode="auto">
            <a:xfrm flipV="1">
              <a:off x="8189810" y="3366027"/>
              <a:ext cx="0" cy="895169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7770415" y="3309960"/>
              <a:ext cx="7906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LO+</a:t>
              </a:r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395060" y="875618"/>
            <a:ext cx="7520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kumimoji="1" lang="ja-JP" altLang="en-US" sz="3200" dirty="0" smtClean="0"/>
              <a:t>コア部分を非対称にすることで、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LO</a:t>
            </a:r>
            <a:r>
              <a:rPr kumimoji="1" lang="ja-JP" altLang="en-US" sz="3200" dirty="0" smtClean="0"/>
              <a:t>と</a:t>
            </a:r>
            <a:r>
              <a:rPr kumimoji="1" lang="en-US" altLang="ja-JP" sz="3200" dirty="0" smtClean="0"/>
              <a:t>RF</a:t>
            </a:r>
            <a:r>
              <a:rPr kumimoji="1" lang="ja-JP" altLang="en-US" sz="3200" dirty="0" smtClean="0"/>
              <a:t>の伝送線路に交差が生じない</a:t>
            </a:r>
            <a:endParaRPr kumimoji="1" lang="ja-JP" altLang="en-US" sz="3200" dirty="0"/>
          </a:p>
        </p:txBody>
      </p:sp>
      <p:sp>
        <p:nvSpPr>
          <p:cNvPr id="59" name="右矢印 58"/>
          <p:cNvSpPr/>
          <p:nvPr/>
        </p:nvSpPr>
        <p:spPr bwMode="auto">
          <a:xfrm>
            <a:off x="1619672" y="2114872"/>
            <a:ext cx="576064" cy="450032"/>
          </a:xfrm>
          <a:prstGeom prst="rightArrow">
            <a:avLst>
              <a:gd name="adj1" fmla="val 45544"/>
              <a:gd name="adj2" fmla="val 63367"/>
            </a:avLst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267744" y="2026585"/>
            <a:ext cx="6405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 dirty="0" smtClean="0"/>
              <a:t>キャパシタンスのミスマッチが少ない</a:t>
            </a:r>
            <a:endParaRPr kumimoji="1" lang="ja-JP" altLang="en-US" sz="3200" dirty="0"/>
          </a:p>
        </p:txBody>
      </p:sp>
      <p:sp>
        <p:nvSpPr>
          <p:cNvPr id="61" name="日付プレースホルダー 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grpSp>
        <p:nvGrpSpPr>
          <p:cNvPr id="62" name="グループ化 16"/>
          <p:cNvGrpSpPr>
            <a:grpSpLocks/>
          </p:cNvGrpSpPr>
          <p:nvPr/>
        </p:nvGrpSpPr>
        <p:grpSpPr bwMode="auto">
          <a:xfrm>
            <a:off x="5004048" y="3537012"/>
            <a:ext cx="3032125" cy="2036762"/>
            <a:chOff x="911949" y="3645024"/>
            <a:chExt cx="3031949" cy="2037488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5" t="9259" r="15318" b="8199"/>
            <a:stretch>
              <a:fillRect/>
            </a:stretch>
          </p:blipFill>
          <p:spPr bwMode="auto">
            <a:xfrm>
              <a:off x="1681474" y="4078069"/>
              <a:ext cx="1496973" cy="1592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Text Box 5"/>
            <p:cNvSpPr txBox="1">
              <a:spLocks noChangeArrowheads="1"/>
            </p:cNvSpPr>
            <p:nvPr/>
          </p:nvSpPr>
          <p:spPr bwMode="auto">
            <a:xfrm>
              <a:off x="3153323" y="4078069"/>
              <a:ext cx="790575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tx1"/>
                  </a:solidFill>
                </a:rPr>
                <a:t>LO+</a:t>
              </a:r>
            </a:p>
          </p:txBody>
        </p:sp>
        <p:sp>
          <p:nvSpPr>
            <p:cNvPr id="65" name="Text Box 5"/>
            <p:cNvSpPr txBox="1">
              <a:spLocks noChangeArrowheads="1"/>
            </p:cNvSpPr>
            <p:nvPr/>
          </p:nvSpPr>
          <p:spPr bwMode="auto">
            <a:xfrm>
              <a:off x="3188248" y="5207036"/>
              <a:ext cx="714375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tx1"/>
                  </a:solidFill>
                </a:rPr>
                <a:t>LO-</a:t>
              </a:r>
            </a:p>
          </p:txBody>
        </p:sp>
        <p:sp>
          <p:nvSpPr>
            <p:cNvPr id="66" name="Text Box 5"/>
            <p:cNvSpPr txBox="1">
              <a:spLocks noChangeArrowheads="1"/>
            </p:cNvSpPr>
            <p:nvPr/>
          </p:nvSpPr>
          <p:spPr bwMode="auto">
            <a:xfrm>
              <a:off x="964209" y="5220550"/>
              <a:ext cx="6985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tx1"/>
                  </a:solidFill>
                </a:rPr>
                <a:t>RF-</a:t>
              </a:r>
            </a:p>
          </p:txBody>
        </p:sp>
        <p:sp>
          <p:nvSpPr>
            <p:cNvPr id="67" name="Text Box 5"/>
            <p:cNvSpPr txBox="1">
              <a:spLocks noChangeArrowheads="1"/>
            </p:cNvSpPr>
            <p:nvPr/>
          </p:nvSpPr>
          <p:spPr bwMode="auto">
            <a:xfrm>
              <a:off x="911949" y="4072963"/>
              <a:ext cx="774700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dirty="0">
                  <a:solidFill>
                    <a:schemeClr val="tx1"/>
                  </a:solidFill>
                </a:rPr>
                <a:t>RF+</a:t>
              </a:r>
            </a:p>
          </p:txBody>
        </p:sp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1683777" y="3645024"/>
              <a:ext cx="1442940" cy="461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dirty="0" smtClean="0">
                  <a:solidFill>
                    <a:schemeClr val="tx1"/>
                  </a:solidFill>
                </a:rPr>
                <a:t>BB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+ BB-</a:t>
              </a:r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61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3427541" cy="661962"/>
          </a:xfrm>
        </p:spPr>
        <p:txBody>
          <a:bodyPr/>
          <a:lstStyle/>
          <a:p>
            <a:r>
              <a:rPr kumimoji="1" lang="ja-JP" altLang="en-US" b="1" dirty="0" smtClean="0"/>
              <a:t>ミキサの回路図</a:t>
            </a:r>
            <a:endParaRPr kumimoji="1" lang="ja-JP" alt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5" y="1016732"/>
            <a:ext cx="7132431" cy="507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0012" y="4941168"/>
            <a:ext cx="3996443" cy="1043014"/>
          </a:xfrm>
        </p:spPr>
        <p:txBody>
          <a:bodyPr/>
          <a:lstStyle/>
          <a:p>
            <a:r>
              <a:rPr lang="en-US" altLang="ja-JP" sz="4000" b="1" dirty="0" smtClean="0"/>
              <a:t>Act</a:t>
            </a:r>
            <a:r>
              <a:rPr kumimoji="1" lang="en-US" altLang="ja-JP" sz="4000" b="1" dirty="0" smtClean="0"/>
              <a:t>ive mixer</a:t>
            </a:r>
          </a:p>
          <a:p>
            <a:pPr lvl="1"/>
            <a:r>
              <a:rPr lang="en-US" altLang="ja-JP" sz="3600" b="1" dirty="0" smtClean="0"/>
              <a:t>Large CG</a:t>
            </a:r>
            <a:endParaRPr kumimoji="1" lang="en-US" altLang="ja-JP" sz="3600" b="1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2012/3/20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Shinji Sato , Tokyo tech.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43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5"/>
    </mc:Choice>
    <mc:Fallback xmlns="">
      <p:transition spd="slow" advTm="2635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76956</TotalTime>
  <Words>1670</Words>
  <Application>Microsoft Office PowerPoint</Application>
  <PresentationFormat>画面に合わせる (4:3)</PresentationFormat>
  <Paragraphs>279</Paragraphs>
  <Slides>22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標準デザイン</vt:lpstr>
      <vt:lpstr>非対称レイアウトを用いた60GHz帯低LOリーク アップコンバージョンミキサ</vt:lpstr>
      <vt:lpstr>発表内容</vt:lpstr>
      <vt:lpstr>研究背景</vt:lpstr>
      <vt:lpstr>60GHz帯におけるミキサの課題</vt:lpstr>
      <vt:lpstr>60GHz帯のミキサ</vt:lpstr>
      <vt:lpstr>ダブルバランスドミキサ</vt:lpstr>
      <vt:lpstr>対称コアミキサのレイアウト（従来）</vt:lpstr>
      <vt:lpstr>非対称コアミキサのレイアウト（提案）</vt:lpstr>
      <vt:lpstr>ミキサの回路図</vt:lpstr>
      <vt:lpstr>Die photo</vt:lpstr>
      <vt:lpstr>RF-LOアイソレーション</vt:lpstr>
      <vt:lpstr>LOリーク</vt:lpstr>
      <vt:lpstr>性能比較</vt:lpstr>
      <vt:lpstr>まとめ</vt:lpstr>
      <vt:lpstr>PowerPoint プレゼンテーション</vt:lpstr>
      <vt:lpstr>PowerPoint プレゼンテーション</vt:lpstr>
      <vt:lpstr>DC mismatch</vt:lpstr>
      <vt:lpstr>Cgd mismatch</vt:lpstr>
      <vt:lpstr>Measurement system</vt:lpstr>
      <vt:lpstr>Conversion gain</vt:lpstr>
      <vt:lpstr>Impedance</vt:lpstr>
      <vt:lpstr>Large-signal characteristics</vt:lpstr>
    </vt:vector>
  </TitlesOfParts>
  <Manager>Matsuzawa &amp; Okada Lab</Manager>
  <Company>Tokyo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Tokyo Tech Template</dc:title>
  <dc:creator>Kenichi Okada</dc:creator>
  <cp:lastModifiedBy>shinji</cp:lastModifiedBy>
  <cp:revision>1561</cp:revision>
  <cp:lastPrinted>2013-02-06T06:46:33Z</cp:lastPrinted>
  <dcterms:created xsi:type="dcterms:W3CDTF">2007-08-31T11:03:07Z</dcterms:created>
  <dcterms:modified xsi:type="dcterms:W3CDTF">2013-03-17T05:11:46Z</dcterms:modified>
</cp:coreProperties>
</file>