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51" r:id="rId1"/>
  </p:sldMasterIdLst>
  <p:notesMasterIdLst>
    <p:notesMasterId r:id="rId26"/>
  </p:notesMasterIdLst>
  <p:handoutMasterIdLst>
    <p:handoutMasterId r:id="rId27"/>
  </p:handoutMasterIdLst>
  <p:sldIdLst>
    <p:sldId id="258" r:id="rId2"/>
    <p:sldId id="363" r:id="rId3"/>
    <p:sldId id="367" r:id="rId4"/>
    <p:sldId id="387" r:id="rId5"/>
    <p:sldId id="376" r:id="rId6"/>
    <p:sldId id="366" r:id="rId7"/>
    <p:sldId id="369" r:id="rId8"/>
    <p:sldId id="383" r:id="rId9"/>
    <p:sldId id="385" r:id="rId10"/>
    <p:sldId id="380" r:id="rId11"/>
    <p:sldId id="371" r:id="rId12"/>
    <p:sldId id="381" r:id="rId13"/>
    <p:sldId id="386" r:id="rId14"/>
    <p:sldId id="384" r:id="rId15"/>
    <p:sldId id="382" r:id="rId16"/>
    <p:sldId id="377" r:id="rId17"/>
    <p:sldId id="372" r:id="rId18"/>
    <p:sldId id="375" r:id="rId19"/>
    <p:sldId id="370" r:id="rId20"/>
    <p:sldId id="374" r:id="rId21"/>
    <p:sldId id="368" r:id="rId22"/>
    <p:sldId id="364" r:id="rId23"/>
    <p:sldId id="378" r:id="rId24"/>
    <p:sldId id="373" r:id="rId25"/>
  </p:sldIdLst>
  <p:sldSz cx="9144000" cy="6858000" type="screen4x3"/>
  <p:notesSz cx="6742113" cy="9872663"/>
  <p:defaultTextStyle>
    <a:defPPr>
      <a:defRPr lang="ja-JP"/>
    </a:defPPr>
    <a:lvl1pPr algn="l" rtl="0" fontAlgn="base">
      <a:spcBef>
        <a:spcPct val="20000"/>
      </a:spcBef>
      <a:spcAft>
        <a:spcPct val="0"/>
      </a:spcAft>
      <a:buChar char="•"/>
      <a:defRPr kumimoji="1" sz="3600" b="1" kern="1200">
        <a:solidFill>
          <a:schemeClr val="tx1"/>
        </a:solidFill>
        <a:latin typeface="Arial" charset="0"/>
        <a:ea typeface="ＭＳ Ｐゴシック" pitchFamily="50" charset="-128"/>
        <a:cs typeface="+mn-cs"/>
      </a:defRPr>
    </a:lvl1pPr>
    <a:lvl2pPr marL="457200" algn="l" rtl="0" fontAlgn="base">
      <a:spcBef>
        <a:spcPct val="20000"/>
      </a:spcBef>
      <a:spcAft>
        <a:spcPct val="0"/>
      </a:spcAft>
      <a:buChar char="•"/>
      <a:defRPr kumimoji="1" sz="3600" b="1" kern="1200">
        <a:solidFill>
          <a:schemeClr val="tx1"/>
        </a:solidFill>
        <a:latin typeface="Arial" charset="0"/>
        <a:ea typeface="ＭＳ Ｐゴシック" pitchFamily="50" charset="-128"/>
        <a:cs typeface="+mn-cs"/>
      </a:defRPr>
    </a:lvl2pPr>
    <a:lvl3pPr marL="914400" algn="l" rtl="0" fontAlgn="base">
      <a:spcBef>
        <a:spcPct val="20000"/>
      </a:spcBef>
      <a:spcAft>
        <a:spcPct val="0"/>
      </a:spcAft>
      <a:buChar char="•"/>
      <a:defRPr kumimoji="1" sz="3600" b="1" kern="1200">
        <a:solidFill>
          <a:schemeClr val="tx1"/>
        </a:solidFill>
        <a:latin typeface="Arial" charset="0"/>
        <a:ea typeface="ＭＳ Ｐゴシック" pitchFamily="50" charset="-128"/>
        <a:cs typeface="+mn-cs"/>
      </a:defRPr>
    </a:lvl3pPr>
    <a:lvl4pPr marL="1371600" algn="l" rtl="0" fontAlgn="base">
      <a:spcBef>
        <a:spcPct val="20000"/>
      </a:spcBef>
      <a:spcAft>
        <a:spcPct val="0"/>
      </a:spcAft>
      <a:buChar char="•"/>
      <a:defRPr kumimoji="1" sz="3600" b="1" kern="1200">
        <a:solidFill>
          <a:schemeClr val="tx1"/>
        </a:solidFill>
        <a:latin typeface="Arial" charset="0"/>
        <a:ea typeface="ＭＳ Ｐゴシック" pitchFamily="50" charset="-128"/>
        <a:cs typeface="+mn-cs"/>
      </a:defRPr>
    </a:lvl4pPr>
    <a:lvl5pPr marL="1828800" algn="l" rtl="0" fontAlgn="base">
      <a:spcBef>
        <a:spcPct val="20000"/>
      </a:spcBef>
      <a:spcAft>
        <a:spcPct val="0"/>
      </a:spcAft>
      <a:buChar char="•"/>
      <a:defRPr kumimoji="1" sz="3600" b="1" kern="1200">
        <a:solidFill>
          <a:schemeClr val="tx1"/>
        </a:solidFill>
        <a:latin typeface="Arial" charset="0"/>
        <a:ea typeface="ＭＳ Ｐゴシック" pitchFamily="50" charset="-128"/>
        <a:cs typeface="+mn-cs"/>
      </a:defRPr>
    </a:lvl5pPr>
    <a:lvl6pPr marL="2286000" algn="l" defTabSz="914400" rtl="0" eaLnBrk="1" latinLnBrk="0" hangingPunct="1">
      <a:defRPr kumimoji="1" sz="3600" b="1" kern="1200">
        <a:solidFill>
          <a:schemeClr val="tx1"/>
        </a:solidFill>
        <a:latin typeface="Arial" charset="0"/>
        <a:ea typeface="ＭＳ Ｐゴシック" pitchFamily="50" charset="-128"/>
        <a:cs typeface="+mn-cs"/>
      </a:defRPr>
    </a:lvl6pPr>
    <a:lvl7pPr marL="2743200" algn="l" defTabSz="914400" rtl="0" eaLnBrk="1" latinLnBrk="0" hangingPunct="1">
      <a:defRPr kumimoji="1" sz="3600" b="1" kern="1200">
        <a:solidFill>
          <a:schemeClr val="tx1"/>
        </a:solidFill>
        <a:latin typeface="Arial" charset="0"/>
        <a:ea typeface="ＭＳ Ｐゴシック" pitchFamily="50" charset="-128"/>
        <a:cs typeface="+mn-cs"/>
      </a:defRPr>
    </a:lvl7pPr>
    <a:lvl8pPr marL="3200400" algn="l" defTabSz="914400" rtl="0" eaLnBrk="1" latinLnBrk="0" hangingPunct="1">
      <a:defRPr kumimoji="1" sz="3600" b="1" kern="1200">
        <a:solidFill>
          <a:schemeClr val="tx1"/>
        </a:solidFill>
        <a:latin typeface="Arial" charset="0"/>
        <a:ea typeface="ＭＳ Ｐゴシック" pitchFamily="50" charset="-128"/>
        <a:cs typeface="+mn-cs"/>
      </a:defRPr>
    </a:lvl8pPr>
    <a:lvl9pPr marL="3657600" algn="l" defTabSz="914400" rtl="0" eaLnBrk="1" latinLnBrk="0" hangingPunct="1">
      <a:defRPr kumimoji="1" sz="3600" b="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1" userDrawn="1">
          <p15:clr>
            <a:srgbClr val="A4A3A4"/>
          </p15:clr>
        </p15:guide>
        <p15:guide id="2" pos="2161" userDrawn="1">
          <p15:clr>
            <a:srgbClr val="A4A3A4"/>
          </p15:clr>
        </p15:guide>
        <p15:guide id="3" orient="horz" pos="3110">
          <p15:clr>
            <a:srgbClr val="A4A3A4"/>
          </p15:clr>
        </p15:guide>
        <p15:guide id="4" pos="212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0000"/>
    <a:srgbClr val="FF0000"/>
    <a:srgbClr val="008000"/>
    <a:srgbClr val="FFFFAF"/>
    <a:srgbClr val="FFFF00"/>
    <a:srgbClr val="FFFFA3"/>
    <a:srgbClr val="FFFFCD"/>
    <a:srgbClr val="FFFFD9"/>
    <a:srgbClr val="FFFF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83498" autoAdjust="0"/>
  </p:normalViewPr>
  <p:slideViewPr>
    <p:cSldViewPr>
      <p:cViewPr varScale="1">
        <p:scale>
          <a:sx n="91" d="100"/>
          <a:sy n="91" d="100"/>
        </p:scale>
        <p:origin x="39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108" d="100"/>
          <a:sy n="108" d="100"/>
        </p:scale>
        <p:origin x="-1986" y="-90"/>
      </p:cViewPr>
      <p:guideLst>
        <p:guide orient="horz" pos="3111"/>
        <p:guide pos="2161"/>
        <p:guide orient="horz" pos="3110"/>
        <p:guide pos="212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9266" name="Rectangle 2"/>
          <p:cNvSpPr>
            <a:spLocks noGrp="1" noChangeArrowheads="1"/>
          </p:cNvSpPr>
          <p:nvPr>
            <p:ph type="hdr" sz="quarter"/>
          </p:nvPr>
        </p:nvSpPr>
        <p:spPr bwMode="auto">
          <a:xfrm>
            <a:off x="0" y="1"/>
            <a:ext cx="2921582" cy="49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3" rIns="91426" bIns="45713" numCol="1" anchor="t" anchorCtr="0" compatLnSpc="1">
            <a:prstTxWarp prst="textNoShape">
              <a:avLst/>
            </a:prstTxWarp>
          </a:bodyPr>
          <a:lstStyle>
            <a:lvl1pPr>
              <a:spcBef>
                <a:spcPct val="0"/>
              </a:spcBef>
              <a:buFontTx/>
              <a:buNone/>
              <a:defRPr sz="1200" b="0"/>
            </a:lvl1pPr>
          </a:lstStyle>
          <a:p>
            <a:endParaRPr lang="en-US" altLang="ja-JP"/>
          </a:p>
        </p:txBody>
      </p:sp>
      <p:sp>
        <p:nvSpPr>
          <p:cNvPr id="139267" name="Rectangle 3"/>
          <p:cNvSpPr>
            <a:spLocks noGrp="1" noChangeArrowheads="1"/>
          </p:cNvSpPr>
          <p:nvPr>
            <p:ph type="dt" sz="quarter" idx="1"/>
          </p:nvPr>
        </p:nvSpPr>
        <p:spPr bwMode="auto">
          <a:xfrm>
            <a:off x="3818971" y="1"/>
            <a:ext cx="2921582" cy="49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3" rIns="91426" bIns="45713" numCol="1" anchor="t" anchorCtr="0" compatLnSpc="1">
            <a:prstTxWarp prst="textNoShape">
              <a:avLst/>
            </a:prstTxWarp>
          </a:bodyPr>
          <a:lstStyle>
            <a:lvl1pPr algn="r">
              <a:spcBef>
                <a:spcPct val="0"/>
              </a:spcBef>
              <a:buFontTx/>
              <a:buNone/>
              <a:defRPr sz="1200" b="0"/>
            </a:lvl1pPr>
          </a:lstStyle>
          <a:p>
            <a:endParaRPr lang="en-US" altLang="ja-JP"/>
          </a:p>
        </p:txBody>
      </p:sp>
      <p:sp>
        <p:nvSpPr>
          <p:cNvPr id="139268" name="Rectangle 4"/>
          <p:cNvSpPr>
            <a:spLocks noGrp="1" noChangeArrowheads="1"/>
          </p:cNvSpPr>
          <p:nvPr>
            <p:ph type="ftr" sz="quarter" idx="2"/>
          </p:nvPr>
        </p:nvSpPr>
        <p:spPr bwMode="auto">
          <a:xfrm>
            <a:off x="0" y="9377316"/>
            <a:ext cx="2921582" cy="49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3" rIns="91426" bIns="45713" numCol="1" anchor="b" anchorCtr="0" compatLnSpc="1">
            <a:prstTxWarp prst="textNoShape">
              <a:avLst/>
            </a:prstTxWarp>
          </a:bodyPr>
          <a:lstStyle>
            <a:lvl1pPr>
              <a:spcBef>
                <a:spcPct val="0"/>
              </a:spcBef>
              <a:buFontTx/>
              <a:buNone/>
              <a:defRPr sz="1200" b="0"/>
            </a:lvl1pPr>
          </a:lstStyle>
          <a:p>
            <a:endParaRPr lang="en-US" altLang="ja-JP"/>
          </a:p>
        </p:txBody>
      </p:sp>
      <p:sp>
        <p:nvSpPr>
          <p:cNvPr id="139269" name="Rectangle 5"/>
          <p:cNvSpPr>
            <a:spLocks noGrp="1" noChangeArrowheads="1"/>
          </p:cNvSpPr>
          <p:nvPr>
            <p:ph type="sldNum" sz="quarter" idx="3"/>
          </p:nvPr>
        </p:nvSpPr>
        <p:spPr bwMode="auto">
          <a:xfrm>
            <a:off x="3818971" y="9377316"/>
            <a:ext cx="2921582" cy="49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3" rIns="91426" bIns="45713" numCol="1" anchor="b" anchorCtr="0" compatLnSpc="1">
            <a:prstTxWarp prst="textNoShape">
              <a:avLst/>
            </a:prstTxWarp>
          </a:bodyPr>
          <a:lstStyle>
            <a:lvl1pPr algn="r">
              <a:spcBef>
                <a:spcPct val="0"/>
              </a:spcBef>
              <a:buFontTx/>
              <a:buNone/>
              <a:defRPr sz="1200" b="0"/>
            </a:lvl1pPr>
          </a:lstStyle>
          <a:p>
            <a:fld id="{23245CE9-6AC3-40A3-86CF-259E5AB27964}" type="slidenum">
              <a:rPr lang="en-US" altLang="ja-JP"/>
              <a:pPr/>
              <a:t>‹#›</a:t>
            </a:fld>
            <a:endParaRPr lang="en-US" altLang="ja-JP"/>
          </a:p>
        </p:txBody>
      </p:sp>
    </p:spTree>
    <p:extLst>
      <p:ext uri="{BB962C8B-B14F-4D97-AF65-F5344CB8AC3E}">
        <p14:creationId xmlns:p14="http://schemas.microsoft.com/office/powerpoint/2010/main" val="1016372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1"/>
            <a:ext cx="2921582" cy="49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3" rIns="91426" bIns="45713" numCol="1" anchor="t" anchorCtr="0" compatLnSpc="1">
            <a:prstTxWarp prst="textNoShape">
              <a:avLst/>
            </a:prstTxWarp>
          </a:bodyPr>
          <a:lstStyle>
            <a:lvl1pPr>
              <a:spcBef>
                <a:spcPct val="0"/>
              </a:spcBef>
              <a:buFontTx/>
              <a:buNone/>
              <a:defRPr sz="1200" b="0"/>
            </a:lvl1pPr>
          </a:lstStyle>
          <a:p>
            <a:endParaRPr lang="en-US" altLang="ja-JP"/>
          </a:p>
        </p:txBody>
      </p:sp>
      <p:sp>
        <p:nvSpPr>
          <p:cNvPr id="5123" name="Rectangle 3"/>
          <p:cNvSpPr>
            <a:spLocks noGrp="1" noChangeArrowheads="1"/>
          </p:cNvSpPr>
          <p:nvPr>
            <p:ph type="dt" idx="1"/>
          </p:nvPr>
        </p:nvSpPr>
        <p:spPr bwMode="auto">
          <a:xfrm>
            <a:off x="3818971" y="1"/>
            <a:ext cx="2921582" cy="49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3" rIns="91426" bIns="45713" numCol="1" anchor="t" anchorCtr="0" compatLnSpc="1">
            <a:prstTxWarp prst="textNoShape">
              <a:avLst/>
            </a:prstTxWarp>
          </a:bodyPr>
          <a:lstStyle>
            <a:lvl1pPr algn="r">
              <a:spcBef>
                <a:spcPct val="0"/>
              </a:spcBef>
              <a:buFontTx/>
              <a:buNone/>
              <a:defRPr sz="1200" b="0"/>
            </a:lvl1pPr>
          </a:lstStyle>
          <a:p>
            <a:endParaRPr lang="en-US" altLang="ja-JP"/>
          </a:p>
        </p:txBody>
      </p:sp>
      <p:sp>
        <p:nvSpPr>
          <p:cNvPr id="5124" name="Rectangle 4"/>
          <p:cNvSpPr>
            <a:spLocks noGrp="1" noRot="1" noChangeAspect="1" noChangeArrowheads="1" noTextEdit="1"/>
          </p:cNvSpPr>
          <p:nvPr>
            <p:ph type="sldImg" idx="2"/>
          </p:nvPr>
        </p:nvSpPr>
        <p:spPr bwMode="auto">
          <a:xfrm>
            <a:off x="903288" y="739775"/>
            <a:ext cx="4935537" cy="370363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74212" y="4689515"/>
            <a:ext cx="5393690" cy="44426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3" rIns="91426" bIns="45713"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5126" name="Rectangle 6"/>
          <p:cNvSpPr>
            <a:spLocks noGrp="1" noChangeArrowheads="1"/>
          </p:cNvSpPr>
          <p:nvPr>
            <p:ph type="ftr" sz="quarter" idx="4"/>
          </p:nvPr>
        </p:nvSpPr>
        <p:spPr bwMode="auto">
          <a:xfrm>
            <a:off x="0" y="9377316"/>
            <a:ext cx="2921582" cy="49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3" rIns="91426" bIns="45713" numCol="1" anchor="b" anchorCtr="0" compatLnSpc="1">
            <a:prstTxWarp prst="textNoShape">
              <a:avLst/>
            </a:prstTxWarp>
          </a:bodyPr>
          <a:lstStyle>
            <a:lvl1pPr>
              <a:spcBef>
                <a:spcPct val="0"/>
              </a:spcBef>
              <a:buFontTx/>
              <a:buNone/>
              <a:defRPr sz="1200" b="0"/>
            </a:lvl1pPr>
          </a:lstStyle>
          <a:p>
            <a:endParaRPr lang="en-US" altLang="ja-JP"/>
          </a:p>
        </p:txBody>
      </p:sp>
      <p:sp>
        <p:nvSpPr>
          <p:cNvPr id="5127" name="Rectangle 7"/>
          <p:cNvSpPr>
            <a:spLocks noGrp="1" noChangeArrowheads="1"/>
          </p:cNvSpPr>
          <p:nvPr>
            <p:ph type="sldNum" sz="quarter" idx="5"/>
          </p:nvPr>
        </p:nvSpPr>
        <p:spPr bwMode="auto">
          <a:xfrm>
            <a:off x="3818971" y="9377316"/>
            <a:ext cx="2921582" cy="49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3" rIns="91426" bIns="45713" numCol="1" anchor="b" anchorCtr="0" compatLnSpc="1">
            <a:prstTxWarp prst="textNoShape">
              <a:avLst/>
            </a:prstTxWarp>
          </a:bodyPr>
          <a:lstStyle>
            <a:lvl1pPr algn="r">
              <a:spcBef>
                <a:spcPct val="0"/>
              </a:spcBef>
              <a:buFontTx/>
              <a:buNone/>
              <a:defRPr sz="1200" b="0"/>
            </a:lvl1pPr>
          </a:lstStyle>
          <a:p>
            <a:fld id="{FA938114-1AD7-4AB5-9B41-80D22E734375}" type="slidenum">
              <a:rPr lang="en-US" altLang="ja-JP"/>
              <a:pPr/>
              <a:t>‹#›</a:t>
            </a:fld>
            <a:endParaRPr lang="en-US" altLang="ja-JP"/>
          </a:p>
        </p:txBody>
      </p:sp>
    </p:spTree>
    <p:extLst>
      <p:ext uri="{BB962C8B-B14F-4D97-AF65-F5344CB8AC3E}">
        <p14:creationId xmlns:p14="http://schemas.microsoft.com/office/powerpoint/2010/main" val="41893439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600" b="1">
                <a:solidFill>
                  <a:schemeClr val="tx1"/>
                </a:solidFill>
                <a:latin typeface="Arial" charset="0"/>
                <a:ea typeface="ＭＳ Ｐゴシック" charset="-128"/>
              </a:defRPr>
            </a:lvl1pPr>
            <a:lvl2pPr marL="742839" indent="-285707" eaLnBrk="0" hangingPunct="0">
              <a:defRPr kumimoji="1" sz="3600" b="1">
                <a:solidFill>
                  <a:schemeClr val="tx1"/>
                </a:solidFill>
                <a:latin typeface="Arial" charset="0"/>
                <a:ea typeface="ＭＳ Ｐゴシック" charset="-128"/>
              </a:defRPr>
            </a:lvl2pPr>
            <a:lvl3pPr marL="1142829" indent="-228566" eaLnBrk="0" hangingPunct="0">
              <a:defRPr kumimoji="1" sz="3600" b="1">
                <a:solidFill>
                  <a:schemeClr val="tx1"/>
                </a:solidFill>
                <a:latin typeface="Arial" charset="0"/>
                <a:ea typeface="ＭＳ Ｐゴシック" charset="-128"/>
              </a:defRPr>
            </a:lvl3pPr>
            <a:lvl4pPr marL="1599960" indent="-228566" eaLnBrk="0" hangingPunct="0">
              <a:defRPr kumimoji="1" sz="3600" b="1">
                <a:solidFill>
                  <a:schemeClr val="tx1"/>
                </a:solidFill>
                <a:latin typeface="Arial" charset="0"/>
                <a:ea typeface="ＭＳ Ｐゴシック" charset="-128"/>
              </a:defRPr>
            </a:lvl4pPr>
            <a:lvl5pPr marL="2057092" indent="-228566" eaLnBrk="0" hangingPunct="0">
              <a:defRPr kumimoji="1" sz="3600" b="1">
                <a:solidFill>
                  <a:schemeClr val="tx1"/>
                </a:solidFill>
                <a:latin typeface="Arial" charset="0"/>
                <a:ea typeface="ＭＳ Ｐゴシック" charset="-128"/>
              </a:defRPr>
            </a:lvl5pPr>
            <a:lvl6pPr marL="2514223" indent="-228566" eaLnBrk="0" fontAlgn="base" hangingPunct="0">
              <a:spcBef>
                <a:spcPct val="20000"/>
              </a:spcBef>
              <a:spcAft>
                <a:spcPct val="0"/>
              </a:spcAft>
              <a:buChar char="•"/>
              <a:defRPr kumimoji="1" sz="3600" b="1">
                <a:solidFill>
                  <a:schemeClr val="tx1"/>
                </a:solidFill>
                <a:latin typeface="Arial" charset="0"/>
                <a:ea typeface="ＭＳ Ｐゴシック" charset="-128"/>
              </a:defRPr>
            </a:lvl6pPr>
            <a:lvl7pPr marL="2971356" indent="-228566" eaLnBrk="0" fontAlgn="base" hangingPunct="0">
              <a:spcBef>
                <a:spcPct val="20000"/>
              </a:spcBef>
              <a:spcAft>
                <a:spcPct val="0"/>
              </a:spcAft>
              <a:buChar char="•"/>
              <a:defRPr kumimoji="1" sz="3600" b="1">
                <a:solidFill>
                  <a:schemeClr val="tx1"/>
                </a:solidFill>
                <a:latin typeface="Arial" charset="0"/>
                <a:ea typeface="ＭＳ Ｐゴシック" charset="-128"/>
              </a:defRPr>
            </a:lvl7pPr>
            <a:lvl8pPr marL="3428487" indent="-228566" eaLnBrk="0" fontAlgn="base" hangingPunct="0">
              <a:spcBef>
                <a:spcPct val="20000"/>
              </a:spcBef>
              <a:spcAft>
                <a:spcPct val="0"/>
              </a:spcAft>
              <a:buChar char="•"/>
              <a:defRPr kumimoji="1" sz="3600" b="1">
                <a:solidFill>
                  <a:schemeClr val="tx1"/>
                </a:solidFill>
                <a:latin typeface="Arial" charset="0"/>
                <a:ea typeface="ＭＳ Ｐゴシック" charset="-128"/>
              </a:defRPr>
            </a:lvl8pPr>
            <a:lvl9pPr marL="3885618" indent="-228566" eaLnBrk="0" fontAlgn="base" hangingPunct="0">
              <a:spcBef>
                <a:spcPct val="20000"/>
              </a:spcBef>
              <a:spcAft>
                <a:spcPct val="0"/>
              </a:spcAft>
              <a:buChar char="•"/>
              <a:defRPr kumimoji="1" sz="3600" b="1">
                <a:solidFill>
                  <a:schemeClr val="tx1"/>
                </a:solidFill>
                <a:latin typeface="Arial" charset="0"/>
                <a:ea typeface="ＭＳ Ｐゴシック" charset="-128"/>
              </a:defRPr>
            </a:lvl9pPr>
          </a:lstStyle>
          <a:p>
            <a:pPr eaLnBrk="1" hangingPunct="1"/>
            <a:fld id="{4AC3CC8D-24FA-4072-89C9-5C2AC863F5D4}" type="slidenum">
              <a:rPr lang="en-US" altLang="ja-JP" sz="1200" b="0"/>
              <a:pPr eaLnBrk="1" hangingPunct="1"/>
              <a:t>0</a:t>
            </a:fld>
            <a:endParaRPr lang="en-US" altLang="ja-JP" sz="1200" b="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p>
        </p:txBody>
      </p:sp>
    </p:spTree>
    <p:extLst>
      <p:ext uri="{BB962C8B-B14F-4D97-AF65-F5344CB8AC3E}">
        <p14:creationId xmlns:p14="http://schemas.microsoft.com/office/powerpoint/2010/main" val="26335110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従来まで用いられてきた手法は</a:t>
            </a:r>
            <a:r>
              <a:rPr kumimoji="1" lang="en-US" altLang="ja-JP" dirty="0" smtClean="0"/>
              <a:t>1</a:t>
            </a:r>
            <a:r>
              <a:rPr kumimoji="1" lang="ja-JP" altLang="en-US" dirty="0" smtClean="0"/>
              <a:t>つがデカップリングになります。</a:t>
            </a:r>
            <a:endParaRPr kumimoji="1" lang="en-US" altLang="ja-JP" dirty="0" smtClean="0"/>
          </a:p>
          <a:p>
            <a:r>
              <a:rPr kumimoji="1" lang="ja-JP" altLang="en-US" dirty="0" smtClean="0"/>
              <a:t>デカップリングによって高周波を逃すことで多少なりステップ状の波形をなまらせ、影響を緩和することが可能ですが、</a:t>
            </a:r>
            <a:endParaRPr kumimoji="1" lang="en-US" altLang="ja-JP" dirty="0" smtClean="0"/>
          </a:p>
          <a:p>
            <a:r>
              <a:rPr kumimoji="1" lang="ja-JP" altLang="en-US" dirty="0" smtClean="0"/>
              <a:t>緩和させられる分に対して、必要なキャパシタの面積が割に合わず非常に面積効率が悪く、現実的ではありません。</a:t>
            </a:r>
            <a:endParaRPr kumimoji="1" lang="en-US" altLang="ja-JP" dirty="0" smtClean="0"/>
          </a:p>
          <a:p>
            <a:endParaRPr kumimoji="1" lang="en-US" altLang="ja-JP" dirty="0" smtClean="0"/>
          </a:p>
          <a:p>
            <a:r>
              <a:rPr kumimoji="1" lang="ja-JP" altLang="en-US" dirty="0" smtClean="0"/>
              <a:t>もう</a:t>
            </a:r>
            <a:r>
              <a:rPr kumimoji="1" lang="en-US" altLang="ja-JP" dirty="0" smtClean="0"/>
              <a:t>1</a:t>
            </a:r>
            <a:r>
              <a:rPr kumimoji="1" lang="ja-JP" altLang="en-US" dirty="0" smtClean="0"/>
              <a:t>つが</a:t>
            </a:r>
            <a:r>
              <a:rPr kumimoji="1" lang="en-US" altLang="ja-JP" dirty="0" smtClean="0"/>
              <a:t>LDO</a:t>
            </a:r>
            <a:r>
              <a:rPr kumimoji="1" lang="ja-JP" altLang="en-US" dirty="0" smtClean="0"/>
              <a:t>を用いて電源電圧を安定させる方法です。</a:t>
            </a:r>
            <a:endParaRPr kumimoji="1" lang="en-US" altLang="ja-JP" dirty="0" smtClean="0"/>
          </a:p>
          <a:p>
            <a:r>
              <a:rPr kumimoji="1" lang="ja-JP" altLang="en-US" dirty="0" smtClean="0"/>
              <a:t>電源変動が起きても実効的な電源電圧</a:t>
            </a:r>
            <a:r>
              <a:rPr kumimoji="1" lang="en-US" altLang="ja-JP" dirty="0" smtClean="0"/>
              <a:t>V’</a:t>
            </a:r>
            <a:r>
              <a:rPr kumimoji="1" lang="ja-JP" altLang="en-US" dirty="0" smtClean="0"/>
              <a:t>自体は、変化せず安定的に使用可能ですが、</a:t>
            </a:r>
            <a:endParaRPr kumimoji="1" lang="en-US" altLang="ja-JP" dirty="0" smtClean="0"/>
          </a:p>
          <a:p>
            <a:r>
              <a:rPr kumimoji="1" lang="en-US" altLang="ja-JP" dirty="0" smtClean="0"/>
              <a:t>LDO</a:t>
            </a:r>
            <a:r>
              <a:rPr kumimoji="1" lang="ja-JP" altLang="en-US" dirty="0" smtClean="0"/>
              <a:t>回路を起動させるために必要な電圧分だけ電圧がドロップしてしまいます。</a:t>
            </a:r>
            <a:endParaRPr kumimoji="1" lang="en-US" altLang="ja-JP" dirty="0" smtClean="0"/>
          </a:p>
          <a:p>
            <a:r>
              <a:rPr kumimoji="1" lang="ja-JP" altLang="en-US" dirty="0" smtClean="0"/>
              <a:t>そのため、</a:t>
            </a:r>
            <a:r>
              <a:rPr kumimoji="1" lang="en-US" altLang="ja-JP" dirty="0" smtClean="0"/>
              <a:t>VCO</a:t>
            </a:r>
            <a:r>
              <a:rPr kumimoji="1" lang="ja-JP" altLang="en-US" dirty="0" smtClean="0"/>
              <a:t>全体で見たときに、スイッチトキャパシタの可変域が縮み、チューニングレンジが狭くなったり、</a:t>
            </a:r>
            <a:endParaRPr kumimoji="1" lang="en-US" altLang="ja-JP" dirty="0" smtClean="0"/>
          </a:p>
          <a:p>
            <a:r>
              <a:rPr kumimoji="1" lang="en-US" altLang="ja-JP" dirty="0" smtClean="0"/>
              <a:t>VCO</a:t>
            </a:r>
            <a:r>
              <a:rPr kumimoji="1" lang="ja-JP" altLang="en-US" dirty="0" smtClean="0"/>
              <a:t>の振幅が縮み、位相雑音が劣化するなど、準備時間</a:t>
            </a:r>
            <a:r>
              <a:rPr kumimoji="1" lang="en-US" altLang="ja-JP" dirty="0" smtClean="0"/>
              <a:t>SIFS</a:t>
            </a:r>
            <a:r>
              <a:rPr kumimoji="1" lang="ja-JP" altLang="en-US" dirty="0" smtClean="0"/>
              <a:t>終了後にも影響を及ぼす副作用が発声するデメリットがあります。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FA938114-1AD7-4AB5-9B41-80D22E734375}" type="slidenum">
              <a:rPr lang="en-US" altLang="ja-JP" smtClean="0"/>
              <a:pPr/>
              <a:t>12</a:t>
            </a:fld>
            <a:endParaRPr lang="en-US" altLang="ja-JP"/>
          </a:p>
        </p:txBody>
      </p:sp>
    </p:spTree>
    <p:extLst>
      <p:ext uri="{BB962C8B-B14F-4D97-AF65-F5344CB8AC3E}">
        <p14:creationId xmlns:p14="http://schemas.microsoft.com/office/powerpoint/2010/main" val="34106832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送受信機を構成するコンポーネントがことなり、特に送信機がもつ電力増幅器</a:t>
            </a:r>
            <a:r>
              <a:rPr kumimoji="1" lang="en-US" altLang="ja-JP" dirty="0" smtClean="0"/>
              <a:t>(PA)</a:t>
            </a:r>
            <a:r>
              <a:rPr kumimoji="1" lang="ja-JP" altLang="en-US" dirty="0" smtClean="0"/>
              <a:t>が消費する電力量が大きいため、両者を流れる電流量は大きく異なります。</a:t>
            </a:r>
            <a:endParaRPr kumimoji="1" lang="en-US" altLang="ja-JP" dirty="0" smtClean="0"/>
          </a:p>
          <a:p>
            <a:r>
              <a:rPr kumimoji="1" lang="ja-JP" altLang="en-US" dirty="0" smtClean="0"/>
              <a:t>そのため、</a:t>
            </a:r>
            <a:r>
              <a:rPr kumimoji="1" lang="en-US" altLang="ja-JP" dirty="0" smtClean="0"/>
              <a:t>2</a:t>
            </a:r>
            <a:r>
              <a:rPr kumimoji="1" lang="ja-JP" altLang="en-US" dirty="0" err="1" smtClean="0"/>
              <a:t>つの</a:t>
            </a:r>
            <a:r>
              <a:rPr kumimoji="1" lang="ja-JP" altLang="en-US" dirty="0" smtClean="0"/>
              <a:t>モード切り替え時に急激に流れる電流量が変わります。</a:t>
            </a:r>
            <a:endParaRPr kumimoji="1" lang="en-US" altLang="ja-JP" dirty="0" smtClean="0"/>
          </a:p>
          <a:p>
            <a:r>
              <a:rPr kumimoji="1" lang="ja-JP" altLang="en-US" dirty="0" smtClean="0"/>
              <a:t>電源電圧から供給される電流量がかわるため、電源電圧の値も瞬間的に変化してしまう。</a:t>
            </a:r>
            <a:endParaRPr kumimoji="1" lang="en-US" altLang="ja-JP" dirty="0" smtClean="0"/>
          </a:p>
          <a:p>
            <a:r>
              <a:rPr kumimoji="1" lang="ja-JP" altLang="en-US" dirty="0" smtClean="0"/>
              <a:t>電源電圧は</a:t>
            </a:r>
            <a:r>
              <a:rPr kumimoji="1" lang="en-US" altLang="ja-JP" dirty="0" smtClean="0"/>
              <a:t>VCO</a:t>
            </a:r>
            <a:r>
              <a:rPr kumimoji="1" lang="ja-JP" altLang="en-US" dirty="0" err="1" smtClean="0"/>
              <a:t>にも</a:t>
            </a:r>
            <a:r>
              <a:rPr kumimoji="1" lang="ja-JP" altLang="en-US" dirty="0" smtClean="0"/>
              <a:t>供給されているので、</a:t>
            </a:r>
            <a:r>
              <a:rPr kumimoji="1" lang="en-US" altLang="ja-JP" dirty="0" smtClean="0"/>
              <a:t>VCO</a:t>
            </a:r>
            <a:r>
              <a:rPr kumimoji="1" lang="ja-JP" altLang="en-US" dirty="0" smtClean="0"/>
              <a:t>の周波数にも影響を及ぼします。</a:t>
            </a:r>
            <a:endParaRPr kumimoji="1" lang="ja-JP" altLang="en-US" dirty="0"/>
          </a:p>
        </p:txBody>
      </p:sp>
      <p:sp>
        <p:nvSpPr>
          <p:cNvPr id="4" name="スライド番号プレースホルダー 3"/>
          <p:cNvSpPr>
            <a:spLocks noGrp="1"/>
          </p:cNvSpPr>
          <p:nvPr>
            <p:ph type="sldNum" sz="quarter" idx="10"/>
          </p:nvPr>
        </p:nvSpPr>
        <p:spPr/>
        <p:txBody>
          <a:bodyPr/>
          <a:lstStyle/>
          <a:p>
            <a:fld id="{FA938114-1AD7-4AB5-9B41-80D22E734375}" type="slidenum">
              <a:rPr lang="en-US" altLang="ja-JP" smtClean="0"/>
              <a:pPr/>
              <a:t>13</a:t>
            </a:fld>
            <a:endParaRPr lang="en-US" altLang="ja-JP"/>
          </a:p>
        </p:txBody>
      </p:sp>
    </p:spTree>
    <p:extLst>
      <p:ext uri="{BB962C8B-B14F-4D97-AF65-F5344CB8AC3E}">
        <p14:creationId xmlns:p14="http://schemas.microsoft.com/office/powerpoint/2010/main" val="3152875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A938114-1AD7-4AB5-9B41-80D22E734375}" type="slidenum">
              <a:rPr lang="en-US" altLang="ja-JP" smtClean="0"/>
              <a:pPr/>
              <a:t>16</a:t>
            </a:fld>
            <a:endParaRPr lang="en-US" altLang="ja-JP"/>
          </a:p>
        </p:txBody>
      </p:sp>
    </p:spTree>
    <p:extLst>
      <p:ext uri="{BB962C8B-B14F-4D97-AF65-F5344CB8AC3E}">
        <p14:creationId xmlns:p14="http://schemas.microsoft.com/office/powerpoint/2010/main" val="5322437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A938114-1AD7-4AB5-9B41-80D22E734375}" type="slidenum">
              <a:rPr lang="en-US" altLang="ja-JP" smtClean="0"/>
              <a:pPr/>
              <a:t>17</a:t>
            </a:fld>
            <a:endParaRPr lang="en-US" altLang="ja-JP"/>
          </a:p>
        </p:txBody>
      </p:sp>
    </p:spTree>
    <p:extLst>
      <p:ext uri="{BB962C8B-B14F-4D97-AF65-F5344CB8AC3E}">
        <p14:creationId xmlns:p14="http://schemas.microsoft.com/office/powerpoint/2010/main" val="4213344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A938114-1AD7-4AB5-9B41-80D22E734375}" type="slidenum">
              <a:rPr lang="en-US" altLang="ja-JP" smtClean="0"/>
              <a:pPr/>
              <a:t>20</a:t>
            </a:fld>
            <a:endParaRPr lang="en-US" altLang="ja-JP"/>
          </a:p>
        </p:txBody>
      </p:sp>
    </p:spTree>
    <p:extLst>
      <p:ext uri="{BB962C8B-B14F-4D97-AF65-F5344CB8AC3E}">
        <p14:creationId xmlns:p14="http://schemas.microsoft.com/office/powerpoint/2010/main" val="4128217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同じ周波数帯を複数のユーザーで時間分割して利用する</a:t>
            </a:r>
            <a:r>
              <a:rPr kumimoji="1" lang="en-US" altLang="ja-JP" dirty="0" smtClean="0"/>
              <a:t>TDD</a:t>
            </a:r>
            <a:r>
              <a:rPr kumimoji="1" lang="ja-JP" altLang="en-US" dirty="0" smtClean="0"/>
              <a:t>通信方式では、短い間に送受信モードを切り替える必要があります。</a:t>
            </a:r>
            <a:endParaRPr kumimoji="1" lang="en-US" altLang="ja-JP" dirty="0" smtClean="0"/>
          </a:p>
          <a:p>
            <a:r>
              <a:rPr kumimoji="1" lang="ja-JP" altLang="en-US" dirty="0" smtClean="0"/>
              <a:t>各通信規格には定められた準備期間</a:t>
            </a:r>
            <a:r>
              <a:rPr kumimoji="1" lang="en-US" altLang="ja-JP" dirty="0" smtClean="0"/>
              <a:t>(SIFS)</a:t>
            </a:r>
            <a:r>
              <a:rPr kumimoji="1" lang="ja-JP" altLang="en-US" dirty="0" smtClean="0"/>
              <a:t>があり、その間にこれだけのセットアップ項目があります。</a:t>
            </a:r>
            <a:endParaRPr kumimoji="1" lang="en-US" altLang="ja-JP" dirty="0" smtClean="0"/>
          </a:p>
          <a:p>
            <a:r>
              <a:rPr kumimoji="1" lang="ja-JP" altLang="en-US" dirty="0" smtClean="0"/>
              <a:t>ミリ波帯での</a:t>
            </a:r>
            <a:r>
              <a:rPr kumimoji="1" lang="en-US" altLang="ja-JP" dirty="0" smtClean="0"/>
              <a:t>SIFS</a:t>
            </a:r>
            <a:r>
              <a:rPr kumimoji="1" lang="ja-JP" altLang="en-US" dirty="0" smtClean="0"/>
              <a:t>は</a:t>
            </a:r>
            <a:r>
              <a:rPr kumimoji="1" lang="en-US" altLang="ja-JP" dirty="0" smtClean="0"/>
              <a:t>3us</a:t>
            </a:r>
            <a:r>
              <a:rPr kumimoji="1" lang="ja-JP" altLang="en-US" dirty="0" smtClean="0"/>
              <a:t>であり、このあいだにすべてのセットアップを終わらせる必要がありますが、</a:t>
            </a:r>
            <a:r>
              <a:rPr kumimoji="1" lang="en-US" altLang="ja-JP" dirty="0" smtClean="0"/>
              <a:t>1</a:t>
            </a:r>
            <a:r>
              <a:rPr kumimoji="1" lang="ja-JP" altLang="en-US" dirty="0" err="1" smtClean="0"/>
              <a:t>つの</a:t>
            </a:r>
            <a:r>
              <a:rPr kumimoji="1" lang="ja-JP" altLang="en-US" dirty="0" smtClean="0"/>
              <a:t>セットアップが長引いてしまうと次のセットアップに影響を及ぼし、</a:t>
            </a:r>
            <a:endParaRPr kumimoji="1" lang="en-US" altLang="ja-JP" dirty="0" smtClean="0"/>
          </a:p>
          <a:p>
            <a:r>
              <a:rPr kumimoji="1" lang="en-US" altLang="ja-JP" dirty="0" smtClean="0"/>
              <a:t>SIFS</a:t>
            </a:r>
            <a:r>
              <a:rPr kumimoji="1" lang="ja-JP" altLang="en-US" dirty="0" smtClean="0"/>
              <a:t>以内にセットアップが終わらない可能性があり、通信精度の劣化につながります。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FA938114-1AD7-4AB5-9B41-80D22E734375}" type="slidenum">
              <a:rPr lang="en-US" altLang="ja-JP" smtClean="0"/>
              <a:pPr/>
              <a:t>2</a:t>
            </a:fld>
            <a:endParaRPr lang="en-US" altLang="ja-JP"/>
          </a:p>
        </p:txBody>
      </p:sp>
    </p:spTree>
    <p:extLst>
      <p:ext uri="{BB962C8B-B14F-4D97-AF65-F5344CB8AC3E}">
        <p14:creationId xmlns:p14="http://schemas.microsoft.com/office/powerpoint/2010/main" val="3081833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受信機側が持つキャリアリカバリ技術などにより</a:t>
            </a:r>
            <a:r>
              <a:rPr kumimoji="1" lang="en-US" altLang="ja-JP" dirty="0" smtClean="0"/>
              <a:t>PLL</a:t>
            </a:r>
            <a:r>
              <a:rPr kumimoji="1" lang="ja-JP" altLang="en-US" dirty="0" smtClean="0"/>
              <a:t>の発振周波数の精度をある程度補償することができるため、多少のロック周波数のズレを許容できる。</a:t>
            </a:r>
            <a:endParaRPr kumimoji="1" lang="en-US" altLang="ja-JP" dirty="0" smtClean="0"/>
          </a:p>
          <a:p>
            <a:r>
              <a:rPr kumimoji="1" lang="ja-JP" altLang="en-US" dirty="0" smtClean="0"/>
              <a:t>この許容範囲内から外れる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FA938114-1AD7-4AB5-9B41-80D22E734375}" type="slidenum">
              <a:rPr lang="en-US" altLang="ja-JP" smtClean="0"/>
              <a:pPr/>
              <a:t>3</a:t>
            </a:fld>
            <a:endParaRPr lang="en-US" altLang="ja-JP"/>
          </a:p>
        </p:txBody>
      </p:sp>
    </p:spTree>
    <p:extLst>
      <p:ext uri="{BB962C8B-B14F-4D97-AF65-F5344CB8AC3E}">
        <p14:creationId xmlns:p14="http://schemas.microsoft.com/office/powerpoint/2010/main" val="1364249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当研究室で用いている</a:t>
            </a:r>
            <a:r>
              <a:rPr kumimoji="1" lang="en-US" altLang="ja-JP" dirty="0" smtClean="0"/>
              <a:t>LC-VCO</a:t>
            </a:r>
            <a:r>
              <a:rPr kumimoji="1" lang="ja-JP" altLang="en-US" dirty="0" smtClean="0"/>
              <a:t>は、</a:t>
            </a:r>
            <a:r>
              <a:rPr kumimoji="1" lang="en-US" altLang="ja-JP" dirty="0" smtClean="0"/>
              <a:t>L</a:t>
            </a:r>
            <a:r>
              <a:rPr kumimoji="1" lang="ja-JP" altLang="en-US" dirty="0" smtClean="0"/>
              <a:t>と</a:t>
            </a:r>
            <a:r>
              <a:rPr kumimoji="1" lang="en-US" altLang="ja-JP" dirty="0" smtClean="0"/>
              <a:t>C</a:t>
            </a:r>
            <a:r>
              <a:rPr kumimoji="1" lang="ja-JP" altLang="en-US" dirty="0" smtClean="0"/>
              <a:t>の共振現象を利用するタイプのものです。</a:t>
            </a:r>
            <a:endParaRPr kumimoji="1" lang="en-US" altLang="ja-JP" dirty="0" smtClean="0"/>
          </a:p>
          <a:p>
            <a:r>
              <a:rPr kumimoji="1" lang="en-US" altLang="ja-JP" dirty="0" smtClean="0"/>
              <a:t>C</a:t>
            </a:r>
            <a:r>
              <a:rPr kumimoji="1" lang="ja-JP" altLang="en-US" dirty="0" smtClean="0"/>
              <a:t>の値を可変にすることで、発振周波数を調整することが可能ですが、電源電圧変動のように意図しないノイズの影響で</a:t>
            </a:r>
            <a:r>
              <a:rPr kumimoji="1" lang="en-US" altLang="ja-JP" dirty="0" smtClean="0"/>
              <a:t>C</a:t>
            </a:r>
            <a:r>
              <a:rPr kumimoji="1" lang="ja-JP" altLang="en-US" dirty="0" smtClean="0"/>
              <a:t>が変わる恐れがあります。</a:t>
            </a:r>
            <a:endParaRPr kumimoji="1" lang="en-US" altLang="ja-JP" dirty="0" smtClean="0"/>
          </a:p>
          <a:p>
            <a:r>
              <a:rPr kumimoji="1" lang="en-US" altLang="ja-JP" dirty="0" smtClean="0"/>
              <a:t>VCO</a:t>
            </a:r>
            <a:r>
              <a:rPr kumimoji="1" lang="ja-JP" altLang="en-US" dirty="0" smtClean="0"/>
              <a:t>がもつ容量成分として考えられるものは、タンク部に含まれるスイッチトキャパシタ、バラクタ、そしてクロスカップルトランジスタになります。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FA938114-1AD7-4AB5-9B41-80D22E734375}" type="slidenum">
              <a:rPr lang="en-US" altLang="ja-JP" smtClean="0"/>
              <a:pPr/>
              <a:t>4</a:t>
            </a:fld>
            <a:endParaRPr lang="en-US" altLang="ja-JP"/>
          </a:p>
        </p:txBody>
      </p:sp>
    </p:spTree>
    <p:extLst>
      <p:ext uri="{BB962C8B-B14F-4D97-AF65-F5344CB8AC3E}">
        <p14:creationId xmlns:p14="http://schemas.microsoft.com/office/powerpoint/2010/main" val="19445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今回電源変動の影響を調べた結果、周波数変動にもっとも支配的な影響を及ぼしたのはスイッチトキャパシタでした。</a:t>
            </a:r>
            <a:endParaRPr kumimoji="1" lang="en-US" altLang="ja-JP" dirty="0" smtClean="0"/>
          </a:p>
          <a:p>
            <a:r>
              <a:rPr kumimoji="1" lang="ja-JP" altLang="en-US" dirty="0" smtClean="0"/>
              <a:t>当研究室ではこのように、インバータを解してスイッチのゲート電圧がドレインとソースの電圧と反転するような構造になっています。</a:t>
            </a:r>
            <a:endParaRPr kumimoji="1" lang="en-US" altLang="ja-JP" dirty="0" smtClean="0"/>
          </a:p>
          <a:p>
            <a:r>
              <a:rPr kumimoji="1" lang="ja-JP" altLang="en-US" dirty="0" smtClean="0"/>
              <a:t>スイッチがオンになっているときは、スイッチはショートしていると考えられ、両脇の</a:t>
            </a:r>
            <a:r>
              <a:rPr kumimoji="1" lang="en-US" altLang="ja-JP" dirty="0" smtClean="0"/>
              <a:t>C</a:t>
            </a:r>
            <a:r>
              <a:rPr kumimoji="1" lang="ja-JP" altLang="en-US" dirty="0" smtClean="0"/>
              <a:t>の直列で固定されるのですが、</a:t>
            </a:r>
            <a:endParaRPr kumimoji="1" lang="en-US" altLang="ja-JP" dirty="0" smtClean="0"/>
          </a:p>
          <a:p>
            <a:r>
              <a:rPr kumimoji="1" lang="ja-JP" altLang="en-US" dirty="0" smtClean="0"/>
              <a:t>オフのときは、スイッチの横につく寄生容量成分を介して電流が流れるようになります。</a:t>
            </a:r>
            <a:endParaRPr kumimoji="1" lang="en-US" altLang="ja-JP" dirty="0" smtClean="0"/>
          </a:p>
          <a:p>
            <a:r>
              <a:rPr kumimoji="1" lang="ja-JP" altLang="en-US" dirty="0" smtClean="0"/>
              <a:t>そのため、オフ時の容量は両脇のＣとスイッチの寄生容量による直列成分でこのように表されます。</a:t>
            </a:r>
            <a:endParaRPr kumimoji="1" lang="en-US" altLang="ja-JP" dirty="0" smtClean="0"/>
          </a:p>
          <a:p>
            <a:r>
              <a:rPr kumimoji="1" lang="ja-JP" altLang="en-US" dirty="0" smtClean="0"/>
              <a:t>しかし、インバータに印加される電源電圧が揺れてしまうと、ドレインゲート、ゲートソース間の電圧が変化し寄生容量値が変化してしまいます。</a:t>
            </a:r>
            <a:endParaRPr kumimoji="1" lang="en-US" altLang="ja-JP" dirty="0" smtClean="0"/>
          </a:p>
          <a:p>
            <a:r>
              <a:rPr kumimoji="1" lang="en-US" altLang="ja-JP" dirty="0" smtClean="0"/>
              <a:t>10fF</a:t>
            </a:r>
            <a:r>
              <a:rPr kumimoji="1" lang="ja-JP" altLang="en-US" dirty="0" smtClean="0"/>
              <a:t>変化しただけでも</a:t>
            </a:r>
            <a:r>
              <a:rPr kumimoji="1" lang="en-US" altLang="ja-JP" dirty="0" smtClean="0"/>
              <a:t>500MHz</a:t>
            </a:r>
            <a:r>
              <a:rPr kumimoji="1" lang="ja-JP" altLang="en-US" dirty="0" err="1" smtClean="0"/>
              <a:t>ほど</a:t>
            </a:r>
            <a:r>
              <a:rPr kumimoji="1" lang="ja-JP" altLang="en-US" dirty="0" smtClean="0"/>
              <a:t>ズレるミリ波帯では、微小な容量変化も大きな周波数変化として見えてきます。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FA938114-1AD7-4AB5-9B41-80D22E734375}" type="slidenum">
              <a:rPr lang="en-US" altLang="ja-JP" smtClean="0"/>
              <a:pPr/>
              <a:t>5</a:t>
            </a:fld>
            <a:endParaRPr lang="en-US" altLang="ja-JP"/>
          </a:p>
        </p:txBody>
      </p:sp>
    </p:spTree>
    <p:extLst>
      <p:ext uri="{BB962C8B-B14F-4D97-AF65-F5344CB8AC3E}">
        <p14:creationId xmlns:p14="http://schemas.microsoft.com/office/powerpoint/2010/main" val="42135651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そこで、今回私が提案するのは電源とインバータの間にダンピング回路を挿入する手法です。</a:t>
            </a:r>
            <a:endParaRPr kumimoji="1" lang="en-US" altLang="ja-JP" dirty="0" smtClean="0"/>
          </a:p>
          <a:p>
            <a:r>
              <a:rPr kumimoji="1" lang="ja-JP" altLang="en-US" dirty="0" smtClean="0"/>
              <a:t>電源変動が起きて、瞬時に電源電圧が落ちても実効的な電源電圧</a:t>
            </a:r>
            <a:r>
              <a:rPr kumimoji="1" lang="en-US" altLang="ja-JP" dirty="0" smtClean="0"/>
              <a:t>V’</a:t>
            </a:r>
            <a:r>
              <a:rPr kumimoji="1" lang="ja-JP" altLang="en-US" dirty="0" smtClean="0"/>
              <a:t>は</a:t>
            </a:r>
            <a:r>
              <a:rPr kumimoji="1" lang="en-US" altLang="ja-JP" dirty="0" smtClean="0"/>
              <a:t>RC</a:t>
            </a:r>
            <a:r>
              <a:rPr kumimoji="1" lang="ja-JP" altLang="en-US" dirty="0" smtClean="0"/>
              <a:t>で決まる時定数により、緩やかに変化して見えるため、電源変動の影響を緩和することが可能です。</a:t>
            </a:r>
            <a:endParaRPr kumimoji="1" lang="en-US" altLang="ja-JP" dirty="0" smtClean="0"/>
          </a:p>
          <a:p>
            <a:endParaRPr kumimoji="1" lang="en-US" altLang="ja-JP" dirty="0" smtClean="0"/>
          </a:p>
          <a:p>
            <a:r>
              <a:rPr kumimoji="1" lang="ja-JP" altLang="en-US" dirty="0" smtClean="0"/>
              <a:t>デカップリング手法と違い、</a:t>
            </a:r>
            <a:r>
              <a:rPr kumimoji="1" lang="en-US" altLang="ja-JP" dirty="0" smtClean="0"/>
              <a:t>RC</a:t>
            </a:r>
            <a:r>
              <a:rPr kumimoji="1" lang="ja-JP" altLang="en-US" dirty="0" smtClean="0"/>
              <a:t>フィルタによって電源変動をなまらせるので、面積効率の観点から優位性があります。</a:t>
            </a:r>
            <a:endParaRPr kumimoji="1" lang="en-US" altLang="ja-JP" dirty="0" smtClean="0"/>
          </a:p>
          <a:p>
            <a:r>
              <a:rPr kumimoji="1" lang="ja-JP" altLang="en-US" dirty="0" smtClean="0"/>
              <a:t>また、</a:t>
            </a:r>
            <a:r>
              <a:rPr kumimoji="1" lang="en-US" altLang="ja-JP" dirty="0" smtClean="0"/>
              <a:t>LDO</a:t>
            </a:r>
            <a:r>
              <a:rPr kumimoji="1" lang="ja-JP" altLang="en-US" dirty="0" smtClean="0"/>
              <a:t>を用いた手法ではインバータの電流量だけでなく、</a:t>
            </a:r>
            <a:r>
              <a:rPr kumimoji="1" lang="en-US" altLang="ja-JP" dirty="0" smtClean="0"/>
              <a:t>LDO</a:t>
            </a:r>
            <a:r>
              <a:rPr kumimoji="1" lang="ja-JP" altLang="en-US" dirty="0" smtClean="0"/>
              <a:t>回路自体が電流を要するために、大きな電圧ドロップが発生していたのに対して、</a:t>
            </a:r>
            <a:endParaRPr kumimoji="1" lang="en-US" altLang="ja-JP" dirty="0" smtClean="0"/>
          </a:p>
          <a:p>
            <a:r>
              <a:rPr kumimoji="1" lang="ja-JP" altLang="en-US" dirty="0" smtClean="0"/>
              <a:t>ダンピング手法で考慮するのはインバータの電流量だけで済みます。</a:t>
            </a:r>
            <a:endParaRPr kumimoji="1" lang="en-US" altLang="ja-JP" dirty="0" smtClean="0"/>
          </a:p>
          <a:p>
            <a:r>
              <a:rPr kumimoji="1" lang="ja-JP" altLang="en-US" dirty="0" smtClean="0"/>
              <a:t>インバータは動作安定後に電流はほとんど流れないため、</a:t>
            </a:r>
            <a:r>
              <a:rPr kumimoji="1" lang="en-US" altLang="ja-JP" dirty="0" smtClean="0"/>
              <a:t>R</a:t>
            </a:r>
            <a:r>
              <a:rPr kumimoji="1" lang="ja-JP" altLang="en-US" dirty="0" smtClean="0"/>
              <a:t>の値を大きくしても電圧ドロップはほぼ</a:t>
            </a:r>
            <a:r>
              <a:rPr kumimoji="1" lang="en-US" altLang="ja-JP" dirty="0" smtClean="0"/>
              <a:t>0</a:t>
            </a:r>
            <a:r>
              <a:rPr kumimoji="1" lang="ja-JP" altLang="en-US" dirty="0" smtClean="0"/>
              <a:t>とみなすことができます。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FA938114-1AD7-4AB5-9B41-80D22E734375}" type="slidenum">
              <a:rPr lang="en-US" altLang="ja-JP" smtClean="0"/>
              <a:pPr/>
              <a:t>6</a:t>
            </a:fld>
            <a:endParaRPr lang="en-US" altLang="ja-JP"/>
          </a:p>
        </p:txBody>
      </p:sp>
    </p:spTree>
    <p:extLst>
      <p:ext uri="{BB962C8B-B14F-4D97-AF65-F5344CB8AC3E}">
        <p14:creationId xmlns:p14="http://schemas.microsoft.com/office/powerpoint/2010/main" val="10767741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左が従来のデカップリングによってのみ電源変動をなまらせている図になりますが、デカップリングだけではなまらせ切れず、瞬間的な周波数変動が発生し、ロック周波数から大きく外れた状態から</a:t>
            </a:r>
            <a:r>
              <a:rPr kumimoji="1" lang="en-US" altLang="ja-JP" dirty="0" smtClean="0"/>
              <a:t>PLL</a:t>
            </a:r>
            <a:r>
              <a:rPr kumimoji="1" lang="ja-JP" altLang="en-US" dirty="0" smtClean="0"/>
              <a:t>のロックが開始します。</a:t>
            </a:r>
            <a:endParaRPr kumimoji="1" lang="en-US" altLang="ja-JP" dirty="0" smtClean="0"/>
          </a:p>
          <a:p>
            <a:r>
              <a:rPr kumimoji="1" lang="ja-JP" altLang="en-US" dirty="0" smtClean="0"/>
              <a:t>それに対し、提案手法を用いた右図では、</a:t>
            </a:r>
            <a:r>
              <a:rPr kumimoji="1" lang="en-US" altLang="ja-JP" dirty="0" smtClean="0"/>
              <a:t>RC</a:t>
            </a:r>
            <a:r>
              <a:rPr kumimoji="1" lang="ja-JP" altLang="en-US" dirty="0" smtClean="0"/>
              <a:t>フィルタにより電源電圧変動の影響が大きく緩和し、ゆっくりと周波数変動が発生するようになります。</a:t>
            </a:r>
            <a:endParaRPr kumimoji="1" lang="en-US" altLang="ja-JP" dirty="0" smtClean="0"/>
          </a:p>
          <a:p>
            <a:r>
              <a:rPr kumimoji="1" lang="en-US" altLang="ja-JP" dirty="0" smtClean="0"/>
              <a:t>PLL</a:t>
            </a:r>
            <a:r>
              <a:rPr kumimoji="1" lang="ja-JP" altLang="en-US" dirty="0" smtClean="0"/>
              <a:t>のループ周期が追いつけるほどの速さで</a:t>
            </a:r>
            <a:r>
              <a:rPr kumimoji="1" lang="en-US" altLang="ja-JP" dirty="0" smtClean="0"/>
              <a:t>V’</a:t>
            </a:r>
            <a:r>
              <a:rPr kumimoji="1" lang="ja-JP" altLang="en-US" dirty="0" smtClean="0"/>
              <a:t>が変化すれば、</a:t>
            </a:r>
            <a:r>
              <a:rPr kumimoji="1" lang="en-US" altLang="ja-JP" dirty="0" err="1" smtClean="0"/>
              <a:t>Vdd</a:t>
            </a:r>
            <a:r>
              <a:rPr kumimoji="1" lang="ja-JP" altLang="en-US" dirty="0" smtClean="0"/>
              <a:t>の変化による周波数変動の影響を、</a:t>
            </a:r>
            <a:r>
              <a:rPr kumimoji="1" lang="en-US" altLang="ja-JP" dirty="0" smtClean="0"/>
              <a:t>PLL</a:t>
            </a:r>
            <a:r>
              <a:rPr kumimoji="1" lang="ja-JP" altLang="en-US" dirty="0" smtClean="0"/>
              <a:t>の</a:t>
            </a:r>
            <a:r>
              <a:rPr kumimoji="1" lang="en-US" altLang="ja-JP" dirty="0" err="1" smtClean="0"/>
              <a:t>Vctrl</a:t>
            </a:r>
            <a:r>
              <a:rPr kumimoji="1" lang="ja-JP" altLang="en-US" dirty="0" smtClean="0"/>
              <a:t>の周波数補償により修正することが可能です。</a:t>
            </a:r>
            <a:endParaRPr kumimoji="1" lang="en-US" altLang="ja-JP" dirty="0" smtClean="0"/>
          </a:p>
          <a:p>
            <a:r>
              <a:rPr kumimoji="1" lang="ja-JP" altLang="en-US" dirty="0" smtClean="0"/>
              <a:t>その結果ロック周波数から大きく外れることがなくなり、ロックまでの時間が格段に早くなります。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FA938114-1AD7-4AB5-9B41-80D22E734375}" type="slidenum">
              <a:rPr lang="en-US" altLang="ja-JP" smtClean="0"/>
              <a:pPr/>
              <a:t>7</a:t>
            </a:fld>
            <a:endParaRPr lang="en-US" altLang="ja-JP"/>
          </a:p>
        </p:txBody>
      </p:sp>
    </p:spTree>
    <p:extLst>
      <p:ext uri="{BB962C8B-B14F-4D97-AF65-F5344CB8AC3E}">
        <p14:creationId xmlns:p14="http://schemas.microsoft.com/office/powerpoint/2010/main" val="5539644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RC</a:t>
            </a:r>
            <a:r>
              <a:rPr kumimoji="1" lang="ja-JP" altLang="en-US" dirty="0" smtClean="0"/>
              <a:t>フィルタの定数を決定するため、電源電圧変動でズレ</a:t>
            </a:r>
            <a:r>
              <a:rPr kumimoji="1" lang="ja-JP" altLang="en-US" dirty="0" err="1" smtClean="0"/>
              <a:t>ても</a:t>
            </a:r>
            <a:r>
              <a:rPr kumimoji="1" lang="ja-JP" altLang="en-US" dirty="0" smtClean="0"/>
              <a:t>よい周波数差に付いて考察します</a:t>
            </a:r>
            <a:r>
              <a:rPr kumimoji="1" lang="ja-JP" altLang="en-US" dirty="0" smtClean="0"/>
              <a:t>。</a:t>
            </a:r>
            <a:endParaRPr kumimoji="1" lang="en-US" altLang="ja-JP" dirty="0" smtClean="0"/>
          </a:p>
          <a:p>
            <a:r>
              <a:rPr kumimoji="1" lang="en-US" altLang="ja-JP" dirty="0" smtClean="0"/>
              <a:t>50ppm</a:t>
            </a:r>
            <a:r>
              <a:rPr kumimoji="1" lang="ja-JP" altLang="en-US" dirty="0" smtClean="0"/>
              <a:t>以上は適当、受信機側のキャリアリカバリ力などによるので。</a:t>
            </a:r>
            <a:endParaRPr kumimoji="1" lang="en-US" altLang="ja-JP" dirty="0" smtClean="0"/>
          </a:p>
          <a:p>
            <a:r>
              <a:rPr kumimoji="1" lang="ja-JP" altLang="en-US" dirty="0" smtClean="0"/>
              <a:t>もっとげんみつに</a:t>
            </a:r>
            <a:r>
              <a:rPr kumimoji="1" lang="ja-JP" altLang="en-US" dirty="0" err="1" smtClean="0"/>
              <a:t>や</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FA938114-1AD7-4AB5-9B41-80D22E734375}" type="slidenum">
              <a:rPr lang="en-US" altLang="ja-JP" smtClean="0"/>
              <a:pPr/>
              <a:t>8</a:t>
            </a:fld>
            <a:endParaRPr lang="en-US" altLang="ja-JP"/>
          </a:p>
        </p:txBody>
      </p:sp>
    </p:spTree>
    <p:extLst>
      <p:ext uri="{BB962C8B-B14F-4D97-AF65-F5344CB8AC3E}">
        <p14:creationId xmlns:p14="http://schemas.microsoft.com/office/powerpoint/2010/main" val="27643180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mc:AlternateContent xmlns:mc="http://schemas.openxmlformats.org/markup-compatibility/2006">
        <mc:Choice xmlns:a14="http://schemas.microsoft.com/office/drawing/2010/main" Requires="a14">
          <p:sp>
            <p:nvSpPr>
              <p:cNvPr id="3" name="ノート プレースホルダー 2"/>
              <p:cNvSpPr>
                <a:spLocks noGrp="1"/>
              </p:cNvSpPr>
              <p:nvPr>
                <p:ph type="body" idx="1"/>
              </p:nvPr>
            </p:nvSpPr>
            <p:spPr/>
            <p:txBody>
              <a:bodyPr/>
              <a:lstStyle/>
              <a:p>
                <a:pPr marL="0" indent="0">
                  <a:buNone/>
                </a:pPr>
                <a14:m>
                  <m:oMath xmlns:m="http://schemas.openxmlformats.org/officeDocument/2006/math">
                    <m:sSub>
                      <m:sSubPr>
                        <m:ctrlPr>
                          <a:rPr lang="en-US" altLang="ja-JP" b="1" i="1" kern="0" smtClean="0">
                            <a:latin typeface="Cambria Math" panose="02040503050406030204" pitchFamily="18" charset="0"/>
                          </a:rPr>
                        </m:ctrlPr>
                      </m:sSubPr>
                      <m:e>
                        <m:r>
                          <a:rPr lang="en-US" altLang="ja-JP" b="1" i="1" kern="0" smtClean="0">
                            <a:latin typeface="Cambria Math" panose="02040503050406030204" pitchFamily="18" charset="0"/>
                          </a:rPr>
                          <m:t>𝑲</m:t>
                        </m:r>
                      </m:e>
                      <m:sub>
                        <m:sSub>
                          <m:sSubPr>
                            <m:ctrlPr>
                              <a:rPr lang="en-US" altLang="ja-JP" b="1" i="1" kern="0" smtClean="0">
                                <a:latin typeface="Cambria Math" panose="02040503050406030204" pitchFamily="18" charset="0"/>
                              </a:rPr>
                            </m:ctrlPr>
                          </m:sSubPr>
                          <m:e>
                            <m:r>
                              <a:rPr lang="en-US" altLang="ja-JP" b="1" i="1" kern="0" smtClean="0">
                                <a:latin typeface="Cambria Math" panose="02040503050406030204" pitchFamily="18" charset="0"/>
                              </a:rPr>
                              <m:t>𝑽</m:t>
                            </m:r>
                          </m:e>
                          <m:sub>
                            <m:r>
                              <a:rPr lang="en-US" altLang="ja-JP" b="1" i="1" kern="0" smtClean="0">
                                <a:latin typeface="Cambria Math" panose="02040503050406030204" pitchFamily="18" charset="0"/>
                              </a:rPr>
                              <m:t>𝑫𝑫</m:t>
                            </m:r>
                          </m:sub>
                        </m:sSub>
                      </m:sub>
                    </m:sSub>
                    <m:r>
                      <a:rPr lang="en-US" altLang="ja-JP" b="1" i="1" kern="0" smtClean="0">
                        <a:latin typeface="Cambria Math" panose="02040503050406030204" pitchFamily="18" charset="0"/>
                      </a:rPr>
                      <m:t>=</m:t>
                    </m:r>
                    <m:r>
                      <a:rPr lang="en-US" altLang="ja-JP" b="1" i="1" kern="0" smtClean="0">
                        <a:latin typeface="Cambria Math" panose="02040503050406030204" pitchFamily="18" charset="0"/>
                      </a:rPr>
                      <m:t>𝟐𝟎𝟎</m:t>
                    </m:r>
                    <m:r>
                      <a:rPr lang="en-US" altLang="ja-JP" b="1" i="1" kern="0" smtClean="0">
                        <a:latin typeface="Cambria Math" panose="02040503050406030204" pitchFamily="18" charset="0"/>
                      </a:rPr>
                      <m:t> </m:t>
                    </m:r>
                    <m:r>
                      <a:rPr lang="en-US" altLang="ja-JP" b="1" i="0" kern="0" smtClean="0">
                        <a:latin typeface="Cambria Math" panose="02040503050406030204" pitchFamily="18" charset="0"/>
                      </a:rPr>
                      <m:t>𝐌𝐇𝐳</m:t>
                    </m:r>
                    <m:r>
                      <a:rPr lang="en-US" altLang="ja-JP" b="1" i="0" kern="0" smtClean="0">
                        <a:latin typeface="Cambria Math" panose="02040503050406030204" pitchFamily="18" charset="0"/>
                      </a:rPr>
                      <m:t>/</m:t>
                    </m:r>
                    <m:r>
                      <a:rPr lang="en-US" altLang="ja-JP" b="1" i="0" kern="0" smtClean="0">
                        <a:latin typeface="Cambria Math" panose="02040503050406030204" pitchFamily="18" charset="0"/>
                      </a:rPr>
                      <m:t>𝐕</m:t>
                    </m:r>
                  </m:oMath>
                </a14:m>
                <a:r>
                  <a:rPr lang="ja-JP" altLang="en-US" b="1" kern="0" dirty="0" smtClean="0"/>
                  <a:t> </a:t>
                </a:r>
                <a:endParaRPr lang="en-US" altLang="ja-JP" b="1" kern="0" dirty="0" smtClean="0"/>
              </a:p>
              <a:p>
                <a:pPr marL="0" indent="0">
                  <a:buNone/>
                </a:pPr>
                <a:r>
                  <a:rPr lang="ja-JP" altLang="en-US" b="1" kern="0" dirty="0" smtClean="0"/>
                  <a:t>電圧ドロップ </a:t>
                </a:r>
                <a14:m>
                  <m:oMath xmlns:m="http://schemas.openxmlformats.org/officeDocument/2006/math">
                    <m:r>
                      <a:rPr lang="en-US" altLang="ja-JP" b="1" i="0" kern="0" smtClean="0">
                        <a:latin typeface="Cambria Math" panose="02040503050406030204" pitchFamily="18" charset="0"/>
                      </a:rPr>
                      <m:t>𝟎</m:t>
                    </m:r>
                    <m:r>
                      <a:rPr lang="en-US" altLang="ja-JP" b="1" i="0" kern="0" smtClean="0">
                        <a:latin typeface="Cambria Math" panose="02040503050406030204" pitchFamily="18" charset="0"/>
                      </a:rPr>
                      <m:t>.</m:t>
                    </m:r>
                    <m:r>
                      <a:rPr lang="en-US" altLang="ja-JP" b="1" i="0" kern="0" smtClean="0">
                        <a:latin typeface="Cambria Math" panose="02040503050406030204" pitchFamily="18" charset="0"/>
                      </a:rPr>
                      <m:t>𝟎𝟓</m:t>
                    </m:r>
                    <m:r>
                      <a:rPr lang="en-US" altLang="ja-JP" b="1" i="0" kern="0" smtClean="0">
                        <a:latin typeface="Cambria Math" panose="02040503050406030204" pitchFamily="18" charset="0"/>
                      </a:rPr>
                      <m:t> </m:t>
                    </m:r>
                    <m:r>
                      <a:rPr lang="en-US" altLang="ja-JP" kern="0">
                        <a:latin typeface="Cambria Math" panose="02040503050406030204" pitchFamily="18" charset="0"/>
                      </a:rPr>
                      <m:t>𝐕</m:t>
                    </m:r>
                  </m:oMath>
                </a14:m>
                <a:endParaRPr lang="en-US" altLang="ja-JP" b="1" kern="0" dirty="0" smtClean="0"/>
              </a:p>
              <a:p>
                <a:endParaRPr kumimoji="1" lang="ja-JP" altLang="en-US" dirty="0"/>
              </a:p>
            </p:txBody>
          </p:sp>
        </mc:Choice>
        <mc:Fallback>
          <p:sp>
            <p:nvSpPr>
              <p:cNvPr id="3" name="ノート プレースホルダー 2"/>
              <p:cNvSpPr>
                <a:spLocks noGrp="1"/>
              </p:cNvSpPr>
              <p:nvPr>
                <p:ph type="body" idx="1"/>
              </p:nvPr>
            </p:nvSpPr>
            <p:spPr/>
            <p:txBody>
              <a:bodyPr/>
              <a:lstStyle/>
              <a:p>
                <a:pPr marL="0" indent="0">
                  <a:buNone/>
                </a:pPr>
                <a:r>
                  <a:rPr lang="en-US" altLang="ja-JP" b="1" i="0" kern="0" smtClean="0">
                    <a:latin typeface="Cambria Math" panose="02040503050406030204" pitchFamily="18" charset="0"/>
                  </a:rPr>
                  <a:t>𝑲</a:t>
                </a:r>
                <a:r>
                  <a:rPr lang="en-US" altLang="ja-JP" b="1" i="0" kern="0" smtClean="0">
                    <a:latin typeface="Cambria Math" panose="02040503050406030204" pitchFamily="18" charset="0"/>
                  </a:rPr>
                  <a:t>_(</a:t>
                </a:r>
                <a:r>
                  <a:rPr lang="en-US" altLang="ja-JP" b="1" i="0" kern="0" smtClean="0">
                    <a:latin typeface="Cambria Math" panose="02040503050406030204" pitchFamily="18" charset="0"/>
                  </a:rPr>
                  <a:t>𝑽_𝑫𝑫 </a:t>
                </a:r>
                <a:r>
                  <a:rPr lang="en-US" altLang="ja-JP" b="1" i="0" kern="0" smtClean="0">
                    <a:latin typeface="Cambria Math" panose="02040503050406030204" pitchFamily="18" charset="0"/>
                  </a:rPr>
                  <a:t>)</a:t>
                </a:r>
                <a:r>
                  <a:rPr lang="en-US" altLang="ja-JP" b="1" i="0" kern="0" smtClean="0">
                    <a:latin typeface="Cambria Math" panose="02040503050406030204" pitchFamily="18" charset="0"/>
                  </a:rPr>
                  <a:t>=𝟐𝟎𝟎 𝐌𝐇𝐳/𝐕</a:t>
                </a:r>
                <a:r>
                  <a:rPr lang="ja-JP" altLang="en-US" b="1" kern="0" dirty="0" smtClean="0"/>
                  <a:t> </a:t>
                </a:r>
                <a:endParaRPr lang="en-US" altLang="ja-JP" b="1" kern="0" dirty="0" smtClean="0"/>
              </a:p>
              <a:p>
                <a:pPr marL="0" indent="0">
                  <a:buNone/>
                </a:pPr>
                <a:r>
                  <a:rPr lang="ja-JP" altLang="en-US" b="1" kern="0" dirty="0" smtClean="0"/>
                  <a:t>電圧ドロップ </a:t>
                </a:r>
                <a:r>
                  <a:rPr lang="en-US" altLang="ja-JP" b="1" i="0" kern="0" smtClean="0">
                    <a:latin typeface="Cambria Math" panose="02040503050406030204" pitchFamily="18" charset="0"/>
                  </a:rPr>
                  <a:t>𝟎.𝟎𝟓 </a:t>
                </a:r>
                <a:r>
                  <a:rPr lang="en-US" altLang="ja-JP" i="0" kern="0">
                    <a:latin typeface="Cambria Math" panose="02040503050406030204" pitchFamily="18" charset="0"/>
                  </a:rPr>
                  <a:t>𝐕</a:t>
                </a:r>
                <a:endParaRPr lang="en-US" altLang="ja-JP" b="1" kern="0" dirty="0" smtClean="0"/>
              </a:p>
              <a:p>
                <a:endParaRPr kumimoji="1" lang="ja-JP" altLang="en-US" dirty="0"/>
              </a:p>
            </p:txBody>
          </p:sp>
        </mc:Fallback>
      </mc:AlternateContent>
      <p:sp>
        <p:nvSpPr>
          <p:cNvPr id="4" name="スライド番号プレースホルダー 3"/>
          <p:cNvSpPr>
            <a:spLocks noGrp="1"/>
          </p:cNvSpPr>
          <p:nvPr>
            <p:ph type="sldNum" sz="quarter" idx="10"/>
          </p:nvPr>
        </p:nvSpPr>
        <p:spPr/>
        <p:txBody>
          <a:bodyPr/>
          <a:lstStyle/>
          <a:p>
            <a:fld id="{FA938114-1AD7-4AB5-9B41-80D22E734375}" type="slidenum">
              <a:rPr lang="en-US" altLang="ja-JP" smtClean="0"/>
              <a:pPr/>
              <a:t>9</a:t>
            </a:fld>
            <a:endParaRPr lang="en-US" altLang="ja-JP"/>
          </a:p>
        </p:txBody>
      </p:sp>
    </p:spTree>
    <p:extLst>
      <p:ext uri="{BB962C8B-B14F-4D97-AF65-F5344CB8AC3E}">
        <p14:creationId xmlns:p14="http://schemas.microsoft.com/office/powerpoint/2010/main" val="17763063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191" name="Group 95"/>
          <p:cNvGrpSpPr>
            <a:grpSpLocks/>
          </p:cNvGrpSpPr>
          <p:nvPr/>
        </p:nvGrpSpPr>
        <p:grpSpPr bwMode="auto">
          <a:xfrm>
            <a:off x="1588" y="0"/>
            <a:ext cx="9140825" cy="3573463"/>
            <a:chOff x="1" y="0"/>
            <a:chExt cx="5758" cy="2251"/>
          </a:xfrm>
        </p:grpSpPr>
        <p:pic>
          <p:nvPicPr>
            <p:cNvPr id="4122" name="Picture 26" descr="lightstreaks2"/>
            <p:cNvPicPr>
              <a:picLocks noChangeAspect="1" noChangeArrowheads="1"/>
            </p:cNvPicPr>
            <p:nvPr userDrawn="1"/>
          </p:nvPicPr>
          <p:blipFill>
            <a:blip r:embed="rId2">
              <a:lum bright="-20000" contrast="-40000"/>
              <a:extLst>
                <a:ext uri="{28A0092B-C50C-407E-A947-70E740481C1C}">
                  <a14:useLocalDpi xmlns:a14="http://schemas.microsoft.com/office/drawing/2010/main" val="0"/>
                </a:ext>
              </a:extLst>
            </a:blip>
            <a:srcRect l="2800" r="2800" b="67856"/>
            <a:stretch>
              <a:fillRect/>
            </a:stretch>
          </p:blipFill>
          <p:spPr bwMode="auto">
            <a:xfrm>
              <a:off x="1" y="210"/>
              <a:ext cx="5758" cy="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7" name="Picture 21" descr="lightstreaks2"/>
            <p:cNvPicPr>
              <a:picLocks noChangeAspect="1" noChangeArrowheads="1"/>
            </p:cNvPicPr>
            <p:nvPr userDrawn="1"/>
          </p:nvPicPr>
          <p:blipFill>
            <a:blip r:embed="rId2">
              <a:lum bright="-20000" contrast="-40000"/>
              <a:extLst>
                <a:ext uri="{28A0092B-C50C-407E-A947-70E740481C1C}">
                  <a14:useLocalDpi xmlns:a14="http://schemas.microsoft.com/office/drawing/2010/main" val="0"/>
                </a:ext>
              </a:extLst>
            </a:blip>
            <a:srcRect l="2800" t="28844" r="2800" b="3818"/>
            <a:stretch>
              <a:fillRect/>
            </a:stretch>
          </p:blipFill>
          <p:spPr bwMode="auto">
            <a:xfrm>
              <a:off x="1" y="1729"/>
              <a:ext cx="5758" cy="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20" name="Picture 24" descr="lightstreaks2"/>
            <p:cNvPicPr>
              <a:picLocks noChangeAspect="1" noChangeArrowheads="1"/>
            </p:cNvPicPr>
            <p:nvPr userDrawn="1"/>
          </p:nvPicPr>
          <p:blipFill>
            <a:blip r:embed="rId2">
              <a:lum bright="-20000" contrast="-40000"/>
              <a:extLst>
                <a:ext uri="{28A0092B-C50C-407E-A947-70E740481C1C}">
                  <a14:useLocalDpi xmlns:a14="http://schemas.microsoft.com/office/drawing/2010/main" val="0"/>
                </a:ext>
              </a:extLst>
            </a:blip>
            <a:srcRect l="2800" r="2800" b="67856"/>
            <a:stretch>
              <a:fillRect/>
            </a:stretch>
          </p:blipFill>
          <p:spPr bwMode="auto">
            <a:xfrm>
              <a:off x="1" y="0"/>
              <a:ext cx="5758" cy="1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21" name="Picture 25" descr="lightstreaks2"/>
            <p:cNvPicPr>
              <a:picLocks noChangeAspect="1" noChangeArrowheads="1"/>
            </p:cNvPicPr>
            <p:nvPr userDrawn="1"/>
          </p:nvPicPr>
          <p:blipFill>
            <a:blip r:embed="rId2">
              <a:lum bright="-20000" contrast="-40000"/>
              <a:extLst>
                <a:ext uri="{28A0092B-C50C-407E-A947-70E740481C1C}">
                  <a14:useLocalDpi xmlns:a14="http://schemas.microsoft.com/office/drawing/2010/main" val="0"/>
                </a:ext>
              </a:extLst>
            </a:blip>
            <a:srcRect l="2800" r="2800" b="67856"/>
            <a:stretch>
              <a:fillRect/>
            </a:stretch>
          </p:blipFill>
          <p:spPr bwMode="auto">
            <a:xfrm>
              <a:off x="1" y="187"/>
              <a:ext cx="5758" cy="1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098" name="Rectangle 2"/>
          <p:cNvSpPr>
            <a:spLocks noGrp="1" noChangeArrowheads="1"/>
          </p:cNvSpPr>
          <p:nvPr>
            <p:ph type="ctrTitle"/>
          </p:nvPr>
        </p:nvSpPr>
        <p:spPr>
          <a:xfrm>
            <a:off x="323850" y="549275"/>
            <a:ext cx="8351838" cy="2447925"/>
          </a:xfrm>
        </p:spPr>
        <p:txBody>
          <a:bodyPr wrap="square" bIns="45720" anchor="ctr"/>
          <a:lstStyle>
            <a:lvl1pPr algn="ctr">
              <a:defRPr sz="4000">
                <a:solidFill>
                  <a:schemeClr val="bg1"/>
                </a:solidFill>
                <a:ea typeface="ＭＳ Ｐゴシック" pitchFamily="50" charset="-128"/>
              </a:defRPr>
            </a:lvl1pPr>
          </a:lstStyle>
          <a:p>
            <a:pPr lvl="0"/>
            <a:r>
              <a:rPr lang="ja-JP" altLang="en-US" noProof="0" smtClean="0"/>
              <a:t>マスター タイトルの書式設定</a:t>
            </a:r>
            <a:endParaRPr lang="ja-JP" altLang="en-US" noProof="0" dirty="0" smtClean="0"/>
          </a:p>
        </p:txBody>
      </p:sp>
      <p:sp>
        <p:nvSpPr>
          <p:cNvPr id="4099" name="Rectangle 3"/>
          <p:cNvSpPr>
            <a:spLocks noGrp="1" noChangeArrowheads="1"/>
          </p:cNvSpPr>
          <p:nvPr>
            <p:ph type="subTitle" idx="1"/>
          </p:nvPr>
        </p:nvSpPr>
        <p:spPr>
          <a:xfrm>
            <a:off x="611188" y="3860800"/>
            <a:ext cx="7848600" cy="2376488"/>
          </a:xfrm>
        </p:spPr>
        <p:txBody>
          <a:bodyPr anchor="b" anchorCtr="1"/>
          <a:lstStyle>
            <a:lvl1pPr marL="0" indent="0" algn="ctr">
              <a:buFontTx/>
              <a:buNone/>
              <a:defRPr kumimoji="0" sz="3200"/>
            </a:lvl1pPr>
          </a:lstStyle>
          <a:p>
            <a:pPr lvl="0"/>
            <a:r>
              <a:rPr lang="ja-JP" altLang="en-US" noProof="0" smtClean="0"/>
              <a:t>マスター サブタイトルの書式設定</a:t>
            </a:r>
            <a:endParaRPr lang="ja-JP" altLang="en-US" noProof="0" dirty="0" smtClean="0"/>
          </a:p>
        </p:txBody>
      </p:sp>
      <p:sp>
        <p:nvSpPr>
          <p:cNvPr id="4100" name="Rectangle 4"/>
          <p:cNvSpPr>
            <a:spLocks noGrp="1" noChangeArrowheads="1"/>
          </p:cNvSpPr>
          <p:nvPr>
            <p:ph type="dt" sz="half" idx="2"/>
          </p:nvPr>
        </p:nvSpPr>
        <p:spPr>
          <a:xfrm>
            <a:off x="34925" y="6516659"/>
            <a:ext cx="1338828" cy="341341"/>
          </a:xfrm>
        </p:spPr>
        <p:txBody>
          <a:bodyPr anchorCtr="1"/>
          <a:lstStyle>
            <a:lvl1pPr>
              <a:defRPr sz="1800"/>
            </a:lvl1pPr>
          </a:lstStyle>
          <a:p>
            <a:r>
              <a:rPr lang="en-US" altLang="ja-JP" dirty="0" smtClean="0"/>
              <a:t>2013/03/22</a:t>
            </a:r>
            <a:endParaRPr lang="en-US" altLang="ja-JP" dirty="0"/>
          </a:p>
        </p:txBody>
      </p:sp>
      <p:sp>
        <p:nvSpPr>
          <p:cNvPr id="4128" name="AutoShape 32"/>
          <p:cNvSpPr>
            <a:spLocks noChangeAspect="1" noChangeArrowheads="1" noTextEdit="1"/>
          </p:cNvSpPr>
          <p:nvPr/>
        </p:nvSpPr>
        <p:spPr bwMode="auto">
          <a:xfrm>
            <a:off x="2879725" y="4292600"/>
            <a:ext cx="6264275"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grpSp>
        <p:nvGrpSpPr>
          <p:cNvPr id="4188" name="Group 92"/>
          <p:cNvGrpSpPr>
            <a:grpSpLocks/>
          </p:cNvGrpSpPr>
          <p:nvPr/>
        </p:nvGrpSpPr>
        <p:grpSpPr bwMode="auto">
          <a:xfrm>
            <a:off x="6773863" y="0"/>
            <a:ext cx="2370137" cy="1136650"/>
            <a:chOff x="4263" y="2708"/>
            <a:chExt cx="1493" cy="716"/>
          </a:xfrm>
        </p:grpSpPr>
        <p:sp>
          <p:nvSpPr>
            <p:cNvPr id="4130" name="Freeform 34"/>
            <p:cNvSpPr>
              <a:spLocks/>
            </p:cNvSpPr>
            <p:nvPr userDrawn="1"/>
          </p:nvSpPr>
          <p:spPr bwMode="auto">
            <a:xfrm>
              <a:off x="5483" y="3157"/>
              <a:ext cx="273" cy="23"/>
            </a:xfrm>
            <a:custGeom>
              <a:avLst/>
              <a:gdLst>
                <a:gd name="T0" fmla="*/ 266 w 273"/>
                <a:gd name="T1" fmla="*/ 23 h 23"/>
                <a:gd name="T2" fmla="*/ 0 w 273"/>
                <a:gd name="T3" fmla="*/ 23 h 23"/>
                <a:gd name="T4" fmla="*/ 6 w 273"/>
                <a:gd name="T5" fmla="*/ 0 h 23"/>
                <a:gd name="T6" fmla="*/ 273 w 273"/>
                <a:gd name="T7" fmla="*/ 0 h 23"/>
                <a:gd name="T8" fmla="*/ 266 w 273"/>
                <a:gd name="T9" fmla="*/ 23 h 23"/>
                <a:gd name="T10" fmla="*/ 266 w 273"/>
                <a:gd name="T11" fmla="*/ 23 h 23"/>
              </a:gdLst>
              <a:ahLst/>
              <a:cxnLst>
                <a:cxn ang="0">
                  <a:pos x="T0" y="T1"/>
                </a:cxn>
                <a:cxn ang="0">
                  <a:pos x="T2" y="T3"/>
                </a:cxn>
                <a:cxn ang="0">
                  <a:pos x="T4" y="T5"/>
                </a:cxn>
                <a:cxn ang="0">
                  <a:pos x="T6" y="T7"/>
                </a:cxn>
                <a:cxn ang="0">
                  <a:pos x="T8" y="T9"/>
                </a:cxn>
                <a:cxn ang="0">
                  <a:pos x="T10" y="T11"/>
                </a:cxn>
              </a:cxnLst>
              <a:rect l="0" t="0" r="r" b="b"/>
              <a:pathLst>
                <a:path w="273" h="23">
                  <a:moveTo>
                    <a:pt x="266" y="23"/>
                  </a:moveTo>
                  <a:lnTo>
                    <a:pt x="0" y="23"/>
                  </a:lnTo>
                  <a:lnTo>
                    <a:pt x="6" y="0"/>
                  </a:lnTo>
                  <a:lnTo>
                    <a:pt x="273" y="0"/>
                  </a:lnTo>
                  <a:lnTo>
                    <a:pt x="266" y="23"/>
                  </a:lnTo>
                  <a:lnTo>
                    <a:pt x="266" y="23"/>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32" name="Freeform 36"/>
            <p:cNvSpPr>
              <a:spLocks/>
            </p:cNvSpPr>
            <p:nvPr userDrawn="1"/>
          </p:nvSpPr>
          <p:spPr bwMode="auto">
            <a:xfrm>
              <a:off x="5171" y="2912"/>
              <a:ext cx="82" cy="205"/>
            </a:xfrm>
            <a:custGeom>
              <a:avLst/>
              <a:gdLst>
                <a:gd name="T0" fmla="*/ 23 w 82"/>
                <a:gd name="T1" fmla="*/ 205 h 205"/>
                <a:gd name="T2" fmla="*/ 0 w 82"/>
                <a:gd name="T3" fmla="*/ 205 h 205"/>
                <a:gd name="T4" fmla="*/ 59 w 82"/>
                <a:gd name="T5" fmla="*/ 0 h 205"/>
                <a:gd name="T6" fmla="*/ 82 w 82"/>
                <a:gd name="T7" fmla="*/ 0 h 205"/>
                <a:gd name="T8" fmla="*/ 23 w 82"/>
                <a:gd name="T9" fmla="*/ 205 h 205"/>
                <a:gd name="T10" fmla="*/ 23 w 82"/>
                <a:gd name="T11" fmla="*/ 205 h 205"/>
              </a:gdLst>
              <a:ahLst/>
              <a:cxnLst>
                <a:cxn ang="0">
                  <a:pos x="T0" y="T1"/>
                </a:cxn>
                <a:cxn ang="0">
                  <a:pos x="T2" y="T3"/>
                </a:cxn>
                <a:cxn ang="0">
                  <a:pos x="T4" y="T5"/>
                </a:cxn>
                <a:cxn ang="0">
                  <a:pos x="T6" y="T7"/>
                </a:cxn>
                <a:cxn ang="0">
                  <a:pos x="T8" y="T9"/>
                </a:cxn>
                <a:cxn ang="0">
                  <a:pos x="T10" y="T11"/>
                </a:cxn>
              </a:cxnLst>
              <a:rect l="0" t="0" r="r" b="b"/>
              <a:pathLst>
                <a:path w="82" h="205">
                  <a:moveTo>
                    <a:pt x="23" y="205"/>
                  </a:moveTo>
                  <a:lnTo>
                    <a:pt x="0" y="205"/>
                  </a:lnTo>
                  <a:lnTo>
                    <a:pt x="59" y="0"/>
                  </a:lnTo>
                  <a:lnTo>
                    <a:pt x="82" y="0"/>
                  </a:lnTo>
                  <a:lnTo>
                    <a:pt x="23" y="205"/>
                  </a:lnTo>
                  <a:lnTo>
                    <a:pt x="23" y="205"/>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33" name="Freeform 37"/>
            <p:cNvSpPr>
              <a:spLocks/>
            </p:cNvSpPr>
            <p:nvPr userDrawn="1"/>
          </p:nvSpPr>
          <p:spPr bwMode="auto">
            <a:xfrm>
              <a:off x="4877" y="3219"/>
              <a:ext cx="81" cy="205"/>
            </a:xfrm>
            <a:custGeom>
              <a:avLst/>
              <a:gdLst>
                <a:gd name="T0" fmla="*/ 23 w 81"/>
                <a:gd name="T1" fmla="*/ 205 h 205"/>
                <a:gd name="T2" fmla="*/ 0 w 81"/>
                <a:gd name="T3" fmla="*/ 205 h 205"/>
                <a:gd name="T4" fmla="*/ 58 w 81"/>
                <a:gd name="T5" fmla="*/ 0 h 205"/>
                <a:gd name="T6" fmla="*/ 81 w 81"/>
                <a:gd name="T7" fmla="*/ 0 h 205"/>
                <a:gd name="T8" fmla="*/ 23 w 81"/>
                <a:gd name="T9" fmla="*/ 205 h 205"/>
                <a:gd name="T10" fmla="*/ 23 w 81"/>
                <a:gd name="T11" fmla="*/ 205 h 205"/>
              </a:gdLst>
              <a:ahLst/>
              <a:cxnLst>
                <a:cxn ang="0">
                  <a:pos x="T0" y="T1"/>
                </a:cxn>
                <a:cxn ang="0">
                  <a:pos x="T2" y="T3"/>
                </a:cxn>
                <a:cxn ang="0">
                  <a:pos x="T4" y="T5"/>
                </a:cxn>
                <a:cxn ang="0">
                  <a:pos x="T6" y="T7"/>
                </a:cxn>
                <a:cxn ang="0">
                  <a:pos x="T8" y="T9"/>
                </a:cxn>
                <a:cxn ang="0">
                  <a:pos x="T10" y="T11"/>
                </a:cxn>
              </a:cxnLst>
              <a:rect l="0" t="0" r="r" b="b"/>
              <a:pathLst>
                <a:path w="81" h="205">
                  <a:moveTo>
                    <a:pt x="23" y="205"/>
                  </a:moveTo>
                  <a:lnTo>
                    <a:pt x="0" y="205"/>
                  </a:lnTo>
                  <a:lnTo>
                    <a:pt x="58" y="0"/>
                  </a:lnTo>
                  <a:lnTo>
                    <a:pt x="81" y="0"/>
                  </a:lnTo>
                  <a:lnTo>
                    <a:pt x="23" y="205"/>
                  </a:lnTo>
                  <a:lnTo>
                    <a:pt x="23" y="205"/>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34" name="Freeform 38"/>
            <p:cNvSpPr>
              <a:spLocks/>
            </p:cNvSpPr>
            <p:nvPr userDrawn="1"/>
          </p:nvSpPr>
          <p:spPr bwMode="auto">
            <a:xfrm>
              <a:off x="4644" y="3116"/>
              <a:ext cx="37" cy="23"/>
            </a:xfrm>
            <a:custGeom>
              <a:avLst/>
              <a:gdLst>
                <a:gd name="T0" fmla="*/ 30 w 37"/>
                <a:gd name="T1" fmla="*/ 23 h 23"/>
                <a:gd name="T2" fmla="*/ 0 w 37"/>
                <a:gd name="T3" fmla="*/ 23 h 23"/>
                <a:gd name="T4" fmla="*/ 6 w 37"/>
                <a:gd name="T5" fmla="*/ 0 h 23"/>
                <a:gd name="T6" fmla="*/ 37 w 37"/>
                <a:gd name="T7" fmla="*/ 0 h 23"/>
                <a:gd name="T8" fmla="*/ 30 w 37"/>
                <a:gd name="T9" fmla="*/ 23 h 23"/>
                <a:gd name="T10" fmla="*/ 30 w 37"/>
                <a:gd name="T11" fmla="*/ 23 h 23"/>
              </a:gdLst>
              <a:ahLst/>
              <a:cxnLst>
                <a:cxn ang="0">
                  <a:pos x="T0" y="T1"/>
                </a:cxn>
                <a:cxn ang="0">
                  <a:pos x="T2" y="T3"/>
                </a:cxn>
                <a:cxn ang="0">
                  <a:pos x="T4" y="T5"/>
                </a:cxn>
                <a:cxn ang="0">
                  <a:pos x="T6" y="T7"/>
                </a:cxn>
                <a:cxn ang="0">
                  <a:pos x="T8" y="T9"/>
                </a:cxn>
                <a:cxn ang="0">
                  <a:pos x="T10" y="T11"/>
                </a:cxn>
              </a:cxnLst>
              <a:rect l="0" t="0" r="r" b="b"/>
              <a:pathLst>
                <a:path w="37" h="23">
                  <a:moveTo>
                    <a:pt x="30" y="23"/>
                  </a:moveTo>
                  <a:lnTo>
                    <a:pt x="0" y="23"/>
                  </a:lnTo>
                  <a:lnTo>
                    <a:pt x="6" y="0"/>
                  </a:lnTo>
                  <a:lnTo>
                    <a:pt x="37" y="0"/>
                  </a:lnTo>
                  <a:lnTo>
                    <a:pt x="30" y="23"/>
                  </a:lnTo>
                  <a:lnTo>
                    <a:pt x="30" y="2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35" name="Freeform 39"/>
            <p:cNvSpPr>
              <a:spLocks/>
            </p:cNvSpPr>
            <p:nvPr userDrawn="1"/>
          </p:nvSpPr>
          <p:spPr bwMode="auto">
            <a:xfrm>
              <a:off x="4658" y="3116"/>
              <a:ext cx="80" cy="103"/>
            </a:xfrm>
            <a:custGeom>
              <a:avLst/>
              <a:gdLst>
                <a:gd name="T0" fmla="*/ 80 w 80"/>
                <a:gd name="T1" fmla="*/ 0 h 103"/>
                <a:gd name="T2" fmla="*/ 29 w 80"/>
                <a:gd name="T3" fmla="*/ 0 h 103"/>
                <a:gd name="T4" fmla="*/ 0 w 80"/>
                <a:gd name="T5" fmla="*/ 103 h 103"/>
                <a:gd name="T6" fmla="*/ 23 w 80"/>
                <a:gd name="T7" fmla="*/ 103 h 103"/>
                <a:gd name="T8" fmla="*/ 47 w 80"/>
                <a:gd name="T9" fmla="*/ 23 h 103"/>
                <a:gd name="T10" fmla="*/ 75 w 80"/>
                <a:gd name="T11" fmla="*/ 23 h 103"/>
                <a:gd name="T12" fmla="*/ 80 w 80"/>
                <a:gd name="T13" fmla="*/ 0 h 103"/>
                <a:gd name="T14" fmla="*/ 80 w 80"/>
                <a:gd name="T15" fmla="*/ 0 h 1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0" h="103">
                  <a:moveTo>
                    <a:pt x="80" y="0"/>
                  </a:moveTo>
                  <a:lnTo>
                    <a:pt x="29" y="0"/>
                  </a:lnTo>
                  <a:lnTo>
                    <a:pt x="0" y="103"/>
                  </a:lnTo>
                  <a:lnTo>
                    <a:pt x="23" y="103"/>
                  </a:lnTo>
                  <a:lnTo>
                    <a:pt x="47" y="23"/>
                  </a:lnTo>
                  <a:lnTo>
                    <a:pt x="75" y="23"/>
                  </a:lnTo>
                  <a:lnTo>
                    <a:pt x="80" y="0"/>
                  </a:lnTo>
                  <a:lnTo>
                    <a:pt x="80" y="0"/>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36" name="Freeform 40"/>
            <p:cNvSpPr>
              <a:spLocks/>
            </p:cNvSpPr>
            <p:nvPr userDrawn="1"/>
          </p:nvSpPr>
          <p:spPr bwMode="auto">
            <a:xfrm>
              <a:off x="5127" y="3116"/>
              <a:ext cx="37" cy="23"/>
            </a:xfrm>
            <a:custGeom>
              <a:avLst/>
              <a:gdLst>
                <a:gd name="T0" fmla="*/ 32 w 37"/>
                <a:gd name="T1" fmla="*/ 23 h 23"/>
                <a:gd name="T2" fmla="*/ 0 w 37"/>
                <a:gd name="T3" fmla="*/ 23 h 23"/>
                <a:gd name="T4" fmla="*/ 5 w 37"/>
                <a:gd name="T5" fmla="*/ 0 h 23"/>
                <a:gd name="T6" fmla="*/ 37 w 37"/>
                <a:gd name="T7" fmla="*/ 0 h 23"/>
                <a:gd name="T8" fmla="*/ 32 w 37"/>
                <a:gd name="T9" fmla="*/ 23 h 23"/>
                <a:gd name="T10" fmla="*/ 32 w 37"/>
                <a:gd name="T11" fmla="*/ 23 h 23"/>
              </a:gdLst>
              <a:ahLst/>
              <a:cxnLst>
                <a:cxn ang="0">
                  <a:pos x="T0" y="T1"/>
                </a:cxn>
                <a:cxn ang="0">
                  <a:pos x="T2" y="T3"/>
                </a:cxn>
                <a:cxn ang="0">
                  <a:pos x="T4" y="T5"/>
                </a:cxn>
                <a:cxn ang="0">
                  <a:pos x="T6" y="T7"/>
                </a:cxn>
                <a:cxn ang="0">
                  <a:pos x="T8" y="T9"/>
                </a:cxn>
                <a:cxn ang="0">
                  <a:pos x="T10" y="T11"/>
                </a:cxn>
              </a:cxnLst>
              <a:rect l="0" t="0" r="r" b="b"/>
              <a:pathLst>
                <a:path w="37" h="23">
                  <a:moveTo>
                    <a:pt x="32" y="23"/>
                  </a:moveTo>
                  <a:lnTo>
                    <a:pt x="0" y="23"/>
                  </a:lnTo>
                  <a:lnTo>
                    <a:pt x="5" y="0"/>
                  </a:lnTo>
                  <a:lnTo>
                    <a:pt x="37" y="0"/>
                  </a:lnTo>
                  <a:lnTo>
                    <a:pt x="32" y="23"/>
                  </a:lnTo>
                  <a:lnTo>
                    <a:pt x="32" y="2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37" name="Freeform 41"/>
            <p:cNvSpPr>
              <a:spLocks/>
            </p:cNvSpPr>
            <p:nvPr userDrawn="1"/>
          </p:nvSpPr>
          <p:spPr bwMode="auto">
            <a:xfrm>
              <a:off x="5141" y="3116"/>
              <a:ext cx="81" cy="103"/>
            </a:xfrm>
            <a:custGeom>
              <a:avLst/>
              <a:gdLst>
                <a:gd name="T0" fmla="*/ 81 w 81"/>
                <a:gd name="T1" fmla="*/ 0 h 103"/>
                <a:gd name="T2" fmla="*/ 30 w 81"/>
                <a:gd name="T3" fmla="*/ 0 h 103"/>
                <a:gd name="T4" fmla="*/ 0 w 81"/>
                <a:gd name="T5" fmla="*/ 103 h 103"/>
                <a:gd name="T6" fmla="*/ 23 w 81"/>
                <a:gd name="T7" fmla="*/ 103 h 103"/>
                <a:gd name="T8" fmla="*/ 46 w 81"/>
                <a:gd name="T9" fmla="*/ 23 h 103"/>
                <a:gd name="T10" fmla="*/ 74 w 81"/>
                <a:gd name="T11" fmla="*/ 23 h 103"/>
                <a:gd name="T12" fmla="*/ 81 w 81"/>
                <a:gd name="T13" fmla="*/ 0 h 103"/>
                <a:gd name="T14" fmla="*/ 81 w 81"/>
                <a:gd name="T15" fmla="*/ 0 h 1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1" h="103">
                  <a:moveTo>
                    <a:pt x="81" y="0"/>
                  </a:moveTo>
                  <a:lnTo>
                    <a:pt x="30" y="0"/>
                  </a:lnTo>
                  <a:lnTo>
                    <a:pt x="0" y="103"/>
                  </a:lnTo>
                  <a:lnTo>
                    <a:pt x="23" y="103"/>
                  </a:lnTo>
                  <a:lnTo>
                    <a:pt x="46" y="23"/>
                  </a:lnTo>
                  <a:lnTo>
                    <a:pt x="74" y="23"/>
                  </a:lnTo>
                  <a:lnTo>
                    <a:pt x="81" y="0"/>
                  </a:lnTo>
                  <a:lnTo>
                    <a:pt x="81" y="0"/>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38" name="Freeform 42"/>
            <p:cNvSpPr>
              <a:spLocks/>
            </p:cNvSpPr>
            <p:nvPr userDrawn="1"/>
          </p:nvSpPr>
          <p:spPr bwMode="auto">
            <a:xfrm>
              <a:off x="4818" y="3116"/>
              <a:ext cx="51" cy="103"/>
            </a:xfrm>
            <a:custGeom>
              <a:avLst/>
              <a:gdLst>
                <a:gd name="T0" fmla="*/ 23 w 51"/>
                <a:gd name="T1" fmla="*/ 103 h 103"/>
                <a:gd name="T2" fmla="*/ 0 w 51"/>
                <a:gd name="T3" fmla="*/ 103 h 103"/>
                <a:gd name="T4" fmla="*/ 28 w 51"/>
                <a:gd name="T5" fmla="*/ 0 h 103"/>
                <a:gd name="T6" fmla="*/ 51 w 51"/>
                <a:gd name="T7" fmla="*/ 0 h 103"/>
                <a:gd name="T8" fmla="*/ 23 w 51"/>
                <a:gd name="T9" fmla="*/ 103 h 103"/>
                <a:gd name="T10" fmla="*/ 23 w 51"/>
                <a:gd name="T11" fmla="*/ 103 h 103"/>
              </a:gdLst>
              <a:ahLst/>
              <a:cxnLst>
                <a:cxn ang="0">
                  <a:pos x="T0" y="T1"/>
                </a:cxn>
                <a:cxn ang="0">
                  <a:pos x="T2" y="T3"/>
                </a:cxn>
                <a:cxn ang="0">
                  <a:pos x="T4" y="T5"/>
                </a:cxn>
                <a:cxn ang="0">
                  <a:pos x="T6" y="T7"/>
                </a:cxn>
                <a:cxn ang="0">
                  <a:pos x="T8" y="T9"/>
                </a:cxn>
                <a:cxn ang="0">
                  <a:pos x="T10" y="T11"/>
                </a:cxn>
              </a:cxnLst>
              <a:rect l="0" t="0" r="r" b="b"/>
              <a:pathLst>
                <a:path w="51" h="103">
                  <a:moveTo>
                    <a:pt x="23" y="103"/>
                  </a:moveTo>
                  <a:lnTo>
                    <a:pt x="0" y="103"/>
                  </a:lnTo>
                  <a:lnTo>
                    <a:pt x="28" y="0"/>
                  </a:lnTo>
                  <a:lnTo>
                    <a:pt x="51" y="0"/>
                  </a:lnTo>
                  <a:lnTo>
                    <a:pt x="23" y="103"/>
                  </a:lnTo>
                  <a:lnTo>
                    <a:pt x="23" y="10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39" name="Freeform 43"/>
            <p:cNvSpPr>
              <a:spLocks/>
            </p:cNvSpPr>
            <p:nvPr userDrawn="1"/>
          </p:nvSpPr>
          <p:spPr bwMode="auto">
            <a:xfrm>
              <a:off x="4857" y="3116"/>
              <a:ext cx="73" cy="103"/>
            </a:xfrm>
            <a:custGeom>
              <a:avLst/>
              <a:gdLst>
                <a:gd name="T0" fmla="*/ 73 w 73"/>
                <a:gd name="T1" fmla="*/ 0 h 103"/>
                <a:gd name="T2" fmla="*/ 48 w 73"/>
                <a:gd name="T3" fmla="*/ 0 h 103"/>
                <a:gd name="T4" fmla="*/ 0 w 73"/>
                <a:gd name="T5" fmla="*/ 51 h 103"/>
                <a:gd name="T6" fmla="*/ 23 w 73"/>
                <a:gd name="T7" fmla="*/ 103 h 103"/>
                <a:gd name="T8" fmla="*/ 50 w 73"/>
                <a:gd name="T9" fmla="*/ 103 h 103"/>
                <a:gd name="T10" fmla="*/ 27 w 73"/>
                <a:gd name="T11" fmla="*/ 53 h 103"/>
                <a:gd name="T12" fmla="*/ 73 w 73"/>
                <a:gd name="T13" fmla="*/ 0 h 103"/>
                <a:gd name="T14" fmla="*/ 73 w 73"/>
                <a:gd name="T15" fmla="*/ 0 h 1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3" h="103">
                  <a:moveTo>
                    <a:pt x="73" y="0"/>
                  </a:moveTo>
                  <a:lnTo>
                    <a:pt x="48" y="0"/>
                  </a:lnTo>
                  <a:lnTo>
                    <a:pt x="0" y="51"/>
                  </a:lnTo>
                  <a:lnTo>
                    <a:pt x="23" y="103"/>
                  </a:lnTo>
                  <a:lnTo>
                    <a:pt x="50" y="103"/>
                  </a:lnTo>
                  <a:lnTo>
                    <a:pt x="27" y="53"/>
                  </a:lnTo>
                  <a:lnTo>
                    <a:pt x="73" y="0"/>
                  </a:lnTo>
                  <a:lnTo>
                    <a:pt x="73" y="0"/>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40" name="Freeform 44"/>
            <p:cNvSpPr>
              <a:spLocks/>
            </p:cNvSpPr>
            <p:nvPr userDrawn="1"/>
          </p:nvSpPr>
          <p:spPr bwMode="auto">
            <a:xfrm>
              <a:off x="5235" y="3197"/>
              <a:ext cx="55" cy="22"/>
            </a:xfrm>
            <a:custGeom>
              <a:avLst/>
              <a:gdLst>
                <a:gd name="T0" fmla="*/ 48 w 55"/>
                <a:gd name="T1" fmla="*/ 22 h 22"/>
                <a:gd name="T2" fmla="*/ 0 w 55"/>
                <a:gd name="T3" fmla="*/ 22 h 22"/>
                <a:gd name="T4" fmla="*/ 7 w 55"/>
                <a:gd name="T5" fmla="*/ 0 h 22"/>
                <a:gd name="T6" fmla="*/ 55 w 55"/>
                <a:gd name="T7" fmla="*/ 0 h 22"/>
                <a:gd name="T8" fmla="*/ 48 w 55"/>
                <a:gd name="T9" fmla="*/ 22 h 22"/>
                <a:gd name="T10" fmla="*/ 48 w 55"/>
                <a:gd name="T11" fmla="*/ 22 h 22"/>
              </a:gdLst>
              <a:ahLst/>
              <a:cxnLst>
                <a:cxn ang="0">
                  <a:pos x="T0" y="T1"/>
                </a:cxn>
                <a:cxn ang="0">
                  <a:pos x="T2" y="T3"/>
                </a:cxn>
                <a:cxn ang="0">
                  <a:pos x="T4" y="T5"/>
                </a:cxn>
                <a:cxn ang="0">
                  <a:pos x="T6" y="T7"/>
                </a:cxn>
                <a:cxn ang="0">
                  <a:pos x="T8" y="T9"/>
                </a:cxn>
                <a:cxn ang="0">
                  <a:pos x="T10" y="T11"/>
                </a:cxn>
              </a:cxnLst>
              <a:rect l="0" t="0" r="r" b="b"/>
              <a:pathLst>
                <a:path w="55" h="22">
                  <a:moveTo>
                    <a:pt x="48" y="22"/>
                  </a:moveTo>
                  <a:lnTo>
                    <a:pt x="0" y="22"/>
                  </a:lnTo>
                  <a:lnTo>
                    <a:pt x="7" y="0"/>
                  </a:lnTo>
                  <a:lnTo>
                    <a:pt x="55" y="0"/>
                  </a:lnTo>
                  <a:lnTo>
                    <a:pt x="48" y="22"/>
                  </a:lnTo>
                  <a:lnTo>
                    <a:pt x="48" y="22"/>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41" name="Freeform 45"/>
            <p:cNvSpPr>
              <a:spLocks/>
            </p:cNvSpPr>
            <p:nvPr userDrawn="1"/>
          </p:nvSpPr>
          <p:spPr bwMode="auto">
            <a:xfrm>
              <a:off x="5246" y="3157"/>
              <a:ext cx="55" cy="23"/>
            </a:xfrm>
            <a:custGeom>
              <a:avLst/>
              <a:gdLst>
                <a:gd name="T0" fmla="*/ 49 w 55"/>
                <a:gd name="T1" fmla="*/ 23 h 23"/>
                <a:gd name="T2" fmla="*/ 0 w 55"/>
                <a:gd name="T3" fmla="*/ 23 h 23"/>
                <a:gd name="T4" fmla="*/ 7 w 55"/>
                <a:gd name="T5" fmla="*/ 0 h 23"/>
                <a:gd name="T6" fmla="*/ 55 w 55"/>
                <a:gd name="T7" fmla="*/ 0 h 23"/>
                <a:gd name="T8" fmla="*/ 49 w 55"/>
                <a:gd name="T9" fmla="*/ 23 h 23"/>
                <a:gd name="T10" fmla="*/ 49 w 55"/>
                <a:gd name="T11" fmla="*/ 23 h 23"/>
              </a:gdLst>
              <a:ahLst/>
              <a:cxnLst>
                <a:cxn ang="0">
                  <a:pos x="T0" y="T1"/>
                </a:cxn>
                <a:cxn ang="0">
                  <a:pos x="T2" y="T3"/>
                </a:cxn>
                <a:cxn ang="0">
                  <a:pos x="T4" y="T5"/>
                </a:cxn>
                <a:cxn ang="0">
                  <a:pos x="T6" y="T7"/>
                </a:cxn>
                <a:cxn ang="0">
                  <a:pos x="T8" y="T9"/>
                </a:cxn>
                <a:cxn ang="0">
                  <a:pos x="T10" y="T11"/>
                </a:cxn>
              </a:cxnLst>
              <a:rect l="0" t="0" r="r" b="b"/>
              <a:pathLst>
                <a:path w="55" h="23">
                  <a:moveTo>
                    <a:pt x="49" y="23"/>
                  </a:moveTo>
                  <a:lnTo>
                    <a:pt x="0" y="23"/>
                  </a:lnTo>
                  <a:lnTo>
                    <a:pt x="7" y="0"/>
                  </a:lnTo>
                  <a:lnTo>
                    <a:pt x="55" y="0"/>
                  </a:lnTo>
                  <a:lnTo>
                    <a:pt x="49" y="23"/>
                  </a:lnTo>
                  <a:lnTo>
                    <a:pt x="49" y="2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42" name="Freeform 46"/>
            <p:cNvSpPr>
              <a:spLocks/>
            </p:cNvSpPr>
            <p:nvPr userDrawn="1"/>
          </p:nvSpPr>
          <p:spPr bwMode="auto">
            <a:xfrm>
              <a:off x="5258" y="3117"/>
              <a:ext cx="55" cy="22"/>
            </a:xfrm>
            <a:custGeom>
              <a:avLst/>
              <a:gdLst>
                <a:gd name="T0" fmla="*/ 48 w 55"/>
                <a:gd name="T1" fmla="*/ 22 h 22"/>
                <a:gd name="T2" fmla="*/ 0 w 55"/>
                <a:gd name="T3" fmla="*/ 22 h 22"/>
                <a:gd name="T4" fmla="*/ 5 w 55"/>
                <a:gd name="T5" fmla="*/ 0 h 22"/>
                <a:gd name="T6" fmla="*/ 55 w 55"/>
                <a:gd name="T7" fmla="*/ 0 h 22"/>
                <a:gd name="T8" fmla="*/ 48 w 55"/>
                <a:gd name="T9" fmla="*/ 22 h 22"/>
                <a:gd name="T10" fmla="*/ 48 w 55"/>
                <a:gd name="T11" fmla="*/ 22 h 22"/>
              </a:gdLst>
              <a:ahLst/>
              <a:cxnLst>
                <a:cxn ang="0">
                  <a:pos x="T0" y="T1"/>
                </a:cxn>
                <a:cxn ang="0">
                  <a:pos x="T2" y="T3"/>
                </a:cxn>
                <a:cxn ang="0">
                  <a:pos x="T4" y="T5"/>
                </a:cxn>
                <a:cxn ang="0">
                  <a:pos x="T6" y="T7"/>
                </a:cxn>
                <a:cxn ang="0">
                  <a:pos x="T8" y="T9"/>
                </a:cxn>
                <a:cxn ang="0">
                  <a:pos x="T10" y="T11"/>
                </a:cxn>
              </a:cxnLst>
              <a:rect l="0" t="0" r="r" b="b"/>
              <a:pathLst>
                <a:path w="55" h="22">
                  <a:moveTo>
                    <a:pt x="48" y="22"/>
                  </a:moveTo>
                  <a:lnTo>
                    <a:pt x="0" y="22"/>
                  </a:lnTo>
                  <a:lnTo>
                    <a:pt x="5" y="0"/>
                  </a:lnTo>
                  <a:lnTo>
                    <a:pt x="55" y="0"/>
                  </a:lnTo>
                  <a:lnTo>
                    <a:pt x="48" y="22"/>
                  </a:lnTo>
                  <a:lnTo>
                    <a:pt x="48" y="22"/>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43" name="Freeform 47"/>
            <p:cNvSpPr>
              <a:spLocks/>
            </p:cNvSpPr>
            <p:nvPr userDrawn="1"/>
          </p:nvSpPr>
          <p:spPr bwMode="auto">
            <a:xfrm>
              <a:off x="5205" y="3116"/>
              <a:ext cx="53" cy="103"/>
            </a:xfrm>
            <a:custGeom>
              <a:avLst/>
              <a:gdLst>
                <a:gd name="T0" fmla="*/ 25 w 53"/>
                <a:gd name="T1" fmla="*/ 103 h 103"/>
                <a:gd name="T2" fmla="*/ 0 w 53"/>
                <a:gd name="T3" fmla="*/ 103 h 103"/>
                <a:gd name="T4" fmla="*/ 30 w 53"/>
                <a:gd name="T5" fmla="*/ 0 h 103"/>
                <a:gd name="T6" fmla="*/ 53 w 53"/>
                <a:gd name="T7" fmla="*/ 0 h 103"/>
                <a:gd name="T8" fmla="*/ 25 w 53"/>
                <a:gd name="T9" fmla="*/ 103 h 103"/>
                <a:gd name="T10" fmla="*/ 25 w 53"/>
                <a:gd name="T11" fmla="*/ 103 h 103"/>
              </a:gdLst>
              <a:ahLst/>
              <a:cxnLst>
                <a:cxn ang="0">
                  <a:pos x="T0" y="T1"/>
                </a:cxn>
                <a:cxn ang="0">
                  <a:pos x="T2" y="T3"/>
                </a:cxn>
                <a:cxn ang="0">
                  <a:pos x="T4" y="T5"/>
                </a:cxn>
                <a:cxn ang="0">
                  <a:pos x="T6" y="T7"/>
                </a:cxn>
                <a:cxn ang="0">
                  <a:pos x="T8" y="T9"/>
                </a:cxn>
                <a:cxn ang="0">
                  <a:pos x="T10" y="T11"/>
                </a:cxn>
              </a:cxnLst>
              <a:rect l="0" t="0" r="r" b="b"/>
              <a:pathLst>
                <a:path w="53" h="103">
                  <a:moveTo>
                    <a:pt x="25" y="103"/>
                  </a:moveTo>
                  <a:lnTo>
                    <a:pt x="0" y="103"/>
                  </a:lnTo>
                  <a:lnTo>
                    <a:pt x="30" y="0"/>
                  </a:lnTo>
                  <a:lnTo>
                    <a:pt x="53" y="0"/>
                  </a:lnTo>
                  <a:lnTo>
                    <a:pt x="25" y="103"/>
                  </a:lnTo>
                  <a:lnTo>
                    <a:pt x="25" y="10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44" name="Freeform 48"/>
            <p:cNvSpPr>
              <a:spLocks/>
            </p:cNvSpPr>
            <p:nvPr userDrawn="1"/>
          </p:nvSpPr>
          <p:spPr bwMode="auto">
            <a:xfrm>
              <a:off x="5387" y="3116"/>
              <a:ext cx="73" cy="103"/>
            </a:xfrm>
            <a:custGeom>
              <a:avLst/>
              <a:gdLst>
                <a:gd name="T0" fmla="*/ 73 w 73"/>
                <a:gd name="T1" fmla="*/ 41 h 103"/>
                <a:gd name="T2" fmla="*/ 41 w 73"/>
                <a:gd name="T3" fmla="*/ 41 h 103"/>
                <a:gd name="T4" fmla="*/ 54 w 73"/>
                <a:gd name="T5" fmla="*/ 0 h 103"/>
                <a:gd name="T6" fmla="*/ 29 w 73"/>
                <a:gd name="T7" fmla="*/ 0 h 103"/>
                <a:gd name="T8" fmla="*/ 0 w 73"/>
                <a:gd name="T9" fmla="*/ 103 h 103"/>
                <a:gd name="T10" fmla="*/ 24 w 73"/>
                <a:gd name="T11" fmla="*/ 103 h 103"/>
                <a:gd name="T12" fmla="*/ 36 w 73"/>
                <a:gd name="T13" fmla="*/ 64 h 103"/>
                <a:gd name="T14" fmla="*/ 66 w 73"/>
                <a:gd name="T15" fmla="*/ 64 h 103"/>
                <a:gd name="T16" fmla="*/ 73 w 73"/>
                <a:gd name="T17" fmla="*/ 41 h 103"/>
                <a:gd name="T18" fmla="*/ 73 w 73"/>
                <a:gd name="T19" fmla="*/ 41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3" h="103">
                  <a:moveTo>
                    <a:pt x="73" y="41"/>
                  </a:moveTo>
                  <a:lnTo>
                    <a:pt x="41" y="41"/>
                  </a:lnTo>
                  <a:lnTo>
                    <a:pt x="54" y="0"/>
                  </a:lnTo>
                  <a:lnTo>
                    <a:pt x="29" y="0"/>
                  </a:lnTo>
                  <a:lnTo>
                    <a:pt x="0" y="103"/>
                  </a:lnTo>
                  <a:lnTo>
                    <a:pt x="24" y="103"/>
                  </a:lnTo>
                  <a:lnTo>
                    <a:pt x="36" y="64"/>
                  </a:lnTo>
                  <a:lnTo>
                    <a:pt x="66" y="64"/>
                  </a:lnTo>
                  <a:lnTo>
                    <a:pt x="73" y="41"/>
                  </a:lnTo>
                  <a:lnTo>
                    <a:pt x="73" y="41"/>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45" name="Freeform 49"/>
            <p:cNvSpPr>
              <a:spLocks/>
            </p:cNvSpPr>
            <p:nvPr userDrawn="1"/>
          </p:nvSpPr>
          <p:spPr bwMode="auto">
            <a:xfrm>
              <a:off x="5448" y="3116"/>
              <a:ext cx="53" cy="103"/>
            </a:xfrm>
            <a:custGeom>
              <a:avLst/>
              <a:gdLst>
                <a:gd name="T0" fmla="*/ 23 w 53"/>
                <a:gd name="T1" fmla="*/ 103 h 103"/>
                <a:gd name="T2" fmla="*/ 0 w 53"/>
                <a:gd name="T3" fmla="*/ 103 h 103"/>
                <a:gd name="T4" fmla="*/ 30 w 53"/>
                <a:gd name="T5" fmla="*/ 0 h 103"/>
                <a:gd name="T6" fmla="*/ 53 w 53"/>
                <a:gd name="T7" fmla="*/ 0 h 103"/>
                <a:gd name="T8" fmla="*/ 23 w 53"/>
                <a:gd name="T9" fmla="*/ 103 h 103"/>
                <a:gd name="T10" fmla="*/ 23 w 53"/>
                <a:gd name="T11" fmla="*/ 103 h 103"/>
              </a:gdLst>
              <a:ahLst/>
              <a:cxnLst>
                <a:cxn ang="0">
                  <a:pos x="T0" y="T1"/>
                </a:cxn>
                <a:cxn ang="0">
                  <a:pos x="T2" y="T3"/>
                </a:cxn>
                <a:cxn ang="0">
                  <a:pos x="T4" y="T5"/>
                </a:cxn>
                <a:cxn ang="0">
                  <a:pos x="T6" y="T7"/>
                </a:cxn>
                <a:cxn ang="0">
                  <a:pos x="T8" y="T9"/>
                </a:cxn>
                <a:cxn ang="0">
                  <a:pos x="T10" y="T11"/>
                </a:cxn>
              </a:cxnLst>
              <a:rect l="0" t="0" r="r" b="b"/>
              <a:pathLst>
                <a:path w="53" h="103">
                  <a:moveTo>
                    <a:pt x="23" y="103"/>
                  </a:moveTo>
                  <a:lnTo>
                    <a:pt x="0" y="103"/>
                  </a:lnTo>
                  <a:lnTo>
                    <a:pt x="30" y="0"/>
                  </a:lnTo>
                  <a:lnTo>
                    <a:pt x="53" y="0"/>
                  </a:lnTo>
                  <a:lnTo>
                    <a:pt x="23" y="103"/>
                  </a:lnTo>
                  <a:lnTo>
                    <a:pt x="23" y="10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46" name="Freeform 50"/>
            <p:cNvSpPr>
              <a:spLocks/>
            </p:cNvSpPr>
            <p:nvPr userDrawn="1"/>
          </p:nvSpPr>
          <p:spPr bwMode="auto">
            <a:xfrm>
              <a:off x="5301" y="3116"/>
              <a:ext cx="99" cy="103"/>
            </a:xfrm>
            <a:custGeom>
              <a:avLst/>
              <a:gdLst>
                <a:gd name="T0" fmla="*/ 94 w 99"/>
                <a:gd name="T1" fmla="*/ 23 h 103"/>
                <a:gd name="T2" fmla="*/ 99 w 99"/>
                <a:gd name="T3" fmla="*/ 1 h 103"/>
                <a:gd name="T4" fmla="*/ 28 w 99"/>
                <a:gd name="T5" fmla="*/ 0 h 103"/>
                <a:gd name="T6" fmla="*/ 0 w 99"/>
                <a:gd name="T7" fmla="*/ 103 h 103"/>
                <a:gd name="T8" fmla="*/ 71 w 99"/>
                <a:gd name="T9" fmla="*/ 103 h 103"/>
                <a:gd name="T10" fmla="*/ 76 w 99"/>
                <a:gd name="T11" fmla="*/ 81 h 103"/>
                <a:gd name="T12" fmla="*/ 30 w 99"/>
                <a:gd name="T13" fmla="*/ 81 h 103"/>
                <a:gd name="T14" fmla="*/ 46 w 99"/>
                <a:gd name="T15" fmla="*/ 23 h 103"/>
                <a:gd name="T16" fmla="*/ 94 w 99"/>
                <a:gd name="T17" fmla="*/ 23 h 103"/>
                <a:gd name="T18" fmla="*/ 94 w 99"/>
                <a:gd name="T19" fmla="*/ 2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9" h="103">
                  <a:moveTo>
                    <a:pt x="94" y="23"/>
                  </a:moveTo>
                  <a:lnTo>
                    <a:pt x="99" y="1"/>
                  </a:lnTo>
                  <a:lnTo>
                    <a:pt x="28" y="0"/>
                  </a:lnTo>
                  <a:lnTo>
                    <a:pt x="0" y="103"/>
                  </a:lnTo>
                  <a:lnTo>
                    <a:pt x="71" y="103"/>
                  </a:lnTo>
                  <a:lnTo>
                    <a:pt x="76" y="81"/>
                  </a:lnTo>
                  <a:lnTo>
                    <a:pt x="30" y="81"/>
                  </a:lnTo>
                  <a:lnTo>
                    <a:pt x="46" y="23"/>
                  </a:lnTo>
                  <a:lnTo>
                    <a:pt x="94" y="23"/>
                  </a:lnTo>
                  <a:lnTo>
                    <a:pt x="94" y="2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47" name="Freeform 51"/>
            <p:cNvSpPr>
              <a:spLocks/>
            </p:cNvSpPr>
            <p:nvPr userDrawn="1"/>
          </p:nvSpPr>
          <p:spPr bwMode="auto">
            <a:xfrm>
              <a:off x="4935" y="3116"/>
              <a:ext cx="89" cy="103"/>
            </a:xfrm>
            <a:custGeom>
              <a:avLst/>
              <a:gdLst>
                <a:gd name="T0" fmla="*/ 89 w 89"/>
                <a:gd name="T1" fmla="*/ 0 h 103"/>
                <a:gd name="T2" fmla="*/ 62 w 89"/>
                <a:gd name="T3" fmla="*/ 0 h 103"/>
                <a:gd name="T4" fmla="*/ 14 w 89"/>
                <a:gd name="T5" fmla="*/ 51 h 103"/>
                <a:gd name="T6" fmla="*/ 0 w 89"/>
                <a:gd name="T7" fmla="*/ 103 h 103"/>
                <a:gd name="T8" fmla="*/ 23 w 89"/>
                <a:gd name="T9" fmla="*/ 103 h 103"/>
                <a:gd name="T10" fmla="*/ 36 w 89"/>
                <a:gd name="T11" fmla="*/ 56 h 103"/>
                <a:gd name="T12" fmla="*/ 89 w 89"/>
                <a:gd name="T13" fmla="*/ 0 h 103"/>
                <a:gd name="T14" fmla="*/ 89 w 89"/>
                <a:gd name="T15" fmla="*/ 0 h 1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 h="103">
                  <a:moveTo>
                    <a:pt x="89" y="0"/>
                  </a:moveTo>
                  <a:lnTo>
                    <a:pt x="62" y="0"/>
                  </a:lnTo>
                  <a:lnTo>
                    <a:pt x="14" y="51"/>
                  </a:lnTo>
                  <a:lnTo>
                    <a:pt x="0" y="103"/>
                  </a:lnTo>
                  <a:lnTo>
                    <a:pt x="23" y="103"/>
                  </a:lnTo>
                  <a:lnTo>
                    <a:pt x="36" y="56"/>
                  </a:lnTo>
                  <a:lnTo>
                    <a:pt x="89" y="0"/>
                  </a:lnTo>
                  <a:lnTo>
                    <a:pt x="89" y="0"/>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48" name="Freeform 52"/>
            <p:cNvSpPr>
              <a:spLocks noEditPoints="1"/>
            </p:cNvSpPr>
            <p:nvPr userDrawn="1"/>
          </p:nvSpPr>
          <p:spPr bwMode="auto">
            <a:xfrm>
              <a:off x="4722" y="3116"/>
              <a:ext cx="107" cy="103"/>
            </a:xfrm>
            <a:custGeom>
              <a:avLst/>
              <a:gdLst>
                <a:gd name="T0" fmla="*/ 77 w 107"/>
                <a:gd name="T1" fmla="*/ 103 h 103"/>
                <a:gd name="T2" fmla="*/ 0 w 107"/>
                <a:gd name="T3" fmla="*/ 103 h 103"/>
                <a:gd name="T4" fmla="*/ 30 w 107"/>
                <a:gd name="T5" fmla="*/ 0 h 103"/>
                <a:gd name="T6" fmla="*/ 107 w 107"/>
                <a:gd name="T7" fmla="*/ 0 h 103"/>
                <a:gd name="T8" fmla="*/ 77 w 107"/>
                <a:gd name="T9" fmla="*/ 103 h 103"/>
                <a:gd name="T10" fmla="*/ 77 w 107"/>
                <a:gd name="T11" fmla="*/ 23 h 103"/>
                <a:gd name="T12" fmla="*/ 46 w 107"/>
                <a:gd name="T13" fmla="*/ 23 h 103"/>
                <a:gd name="T14" fmla="*/ 30 w 107"/>
                <a:gd name="T15" fmla="*/ 81 h 103"/>
                <a:gd name="T16" fmla="*/ 61 w 107"/>
                <a:gd name="T17" fmla="*/ 81 h 103"/>
                <a:gd name="T18" fmla="*/ 77 w 107"/>
                <a:gd name="T19" fmla="*/ 23 h 103"/>
                <a:gd name="T20" fmla="*/ 77 w 107"/>
                <a:gd name="T21" fmla="*/ 2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7" h="103">
                  <a:moveTo>
                    <a:pt x="77" y="103"/>
                  </a:moveTo>
                  <a:lnTo>
                    <a:pt x="0" y="103"/>
                  </a:lnTo>
                  <a:lnTo>
                    <a:pt x="30" y="0"/>
                  </a:lnTo>
                  <a:lnTo>
                    <a:pt x="107" y="0"/>
                  </a:lnTo>
                  <a:lnTo>
                    <a:pt x="77" y="103"/>
                  </a:lnTo>
                  <a:close/>
                  <a:moveTo>
                    <a:pt x="77" y="23"/>
                  </a:moveTo>
                  <a:lnTo>
                    <a:pt x="46" y="23"/>
                  </a:lnTo>
                  <a:lnTo>
                    <a:pt x="30" y="81"/>
                  </a:lnTo>
                  <a:lnTo>
                    <a:pt x="61" y="81"/>
                  </a:lnTo>
                  <a:lnTo>
                    <a:pt x="77" y="23"/>
                  </a:lnTo>
                  <a:lnTo>
                    <a:pt x="77" y="2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49" name="Freeform 53"/>
            <p:cNvSpPr>
              <a:spLocks/>
            </p:cNvSpPr>
            <p:nvPr userDrawn="1"/>
          </p:nvSpPr>
          <p:spPr bwMode="auto">
            <a:xfrm>
              <a:off x="4722" y="3116"/>
              <a:ext cx="107" cy="103"/>
            </a:xfrm>
            <a:custGeom>
              <a:avLst/>
              <a:gdLst>
                <a:gd name="T0" fmla="*/ 77 w 107"/>
                <a:gd name="T1" fmla="*/ 103 h 103"/>
                <a:gd name="T2" fmla="*/ 0 w 107"/>
                <a:gd name="T3" fmla="*/ 103 h 103"/>
                <a:gd name="T4" fmla="*/ 30 w 107"/>
                <a:gd name="T5" fmla="*/ 0 h 103"/>
                <a:gd name="T6" fmla="*/ 107 w 107"/>
                <a:gd name="T7" fmla="*/ 0 h 103"/>
                <a:gd name="T8" fmla="*/ 77 w 107"/>
                <a:gd name="T9" fmla="*/ 103 h 103"/>
              </a:gdLst>
              <a:ahLst/>
              <a:cxnLst>
                <a:cxn ang="0">
                  <a:pos x="T0" y="T1"/>
                </a:cxn>
                <a:cxn ang="0">
                  <a:pos x="T2" y="T3"/>
                </a:cxn>
                <a:cxn ang="0">
                  <a:pos x="T4" y="T5"/>
                </a:cxn>
                <a:cxn ang="0">
                  <a:pos x="T6" y="T7"/>
                </a:cxn>
                <a:cxn ang="0">
                  <a:pos x="T8" y="T9"/>
                </a:cxn>
              </a:cxnLst>
              <a:rect l="0" t="0" r="r" b="b"/>
              <a:pathLst>
                <a:path w="107" h="103">
                  <a:moveTo>
                    <a:pt x="77" y="103"/>
                  </a:moveTo>
                  <a:lnTo>
                    <a:pt x="0" y="103"/>
                  </a:lnTo>
                  <a:lnTo>
                    <a:pt x="30" y="0"/>
                  </a:lnTo>
                  <a:lnTo>
                    <a:pt x="107" y="0"/>
                  </a:lnTo>
                  <a:lnTo>
                    <a:pt x="77" y="10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50" name="Freeform 54"/>
            <p:cNvSpPr>
              <a:spLocks/>
            </p:cNvSpPr>
            <p:nvPr userDrawn="1"/>
          </p:nvSpPr>
          <p:spPr bwMode="auto">
            <a:xfrm>
              <a:off x="4752" y="3139"/>
              <a:ext cx="47" cy="58"/>
            </a:xfrm>
            <a:custGeom>
              <a:avLst/>
              <a:gdLst>
                <a:gd name="T0" fmla="*/ 47 w 47"/>
                <a:gd name="T1" fmla="*/ 0 h 58"/>
                <a:gd name="T2" fmla="*/ 16 w 47"/>
                <a:gd name="T3" fmla="*/ 0 h 58"/>
                <a:gd name="T4" fmla="*/ 0 w 47"/>
                <a:gd name="T5" fmla="*/ 58 h 58"/>
                <a:gd name="T6" fmla="*/ 31 w 47"/>
                <a:gd name="T7" fmla="*/ 58 h 58"/>
                <a:gd name="T8" fmla="*/ 47 w 47"/>
                <a:gd name="T9" fmla="*/ 0 h 58"/>
                <a:gd name="T10" fmla="*/ 47 w 47"/>
                <a:gd name="T11" fmla="*/ 0 h 58"/>
              </a:gdLst>
              <a:ahLst/>
              <a:cxnLst>
                <a:cxn ang="0">
                  <a:pos x="T0" y="T1"/>
                </a:cxn>
                <a:cxn ang="0">
                  <a:pos x="T2" y="T3"/>
                </a:cxn>
                <a:cxn ang="0">
                  <a:pos x="T4" y="T5"/>
                </a:cxn>
                <a:cxn ang="0">
                  <a:pos x="T6" y="T7"/>
                </a:cxn>
                <a:cxn ang="0">
                  <a:pos x="T8" y="T9"/>
                </a:cxn>
                <a:cxn ang="0">
                  <a:pos x="T10" y="T11"/>
                </a:cxn>
              </a:cxnLst>
              <a:rect l="0" t="0" r="r" b="b"/>
              <a:pathLst>
                <a:path w="47" h="58">
                  <a:moveTo>
                    <a:pt x="47" y="0"/>
                  </a:moveTo>
                  <a:lnTo>
                    <a:pt x="16" y="0"/>
                  </a:lnTo>
                  <a:lnTo>
                    <a:pt x="0" y="58"/>
                  </a:lnTo>
                  <a:lnTo>
                    <a:pt x="31" y="58"/>
                  </a:lnTo>
                  <a:lnTo>
                    <a:pt x="47" y="0"/>
                  </a:lnTo>
                  <a:lnTo>
                    <a:pt x="4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51" name="Freeform 55"/>
            <p:cNvSpPr>
              <a:spLocks noEditPoints="1"/>
            </p:cNvSpPr>
            <p:nvPr userDrawn="1"/>
          </p:nvSpPr>
          <p:spPr bwMode="auto">
            <a:xfrm>
              <a:off x="4997" y="3116"/>
              <a:ext cx="107" cy="103"/>
            </a:xfrm>
            <a:custGeom>
              <a:avLst/>
              <a:gdLst>
                <a:gd name="T0" fmla="*/ 76 w 107"/>
                <a:gd name="T1" fmla="*/ 103 h 103"/>
                <a:gd name="T2" fmla="*/ 0 w 107"/>
                <a:gd name="T3" fmla="*/ 103 h 103"/>
                <a:gd name="T4" fmla="*/ 30 w 107"/>
                <a:gd name="T5" fmla="*/ 0 h 103"/>
                <a:gd name="T6" fmla="*/ 107 w 107"/>
                <a:gd name="T7" fmla="*/ 0 h 103"/>
                <a:gd name="T8" fmla="*/ 76 w 107"/>
                <a:gd name="T9" fmla="*/ 103 h 103"/>
                <a:gd name="T10" fmla="*/ 76 w 107"/>
                <a:gd name="T11" fmla="*/ 23 h 103"/>
                <a:gd name="T12" fmla="*/ 48 w 107"/>
                <a:gd name="T13" fmla="*/ 23 h 103"/>
                <a:gd name="T14" fmla="*/ 30 w 107"/>
                <a:gd name="T15" fmla="*/ 81 h 103"/>
                <a:gd name="T16" fmla="*/ 61 w 107"/>
                <a:gd name="T17" fmla="*/ 81 h 103"/>
                <a:gd name="T18" fmla="*/ 76 w 107"/>
                <a:gd name="T19" fmla="*/ 23 h 103"/>
                <a:gd name="T20" fmla="*/ 76 w 107"/>
                <a:gd name="T21" fmla="*/ 2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7" h="103">
                  <a:moveTo>
                    <a:pt x="76" y="103"/>
                  </a:moveTo>
                  <a:lnTo>
                    <a:pt x="0" y="103"/>
                  </a:lnTo>
                  <a:lnTo>
                    <a:pt x="30" y="0"/>
                  </a:lnTo>
                  <a:lnTo>
                    <a:pt x="107" y="0"/>
                  </a:lnTo>
                  <a:lnTo>
                    <a:pt x="76" y="103"/>
                  </a:lnTo>
                  <a:close/>
                  <a:moveTo>
                    <a:pt x="76" y="23"/>
                  </a:moveTo>
                  <a:lnTo>
                    <a:pt x="48" y="23"/>
                  </a:lnTo>
                  <a:lnTo>
                    <a:pt x="30" y="81"/>
                  </a:lnTo>
                  <a:lnTo>
                    <a:pt x="61" y="81"/>
                  </a:lnTo>
                  <a:lnTo>
                    <a:pt x="76" y="23"/>
                  </a:lnTo>
                  <a:lnTo>
                    <a:pt x="76" y="2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52" name="Freeform 56"/>
            <p:cNvSpPr>
              <a:spLocks/>
            </p:cNvSpPr>
            <p:nvPr userDrawn="1"/>
          </p:nvSpPr>
          <p:spPr bwMode="auto">
            <a:xfrm>
              <a:off x="4997" y="3116"/>
              <a:ext cx="107" cy="103"/>
            </a:xfrm>
            <a:custGeom>
              <a:avLst/>
              <a:gdLst>
                <a:gd name="T0" fmla="*/ 76 w 107"/>
                <a:gd name="T1" fmla="*/ 103 h 103"/>
                <a:gd name="T2" fmla="*/ 0 w 107"/>
                <a:gd name="T3" fmla="*/ 103 h 103"/>
                <a:gd name="T4" fmla="*/ 30 w 107"/>
                <a:gd name="T5" fmla="*/ 0 h 103"/>
                <a:gd name="T6" fmla="*/ 107 w 107"/>
                <a:gd name="T7" fmla="*/ 0 h 103"/>
                <a:gd name="T8" fmla="*/ 76 w 107"/>
                <a:gd name="T9" fmla="*/ 103 h 103"/>
              </a:gdLst>
              <a:ahLst/>
              <a:cxnLst>
                <a:cxn ang="0">
                  <a:pos x="T0" y="T1"/>
                </a:cxn>
                <a:cxn ang="0">
                  <a:pos x="T2" y="T3"/>
                </a:cxn>
                <a:cxn ang="0">
                  <a:pos x="T4" y="T5"/>
                </a:cxn>
                <a:cxn ang="0">
                  <a:pos x="T6" y="T7"/>
                </a:cxn>
                <a:cxn ang="0">
                  <a:pos x="T8" y="T9"/>
                </a:cxn>
              </a:cxnLst>
              <a:rect l="0" t="0" r="r" b="b"/>
              <a:pathLst>
                <a:path w="107" h="103">
                  <a:moveTo>
                    <a:pt x="76" y="103"/>
                  </a:moveTo>
                  <a:lnTo>
                    <a:pt x="0" y="103"/>
                  </a:lnTo>
                  <a:lnTo>
                    <a:pt x="30" y="0"/>
                  </a:lnTo>
                  <a:lnTo>
                    <a:pt x="107" y="0"/>
                  </a:lnTo>
                  <a:lnTo>
                    <a:pt x="76" y="10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53" name="Freeform 57"/>
            <p:cNvSpPr>
              <a:spLocks/>
            </p:cNvSpPr>
            <p:nvPr userDrawn="1"/>
          </p:nvSpPr>
          <p:spPr bwMode="auto">
            <a:xfrm>
              <a:off x="5027" y="3139"/>
              <a:ext cx="46" cy="58"/>
            </a:xfrm>
            <a:custGeom>
              <a:avLst/>
              <a:gdLst>
                <a:gd name="T0" fmla="*/ 46 w 46"/>
                <a:gd name="T1" fmla="*/ 0 h 58"/>
                <a:gd name="T2" fmla="*/ 18 w 46"/>
                <a:gd name="T3" fmla="*/ 0 h 58"/>
                <a:gd name="T4" fmla="*/ 0 w 46"/>
                <a:gd name="T5" fmla="*/ 58 h 58"/>
                <a:gd name="T6" fmla="*/ 31 w 46"/>
                <a:gd name="T7" fmla="*/ 58 h 58"/>
                <a:gd name="T8" fmla="*/ 46 w 46"/>
                <a:gd name="T9" fmla="*/ 0 h 58"/>
                <a:gd name="T10" fmla="*/ 46 w 46"/>
                <a:gd name="T11" fmla="*/ 0 h 58"/>
              </a:gdLst>
              <a:ahLst/>
              <a:cxnLst>
                <a:cxn ang="0">
                  <a:pos x="T0" y="T1"/>
                </a:cxn>
                <a:cxn ang="0">
                  <a:pos x="T2" y="T3"/>
                </a:cxn>
                <a:cxn ang="0">
                  <a:pos x="T4" y="T5"/>
                </a:cxn>
                <a:cxn ang="0">
                  <a:pos x="T6" y="T7"/>
                </a:cxn>
                <a:cxn ang="0">
                  <a:pos x="T8" y="T9"/>
                </a:cxn>
                <a:cxn ang="0">
                  <a:pos x="T10" y="T11"/>
                </a:cxn>
              </a:cxnLst>
              <a:rect l="0" t="0" r="r" b="b"/>
              <a:pathLst>
                <a:path w="46" h="58">
                  <a:moveTo>
                    <a:pt x="46" y="0"/>
                  </a:moveTo>
                  <a:lnTo>
                    <a:pt x="18" y="0"/>
                  </a:lnTo>
                  <a:lnTo>
                    <a:pt x="0" y="58"/>
                  </a:lnTo>
                  <a:lnTo>
                    <a:pt x="31" y="58"/>
                  </a:lnTo>
                  <a:lnTo>
                    <a:pt x="46" y="0"/>
                  </a:lnTo>
                  <a:lnTo>
                    <a:pt x="4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54" name="Freeform 58"/>
            <p:cNvSpPr>
              <a:spLocks/>
            </p:cNvSpPr>
            <p:nvPr userDrawn="1"/>
          </p:nvSpPr>
          <p:spPr bwMode="auto">
            <a:xfrm>
              <a:off x="4930" y="3117"/>
              <a:ext cx="35" cy="45"/>
            </a:xfrm>
            <a:custGeom>
              <a:avLst/>
              <a:gdLst>
                <a:gd name="T0" fmla="*/ 26 w 35"/>
                <a:gd name="T1" fmla="*/ 0 h 45"/>
                <a:gd name="T2" fmla="*/ 0 w 35"/>
                <a:gd name="T3" fmla="*/ 0 h 45"/>
                <a:gd name="T4" fmla="*/ 18 w 35"/>
                <a:gd name="T5" fmla="*/ 45 h 45"/>
                <a:gd name="T6" fmla="*/ 35 w 35"/>
                <a:gd name="T7" fmla="*/ 25 h 45"/>
                <a:gd name="T8" fmla="*/ 26 w 35"/>
                <a:gd name="T9" fmla="*/ 0 h 45"/>
                <a:gd name="T10" fmla="*/ 26 w 35"/>
                <a:gd name="T11" fmla="*/ 0 h 45"/>
              </a:gdLst>
              <a:ahLst/>
              <a:cxnLst>
                <a:cxn ang="0">
                  <a:pos x="T0" y="T1"/>
                </a:cxn>
                <a:cxn ang="0">
                  <a:pos x="T2" y="T3"/>
                </a:cxn>
                <a:cxn ang="0">
                  <a:pos x="T4" y="T5"/>
                </a:cxn>
                <a:cxn ang="0">
                  <a:pos x="T6" y="T7"/>
                </a:cxn>
                <a:cxn ang="0">
                  <a:pos x="T8" y="T9"/>
                </a:cxn>
                <a:cxn ang="0">
                  <a:pos x="T10" y="T11"/>
                </a:cxn>
              </a:cxnLst>
              <a:rect l="0" t="0" r="r" b="b"/>
              <a:pathLst>
                <a:path w="35" h="45">
                  <a:moveTo>
                    <a:pt x="26" y="0"/>
                  </a:moveTo>
                  <a:lnTo>
                    <a:pt x="0" y="0"/>
                  </a:lnTo>
                  <a:lnTo>
                    <a:pt x="18" y="45"/>
                  </a:lnTo>
                  <a:lnTo>
                    <a:pt x="35" y="25"/>
                  </a:lnTo>
                  <a:lnTo>
                    <a:pt x="26" y="0"/>
                  </a:lnTo>
                  <a:lnTo>
                    <a:pt x="26" y="0"/>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55" name="Freeform 59"/>
            <p:cNvSpPr>
              <a:spLocks noEditPoints="1"/>
            </p:cNvSpPr>
            <p:nvPr userDrawn="1"/>
          </p:nvSpPr>
          <p:spPr bwMode="auto">
            <a:xfrm>
              <a:off x="4974" y="3247"/>
              <a:ext cx="48" cy="59"/>
            </a:xfrm>
            <a:custGeom>
              <a:avLst/>
              <a:gdLst>
                <a:gd name="T0" fmla="*/ 36 w 48"/>
                <a:gd name="T1" fmla="*/ 12 h 59"/>
                <a:gd name="T2" fmla="*/ 36 w 48"/>
                <a:gd name="T3" fmla="*/ 12 h 59"/>
                <a:gd name="T4" fmla="*/ 36 w 48"/>
                <a:gd name="T5" fmla="*/ 20 h 59"/>
                <a:gd name="T6" fmla="*/ 32 w 48"/>
                <a:gd name="T7" fmla="*/ 23 h 59"/>
                <a:gd name="T8" fmla="*/ 32 w 48"/>
                <a:gd name="T9" fmla="*/ 23 h 59"/>
                <a:gd name="T10" fmla="*/ 29 w 48"/>
                <a:gd name="T11" fmla="*/ 27 h 59"/>
                <a:gd name="T12" fmla="*/ 23 w 48"/>
                <a:gd name="T13" fmla="*/ 27 h 59"/>
                <a:gd name="T14" fmla="*/ 20 w 48"/>
                <a:gd name="T15" fmla="*/ 27 h 59"/>
                <a:gd name="T16" fmla="*/ 25 w 48"/>
                <a:gd name="T17" fmla="*/ 9 h 59"/>
                <a:gd name="T18" fmla="*/ 29 w 48"/>
                <a:gd name="T19" fmla="*/ 9 h 59"/>
                <a:gd name="T20" fmla="*/ 29 w 48"/>
                <a:gd name="T21" fmla="*/ 9 h 59"/>
                <a:gd name="T22" fmla="*/ 34 w 48"/>
                <a:gd name="T23" fmla="*/ 9 h 59"/>
                <a:gd name="T24" fmla="*/ 36 w 48"/>
                <a:gd name="T25" fmla="*/ 11 h 59"/>
                <a:gd name="T26" fmla="*/ 36 w 48"/>
                <a:gd name="T27" fmla="*/ 12 h 59"/>
                <a:gd name="T28" fmla="*/ 48 w 48"/>
                <a:gd name="T29" fmla="*/ 11 h 59"/>
                <a:gd name="T30" fmla="*/ 48 w 48"/>
                <a:gd name="T31" fmla="*/ 11 h 59"/>
                <a:gd name="T32" fmla="*/ 46 w 48"/>
                <a:gd name="T33" fmla="*/ 5 h 59"/>
                <a:gd name="T34" fmla="*/ 43 w 48"/>
                <a:gd name="T35" fmla="*/ 2 h 59"/>
                <a:gd name="T36" fmla="*/ 37 w 48"/>
                <a:gd name="T37" fmla="*/ 0 h 59"/>
                <a:gd name="T38" fmla="*/ 32 w 48"/>
                <a:gd name="T39" fmla="*/ 0 h 59"/>
                <a:gd name="T40" fmla="*/ 16 w 48"/>
                <a:gd name="T41" fmla="*/ 0 h 59"/>
                <a:gd name="T42" fmla="*/ 0 w 48"/>
                <a:gd name="T43" fmla="*/ 59 h 59"/>
                <a:gd name="T44" fmla="*/ 11 w 48"/>
                <a:gd name="T45" fmla="*/ 59 h 59"/>
                <a:gd name="T46" fmla="*/ 16 w 48"/>
                <a:gd name="T47" fmla="*/ 34 h 59"/>
                <a:gd name="T48" fmla="*/ 16 w 48"/>
                <a:gd name="T49" fmla="*/ 34 h 59"/>
                <a:gd name="T50" fmla="*/ 23 w 48"/>
                <a:gd name="T51" fmla="*/ 34 h 59"/>
                <a:gd name="T52" fmla="*/ 23 w 48"/>
                <a:gd name="T53" fmla="*/ 34 h 59"/>
                <a:gd name="T54" fmla="*/ 34 w 48"/>
                <a:gd name="T55" fmla="*/ 34 h 59"/>
                <a:gd name="T56" fmla="*/ 37 w 48"/>
                <a:gd name="T57" fmla="*/ 32 h 59"/>
                <a:gd name="T58" fmla="*/ 41 w 48"/>
                <a:gd name="T59" fmla="*/ 30 h 59"/>
                <a:gd name="T60" fmla="*/ 41 w 48"/>
                <a:gd name="T61" fmla="*/ 30 h 59"/>
                <a:gd name="T62" fmla="*/ 43 w 48"/>
                <a:gd name="T63" fmla="*/ 25 h 59"/>
                <a:gd name="T64" fmla="*/ 46 w 48"/>
                <a:gd name="T65" fmla="*/ 21 h 59"/>
                <a:gd name="T66" fmla="*/ 48 w 48"/>
                <a:gd name="T67" fmla="*/ 11 h 59"/>
                <a:gd name="T68" fmla="*/ 48 w 48"/>
                <a:gd name="T69" fmla="*/ 11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8" h="59">
                  <a:moveTo>
                    <a:pt x="36" y="12"/>
                  </a:moveTo>
                  <a:lnTo>
                    <a:pt x="36" y="12"/>
                  </a:lnTo>
                  <a:lnTo>
                    <a:pt x="36" y="20"/>
                  </a:lnTo>
                  <a:lnTo>
                    <a:pt x="32" y="23"/>
                  </a:lnTo>
                  <a:lnTo>
                    <a:pt x="32" y="23"/>
                  </a:lnTo>
                  <a:lnTo>
                    <a:pt x="29" y="27"/>
                  </a:lnTo>
                  <a:lnTo>
                    <a:pt x="23" y="27"/>
                  </a:lnTo>
                  <a:lnTo>
                    <a:pt x="20" y="27"/>
                  </a:lnTo>
                  <a:lnTo>
                    <a:pt x="25" y="9"/>
                  </a:lnTo>
                  <a:lnTo>
                    <a:pt x="29" y="9"/>
                  </a:lnTo>
                  <a:lnTo>
                    <a:pt x="29" y="9"/>
                  </a:lnTo>
                  <a:lnTo>
                    <a:pt x="34" y="9"/>
                  </a:lnTo>
                  <a:lnTo>
                    <a:pt x="36" y="11"/>
                  </a:lnTo>
                  <a:lnTo>
                    <a:pt x="36" y="12"/>
                  </a:lnTo>
                  <a:close/>
                  <a:moveTo>
                    <a:pt x="48" y="11"/>
                  </a:moveTo>
                  <a:lnTo>
                    <a:pt x="48" y="11"/>
                  </a:lnTo>
                  <a:lnTo>
                    <a:pt x="46" y="5"/>
                  </a:lnTo>
                  <a:lnTo>
                    <a:pt x="43" y="2"/>
                  </a:lnTo>
                  <a:lnTo>
                    <a:pt x="37" y="0"/>
                  </a:lnTo>
                  <a:lnTo>
                    <a:pt x="32" y="0"/>
                  </a:lnTo>
                  <a:lnTo>
                    <a:pt x="16" y="0"/>
                  </a:lnTo>
                  <a:lnTo>
                    <a:pt x="0" y="59"/>
                  </a:lnTo>
                  <a:lnTo>
                    <a:pt x="11" y="59"/>
                  </a:lnTo>
                  <a:lnTo>
                    <a:pt x="16" y="34"/>
                  </a:lnTo>
                  <a:lnTo>
                    <a:pt x="16" y="34"/>
                  </a:lnTo>
                  <a:lnTo>
                    <a:pt x="23" y="34"/>
                  </a:lnTo>
                  <a:lnTo>
                    <a:pt x="23" y="34"/>
                  </a:lnTo>
                  <a:lnTo>
                    <a:pt x="34" y="34"/>
                  </a:lnTo>
                  <a:lnTo>
                    <a:pt x="37" y="32"/>
                  </a:lnTo>
                  <a:lnTo>
                    <a:pt x="41" y="30"/>
                  </a:lnTo>
                  <a:lnTo>
                    <a:pt x="41" y="30"/>
                  </a:lnTo>
                  <a:lnTo>
                    <a:pt x="43" y="25"/>
                  </a:lnTo>
                  <a:lnTo>
                    <a:pt x="46" y="21"/>
                  </a:lnTo>
                  <a:lnTo>
                    <a:pt x="48" y="11"/>
                  </a:lnTo>
                  <a:lnTo>
                    <a:pt x="48" y="11"/>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56" name="Freeform 60"/>
            <p:cNvSpPr>
              <a:spLocks/>
            </p:cNvSpPr>
            <p:nvPr userDrawn="1"/>
          </p:nvSpPr>
          <p:spPr bwMode="auto">
            <a:xfrm>
              <a:off x="4994" y="3256"/>
              <a:ext cx="16" cy="18"/>
            </a:xfrm>
            <a:custGeom>
              <a:avLst/>
              <a:gdLst>
                <a:gd name="T0" fmla="*/ 16 w 16"/>
                <a:gd name="T1" fmla="*/ 3 h 18"/>
                <a:gd name="T2" fmla="*/ 16 w 16"/>
                <a:gd name="T3" fmla="*/ 3 h 18"/>
                <a:gd name="T4" fmla="*/ 16 w 16"/>
                <a:gd name="T5" fmla="*/ 11 h 18"/>
                <a:gd name="T6" fmla="*/ 12 w 16"/>
                <a:gd name="T7" fmla="*/ 14 h 18"/>
                <a:gd name="T8" fmla="*/ 12 w 16"/>
                <a:gd name="T9" fmla="*/ 14 h 18"/>
                <a:gd name="T10" fmla="*/ 9 w 16"/>
                <a:gd name="T11" fmla="*/ 18 h 18"/>
                <a:gd name="T12" fmla="*/ 3 w 16"/>
                <a:gd name="T13" fmla="*/ 18 h 18"/>
                <a:gd name="T14" fmla="*/ 0 w 16"/>
                <a:gd name="T15" fmla="*/ 18 h 18"/>
                <a:gd name="T16" fmla="*/ 5 w 16"/>
                <a:gd name="T17" fmla="*/ 0 h 18"/>
                <a:gd name="T18" fmla="*/ 9 w 16"/>
                <a:gd name="T19" fmla="*/ 0 h 18"/>
                <a:gd name="T20" fmla="*/ 9 w 16"/>
                <a:gd name="T21" fmla="*/ 0 h 18"/>
                <a:gd name="T22" fmla="*/ 14 w 16"/>
                <a:gd name="T23" fmla="*/ 0 h 18"/>
                <a:gd name="T24" fmla="*/ 16 w 16"/>
                <a:gd name="T25" fmla="*/ 2 h 18"/>
                <a:gd name="T26" fmla="*/ 16 w 16"/>
                <a:gd name="T27" fmla="*/ 3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 h="18">
                  <a:moveTo>
                    <a:pt x="16" y="3"/>
                  </a:moveTo>
                  <a:lnTo>
                    <a:pt x="16" y="3"/>
                  </a:lnTo>
                  <a:lnTo>
                    <a:pt x="16" y="11"/>
                  </a:lnTo>
                  <a:lnTo>
                    <a:pt x="12" y="14"/>
                  </a:lnTo>
                  <a:lnTo>
                    <a:pt x="12" y="14"/>
                  </a:lnTo>
                  <a:lnTo>
                    <a:pt x="9" y="18"/>
                  </a:lnTo>
                  <a:lnTo>
                    <a:pt x="3" y="18"/>
                  </a:lnTo>
                  <a:lnTo>
                    <a:pt x="0" y="18"/>
                  </a:lnTo>
                  <a:lnTo>
                    <a:pt x="5" y="0"/>
                  </a:lnTo>
                  <a:lnTo>
                    <a:pt x="9" y="0"/>
                  </a:lnTo>
                  <a:lnTo>
                    <a:pt x="9" y="0"/>
                  </a:lnTo>
                  <a:lnTo>
                    <a:pt x="14" y="0"/>
                  </a:lnTo>
                  <a:lnTo>
                    <a:pt x="16" y="2"/>
                  </a:lnTo>
                  <a:lnTo>
                    <a:pt x="16"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57" name="Freeform 61"/>
            <p:cNvSpPr>
              <a:spLocks/>
            </p:cNvSpPr>
            <p:nvPr userDrawn="1"/>
          </p:nvSpPr>
          <p:spPr bwMode="auto">
            <a:xfrm>
              <a:off x="4974" y="3247"/>
              <a:ext cx="48" cy="59"/>
            </a:xfrm>
            <a:custGeom>
              <a:avLst/>
              <a:gdLst>
                <a:gd name="T0" fmla="*/ 48 w 48"/>
                <a:gd name="T1" fmla="*/ 11 h 59"/>
                <a:gd name="T2" fmla="*/ 48 w 48"/>
                <a:gd name="T3" fmla="*/ 11 h 59"/>
                <a:gd name="T4" fmla="*/ 46 w 48"/>
                <a:gd name="T5" fmla="*/ 5 h 59"/>
                <a:gd name="T6" fmla="*/ 43 w 48"/>
                <a:gd name="T7" fmla="*/ 2 h 59"/>
                <a:gd name="T8" fmla="*/ 37 w 48"/>
                <a:gd name="T9" fmla="*/ 0 h 59"/>
                <a:gd name="T10" fmla="*/ 32 w 48"/>
                <a:gd name="T11" fmla="*/ 0 h 59"/>
                <a:gd name="T12" fmla="*/ 16 w 48"/>
                <a:gd name="T13" fmla="*/ 0 h 59"/>
                <a:gd name="T14" fmla="*/ 0 w 48"/>
                <a:gd name="T15" fmla="*/ 59 h 59"/>
                <a:gd name="T16" fmla="*/ 11 w 48"/>
                <a:gd name="T17" fmla="*/ 59 h 59"/>
                <a:gd name="T18" fmla="*/ 16 w 48"/>
                <a:gd name="T19" fmla="*/ 34 h 59"/>
                <a:gd name="T20" fmla="*/ 16 w 48"/>
                <a:gd name="T21" fmla="*/ 34 h 59"/>
                <a:gd name="T22" fmla="*/ 23 w 48"/>
                <a:gd name="T23" fmla="*/ 34 h 59"/>
                <a:gd name="T24" fmla="*/ 23 w 48"/>
                <a:gd name="T25" fmla="*/ 34 h 59"/>
                <a:gd name="T26" fmla="*/ 34 w 48"/>
                <a:gd name="T27" fmla="*/ 34 h 59"/>
                <a:gd name="T28" fmla="*/ 37 w 48"/>
                <a:gd name="T29" fmla="*/ 32 h 59"/>
                <a:gd name="T30" fmla="*/ 41 w 48"/>
                <a:gd name="T31" fmla="*/ 30 h 59"/>
                <a:gd name="T32" fmla="*/ 41 w 48"/>
                <a:gd name="T33" fmla="*/ 30 h 59"/>
                <a:gd name="T34" fmla="*/ 43 w 48"/>
                <a:gd name="T35" fmla="*/ 25 h 59"/>
                <a:gd name="T36" fmla="*/ 46 w 48"/>
                <a:gd name="T37" fmla="*/ 21 h 59"/>
                <a:gd name="T38" fmla="*/ 48 w 48"/>
                <a:gd name="T39" fmla="*/ 11 h 59"/>
                <a:gd name="T40" fmla="*/ 48 w 48"/>
                <a:gd name="T41" fmla="*/ 11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8" h="59">
                  <a:moveTo>
                    <a:pt x="48" y="11"/>
                  </a:moveTo>
                  <a:lnTo>
                    <a:pt x="48" y="11"/>
                  </a:lnTo>
                  <a:lnTo>
                    <a:pt x="46" y="5"/>
                  </a:lnTo>
                  <a:lnTo>
                    <a:pt x="43" y="2"/>
                  </a:lnTo>
                  <a:lnTo>
                    <a:pt x="37" y="0"/>
                  </a:lnTo>
                  <a:lnTo>
                    <a:pt x="32" y="0"/>
                  </a:lnTo>
                  <a:lnTo>
                    <a:pt x="16" y="0"/>
                  </a:lnTo>
                  <a:lnTo>
                    <a:pt x="0" y="59"/>
                  </a:lnTo>
                  <a:lnTo>
                    <a:pt x="11" y="59"/>
                  </a:lnTo>
                  <a:lnTo>
                    <a:pt x="16" y="34"/>
                  </a:lnTo>
                  <a:lnTo>
                    <a:pt x="16" y="34"/>
                  </a:lnTo>
                  <a:lnTo>
                    <a:pt x="23" y="34"/>
                  </a:lnTo>
                  <a:lnTo>
                    <a:pt x="23" y="34"/>
                  </a:lnTo>
                  <a:lnTo>
                    <a:pt x="34" y="34"/>
                  </a:lnTo>
                  <a:lnTo>
                    <a:pt x="37" y="32"/>
                  </a:lnTo>
                  <a:lnTo>
                    <a:pt x="41" y="30"/>
                  </a:lnTo>
                  <a:lnTo>
                    <a:pt x="41" y="30"/>
                  </a:lnTo>
                  <a:lnTo>
                    <a:pt x="43" y="25"/>
                  </a:lnTo>
                  <a:lnTo>
                    <a:pt x="46" y="21"/>
                  </a:lnTo>
                  <a:lnTo>
                    <a:pt x="48" y="11"/>
                  </a:lnTo>
                  <a:lnTo>
                    <a:pt x="48" y="1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58" name="Freeform 62"/>
            <p:cNvSpPr>
              <a:spLocks/>
            </p:cNvSpPr>
            <p:nvPr userDrawn="1"/>
          </p:nvSpPr>
          <p:spPr bwMode="auto">
            <a:xfrm>
              <a:off x="5018" y="3265"/>
              <a:ext cx="40" cy="41"/>
            </a:xfrm>
            <a:custGeom>
              <a:avLst/>
              <a:gdLst>
                <a:gd name="T0" fmla="*/ 31 w 40"/>
                <a:gd name="T1" fmla="*/ 33 h 41"/>
                <a:gd name="T2" fmla="*/ 31 w 40"/>
                <a:gd name="T3" fmla="*/ 33 h 41"/>
                <a:gd name="T4" fmla="*/ 29 w 40"/>
                <a:gd name="T5" fmla="*/ 41 h 41"/>
                <a:gd name="T6" fmla="*/ 18 w 40"/>
                <a:gd name="T7" fmla="*/ 41 h 41"/>
                <a:gd name="T8" fmla="*/ 20 w 40"/>
                <a:gd name="T9" fmla="*/ 35 h 41"/>
                <a:gd name="T10" fmla="*/ 20 w 40"/>
                <a:gd name="T11" fmla="*/ 35 h 41"/>
                <a:gd name="T12" fmla="*/ 15 w 40"/>
                <a:gd name="T13" fmla="*/ 39 h 41"/>
                <a:gd name="T14" fmla="*/ 9 w 40"/>
                <a:gd name="T15" fmla="*/ 41 h 41"/>
                <a:gd name="T16" fmla="*/ 9 w 40"/>
                <a:gd name="T17" fmla="*/ 41 h 41"/>
                <a:gd name="T18" fmla="*/ 2 w 40"/>
                <a:gd name="T19" fmla="*/ 39 h 41"/>
                <a:gd name="T20" fmla="*/ 0 w 40"/>
                <a:gd name="T21" fmla="*/ 37 h 41"/>
                <a:gd name="T22" fmla="*/ 0 w 40"/>
                <a:gd name="T23" fmla="*/ 33 h 41"/>
                <a:gd name="T24" fmla="*/ 0 w 40"/>
                <a:gd name="T25" fmla="*/ 33 h 41"/>
                <a:gd name="T26" fmla="*/ 0 w 40"/>
                <a:gd name="T27" fmla="*/ 30 h 41"/>
                <a:gd name="T28" fmla="*/ 9 w 40"/>
                <a:gd name="T29" fmla="*/ 0 h 41"/>
                <a:gd name="T30" fmla="*/ 20 w 40"/>
                <a:gd name="T31" fmla="*/ 0 h 41"/>
                <a:gd name="T32" fmla="*/ 11 w 40"/>
                <a:gd name="T33" fmla="*/ 26 h 41"/>
                <a:gd name="T34" fmla="*/ 11 w 40"/>
                <a:gd name="T35" fmla="*/ 26 h 41"/>
                <a:gd name="T36" fmla="*/ 11 w 40"/>
                <a:gd name="T37" fmla="*/ 32 h 41"/>
                <a:gd name="T38" fmla="*/ 11 w 40"/>
                <a:gd name="T39" fmla="*/ 32 h 41"/>
                <a:gd name="T40" fmla="*/ 11 w 40"/>
                <a:gd name="T41" fmla="*/ 33 h 41"/>
                <a:gd name="T42" fmla="*/ 15 w 40"/>
                <a:gd name="T43" fmla="*/ 35 h 41"/>
                <a:gd name="T44" fmla="*/ 15 w 40"/>
                <a:gd name="T45" fmla="*/ 35 h 41"/>
                <a:gd name="T46" fmla="*/ 18 w 40"/>
                <a:gd name="T47" fmla="*/ 33 h 41"/>
                <a:gd name="T48" fmla="*/ 20 w 40"/>
                <a:gd name="T49" fmla="*/ 32 h 41"/>
                <a:gd name="T50" fmla="*/ 22 w 40"/>
                <a:gd name="T51" fmla="*/ 26 h 41"/>
                <a:gd name="T52" fmla="*/ 31 w 40"/>
                <a:gd name="T53" fmla="*/ 0 h 41"/>
                <a:gd name="T54" fmla="*/ 40 w 40"/>
                <a:gd name="T55" fmla="*/ 0 h 41"/>
                <a:gd name="T56" fmla="*/ 31 w 40"/>
                <a:gd name="T57" fmla="*/ 33 h 41"/>
                <a:gd name="T58" fmla="*/ 31 w 40"/>
                <a:gd name="T59" fmla="*/ 33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0" h="41">
                  <a:moveTo>
                    <a:pt x="31" y="33"/>
                  </a:moveTo>
                  <a:lnTo>
                    <a:pt x="31" y="33"/>
                  </a:lnTo>
                  <a:lnTo>
                    <a:pt x="29" y="41"/>
                  </a:lnTo>
                  <a:lnTo>
                    <a:pt x="18" y="41"/>
                  </a:lnTo>
                  <a:lnTo>
                    <a:pt x="20" y="35"/>
                  </a:lnTo>
                  <a:lnTo>
                    <a:pt x="20" y="35"/>
                  </a:lnTo>
                  <a:lnTo>
                    <a:pt x="15" y="39"/>
                  </a:lnTo>
                  <a:lnTo>
                    <a:pt x="9" y="41"/>
                  </a:lnTo>
                  <a:lnTo>
                    <a:pt x="9" y="41"/>
                  </a:lnTo>
                  <a:lnTo>
                    <a:pt x="2" y="39"/>
                  </a:lnTo>
                  <a:lnTo>
                    <a:pt x="0" y="37"/>
                  </a:lnTo>
                  <a:lnTo>
                    <a:pt x="0" y="33"/>
                  </a:lnTo>
                  <a:lnTo>
                    <a:pt x="0" y="33"/>
                  </a:lnTo>
                  <a:lnTo>
                    <a:pt x="0" y="30"/>
                  </a:lnTo>
                  <a:lnTo>
                    <a:pt x="9" y="0"/>
                  </a:lnTo>
                  <a:lnTo>
                    <a:pt x="20" y="0"/>
                  </a:lnTo>
                  <a:lnTo>
                    <a:pt x="11" y="26"/>
                  </a:lnTo>
                  <a:lnTo>
                    <a:pt x="11" y="26"/>
                  </a:lnTo>
                  <a:lnTo>
                    <a:pt x="11" y="32"/>
                  </a:lnTo>
                  <a:lnTo>
                    <a:pt x="11" y="32"/>
                  </a:lnTo>
                  <a:lnTo>
                    <a:pt x="11" y="33"/>
                  </a:lnTo>
                  <a:lnTo>
                    <a:pt x="15" y="35"/>
                  </a:lnTo>
                  <a:lnTo>
                    <a:pt x="15" y="35"/>
                  </a:lnTo>
                  <a:lnTo>
                    <a:pt x="18" y="33"/>
                  </a:lnTo>
                  <a:lnTo>
                    <a:pt x="20" y="32"/>
                  </a:lnTo>
                  <a:lnTo>
                    <a:pt x="22" y="26"/>
                  </a:lnTo>
                  <a:lnTo>
                    <a:pt x="31" y="0"/>
                  </a:lnTo>
                  <a:lnTo>
                    <a:pt x="40" y="0"/>
                  </a:lnTo>
                  <a:lnTo>
                    <a:pt x="31" y="33"/>
                  </a:lnTo>
                  <a:lnTo>
                    <a:pt x="31" y="33"/>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59" name="Freeform 63"/>
            <p:cNvSpPr>
              <a:spLocks/>
            </p:cNvSpPr>
            <p:nvPr userDrawn="1"/>
          </p:nvSpPr>
          <p:spPr bwMode="auto">
            <a:xfrm>
              <a:off x="5058" y="3265"/>
              <a:ext cx="31" cy="41"/>
            </a:xfrm>
            <a:custGeom>
              <a:avLst/>
              <a:gdLst>
                <a:gd name="T0" fmla="*/ 30 w 31"/>
                <a:gd name="T1" fmla="*/ 9 h 41"/>
                <a:gd name="T2" fmla="*/ 28 w 31"/>
                <a:gd name="T3" fmla="*/ 9 h 41"/>
                <a:gd name="T4" fmla="*/ 28 w 31"/>
                <a:gd name="T5" fmla="*/ 9 h 41"/>
                <a:gd name="T6" fmla="*/ 23 w 31"/>
                <a:gd name="T7" fmla="*/ 9 h 41"/>
                <a:gd name="T8" fmla="*/ 21 w 31"/>
                <a:gd name="T9" fmla="*/ 10 h 41"/>
                <a:gd name="T10" fmla="*/ 17 w 31"/>
                <a:gd name="T11" fmla="*/ 14 h 41"/>
                <a:gd name="T12" fmla="*/ 15 w 31"/>
                <a:gd name="T13" fmla="*/ 17 h 41"/>
                <a:gd name="T14" fmla="*/ 10 w 31"/>
                <a:gd name="T15" fmla="*/ 41 h 41"/>
                <a:gd name="T16" fmla="*/ 0 w 31"/>
                <a:gd name="T17" fmla="*/ 41 h 41"/>
                <a:gd name="T18" fmla="*/ 8 w 31"/>
                <a:gd name="T19" fmla="*/ 7 h 41"/>
                <a:gd name="T20" fmla="*/ 8 w 31"/>
                <a:gd name="T21" fmla="*/ 7 h 41"/>
                <a:gd name="T22" fmla="*/ 12 w 31"/>
                <a:gd name="T23" fmla="*/ 0 h 41"/>
                <a:gd name="T24" fmla="*/ 21 w 31"/>
                <a:gd name="T25" fmla="*/ 0 h 41"/>
                <a:gd name="T26" fmla="*/ 19 w 31"/>
                <a:gd name="T27" fmla="*/ 5 h 41"/>
                <a:gd name="T28" fmla="*/ 19 w 31"/>
                <a:gd name="T29" fmla="*/ 5 h 41"/>
                <a:gd name="T30" fmla="*/ 24 w 31"/>
                <a:gd name="T31" fmla="*/ 2 h 41"/>
                <a:gd name="T32" fmla="*/ 31 w 31"/>
                <a:gd name="T33" fmla="*/ 0 h 41"/>
                <a:gd name="T34" fmla="*/ 31 w 31"/>
                <a:gd name="T35" fmla="*/ 0 h 41"/>
                <a:gd name="T36" fmla="*/ 30 w 31"/>
                <a:gd name="T37" fmla="*/ 9 h 41"/>
                <a:gd name="T38" fmla="*/ 30 w 31"/>
                <a:gd name="T39" fmla="*/ 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1" h="41">
                  <a:moveTo>
                    <a:pt x="30" y="9"/>
                  </a:moveTo>
                  <a:lnTo>
                    <a:pt x="28" y="9"/>
                  </a:lnTo>
                  <a:lnTo>
                    <a:pt x="28" y="9"/>
                  </a:lnTo>
                  <a:lnTo>
                    <a:pt x="23" y="9"/>
                  </a:lnTo>
                  <a:lnTo>
                    <a:pt x="21" y="10"/>
                  </a:lnTo>
                  <a:lnTo>
                    <a:pt x="17" y="14"/>
                  </a:lnTo>
                  <a:lnTo>
                    <a:pt x="15" y="17"/>
                  </a:lnTo>
                  <a:lnTo>
                    <a:pt x="10" y="41"/>
                  </a:lnTo>
                  <a:lnTo>
                    <a:pt x="0" y="41"/>
                  </a:lnTo>
                  <a:lnTo>
                    <a:pt x="8" y="7"/>
                  </a:lnTo>
                  <a:lnTo>
                    <a:pt x="8" y="7"/>
                  </a:lnTo>
                  <a:lnTo>
                    <a:pt x="12" y="0"/>
                  </a:lnTo>
                  <a:lnTo>
                    <a:pt x="21" y="0"/>
                  </a:lnTo>
                  <a:lnTo>
                    <a:pt x="19" y="5"/>
                  </a:lnTo>
                  <a:lnTo>
                    <a:pt x="19" y="5"/>
                  </a:lnTo>
                  <a:lnTo>
                    <a:pt x="24" y="2"/>
                  </a:lnTo>
                  <a:lnTo>
                    <a:pt x="31" y="0"/>
                  </a:lnTo>
                  <a:lnTo>
                    <a:pt x="31" y="0"/>
                  </a:lnTo>
                  <a:lnTo>
                    <a:pt x="30" y="9"/>
                  </a:lnTo>
                  <a:lnTo>
                    <a:pt x="30" y="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60" name="Freeform 64"/>
            <p:cNvSpPr>
              <a:spLocks/>
            </p:cNvSpPr>
            <p:nvPr userDrawn="1"/>
          </p:nvSpPr>
          <p:spPr bwMode="auto">
            <a:xfrm>
              <a:off x="5088" y="3265"/>
              <a:ext cx="35" cy="41"/>
            </a:xfrm>
            <a:custGeom>
              <a:avLst/>
              <a:gdLst>
                <a:gd name="T0" fmla="*/ 33 w 35"/>
                <a:gd name="T1" fmla="*/ 12 h 41"/>
                <a:gd name="T2" fmla="*/ 25 w 35"/>
                <a:gd name="T3" fmla="*/ 12 h 41"/>
                <a:gd name="T4" fmla="*/ 25 w 35"/>
                <a:gd name="T5" fmla="*/ 12 h 41"/>
                <a:gd name="T6" fmla="*/ 25 w 35"/>
                <a:gd name="T7" fmla="*/ 7 h 41"/>
                <a:gd name="T8" fmla="*/ 25 w 35"/>
                <a:gd name="T9" fmla="*/ 7 h 41"/>
                <a:gd name="T10" fmla="*/ 25 w 35"/>
                <a:gd name="T11" fmla="*/ 5 h 41"/>
                <a:gd name="T12" fmla="*/ 23 w 35"/>
                <a:gd name="T13" fmla="*/ 5 h 41"/>
                <a:gd name="T14" fmla="*/ 23 w 35"/>
                <a:gd name="T15" fmla="*/ 5 h 41"/>
                <a:gd name="T16" fmla="*/ 17 w 35"/>
                <a:gd name="T17" fmla="*/ 7 h 41"/>
                <a:gd name="T18" fmla="*/ 16 w 35"/>
                <a:gd name="T19" fmla="*/ 10 h 41"/>
                <a:gd name="T20" fmla="*/ 16 w 35"/>
                <a:gd name="T21" fmla="*/ 10 h 41"/>
                <a:gd name="T22" fmla="*/ 17 w 35"/>
                <a:gd name="T23" fmla="*/ 12 h 41"/>
                <a:gd name="T24" fmla="*/ 19 w 35"/>
                <a:gd name="T25" fmla="*/ 14 h 41"/>
                <a:gd name="T26" fmla="*/ 23 w 35"/>
                <a:gd name="T27" fmla="*/ 17 h 41"/>
                <a:gd name="T28" fmla="*/ 28 w 35"/>
                <a:gd name="T29" fmla="*/ 21 h 41"/>
                <a:gd name="T30" fmla="*/ 30 w 35"/>
                <a:gd name="T31" fmla="*/ 23 h 41"/>
                <a:gd name="T32" fmla="*/ 30 w 35"/>
                <a:gd name="T33" fmla="*/ 26 h 41"/>
                <a:gd name="T34" fmla="*/ 30 w 35"/>
                <a:gd name="T35" fmla="*/ 26 h 41"/>
                <a:gd name="T36" fmla="*/ 30 w 35"/>
                <a:gd name="T37" fmla="*/ 30 h 41"/>
                <a:gd name="T38" fmla="*/ 30 w 35"/>
                <a:gd name="T39" fmla="*/ 30 h 41"/>
                <a:gd name="T40" fmla="*/ 28 w 35"/>
                <a:gd name="T41" fmla="*/ 35 h 41"/>
                <a:gd name="T42" fmla="*/ 23 w 35"/>
                <a:gd name="T43" fmla="*/ 39 h 41"/>
                <a:gd name="T44" fmla="*/ 17 w 35"/>
                <a:gd name="T45" fmla="*/ 41 h 41"/>
                <a:gd name="T46" fmla="*/ 12 w 35"/>
                <a:gd name="T47" fmla="*/ 41 h 41"/>
                <a:gd name="T48" fmla="*/ 12 w 35"/>
                <a:gd name="T49" fmla="*/ 41 h 41"/>
                <a:gd name="T50" fmla="*/ 3 w 35"/>
                <a:gd name="T51" fmla="*/ 39 h 41"/>
                <a:gd name="T52" fmla="*/ 1 w 35"/>
                <a:gd name="T53" fmla="*/ 37 h 41"/>
                <a:gd name="T54" fmla="*/ 0 w 35"/>
                <a:gd name="T55" fmla="*/ 33 h 41"/>
                <a:gd name="T56" fmla="*/ 0 w 35"/>
                <a:gd name="T57" fmla="*/ 33 h 41"/>
                <a:gd name="T58" fmla="*/ 1 w 35"/>
                <a:gd name="T59" fmla="*/ 28 h 41"/>
                <a:gd name="T60" fmla="*/ 10 w 35"/>
                <a:gd name="T61" fmla="*/ 28 h 41"/>
                <a:gd name="T62" fmla="*/ 10 w 35"/>
                <a:gd name="T63" fmla="*/ 28 h 41"/>
                <a:gd name="T64" fmla="*/ 10 w 35"/>
                <a:gd name="T65" fmla="*/ 32 h 41"/>
                <a:gd name="T66" fmla="*/ 10 w 35"/>
                <a:gd name="T67" fmla="*/ 32 h 41"/>
                <a:gd name="T68" fmla="*/ 10 w 35"/>
                <a:gd name="T69" fmla="*/ 33 h 41"/>
                <a:gd name="T70" fmla="*/ 14 w 35"/>
                <a:gd name="T71" fmla="*/ 35 h 41"/>
                <a:gd name="T72" fmla="*/ 14 w 35"/>
                <a:gd name="T73" fmla="*/ 35 h 41"/>
                <a:gd name="T74" fmla="*/ 16 w 35"/>
                <a:gd name="T75" fmla="*/ 35 h 41"/>
                <a:gd name="T76" fmla="*/ 17 w 35"/>
                <a:gd name="T77" fmla="*/ 33 h 41"/>
                <a:gd name="T78" fmla="*/ 19 w 35"/>
                <a:gd name="T79" fmla="*/ 28 h 41"/>
                <a:gd name="T80" fmla="*/ 19 w 35"/>
                <a:gd name="T81" fmla="*/ 28 h 41"/>
                <a:gd name="T82" fmla="*/ 19 w 35"/>
                <a:gd name="T83" fmla="*/ 26 h 41"/>
                <a:gd name="T84" fmla="*/ 17 w 35"/>
                <a:gd name="T85" fmla="*/ 25 h 41"/>
                <a:gd name="T86" fmla="*/ 12 w 35"/>
                <a:gd name="T87" fmla="*/ 21 h 41"/>
                <a:gd name="T88" fmla="*/ 9 w 35"/>
                <a:gd name="T89" fmla="*/ 17 h 41"/>
                <a:gd name="T90" fmla="*/ 7 w 35"/>
                <a:gd name="T91" fmla="*/ 16 h 41"/>
                <a:gd name="T92" fmla="*/ 7 w 35"/>
                <a:gd name="T93" fmla="*/ 12 h 41"/>
                <a:gd name="T94" fmla="*/ 7 w 35"/>
                <a:gd name="T95" fmla="*/ 12 h 41"/>
                <a:gd name="T96" fmla="*/ 7 w 35"/>
                <a:gd name="T97" fmla="*/ 9 h 41"/>
                <a:gd name="T98" fmla="*/ 7 w 35"/>
                <a:gd name="T99" fmla="*/ 9 h 41"/>
                <a:gd name="T100" fmla="*/ 9 w 35"/>
                <a:gd name="T101" fmla="*/ 5 h 41"/>
                <a:gd name="T102" fmla="*/ 12 w 35"/>
                <a:gd name="T103" fmla="*/ 2 h 41"/>
                <a:gd name="T104" fmla="*/ 17 w 35"/>
                <a:gd name="T105" fmla="*/ 0 h 41"/>
                <a:gd name="T106" fmla="*/ 23 w 35"/>
                <a:gd name="T107" fmla="*/ 0 h 41"/>
                <a:gd name="T108" fmla="*/ 23 w 35"/>
                <a:gd name="T109" fmla="*/ 0 h 41"/>
                <a:gd name="T110" fmla="*/ 32 w 35"/>
                <a:gd name="T111" fmla="*/ 0 h 41"/>
                <a:gd name="T112" fmla="*/ 33 w 35"/>
                <a:gd name="T113" fmla="*/ 3 h 41"/>
                <a:gd name="T114" fmla="*/ 35 w 35"/>
                <a:gd name="T115" fmla="*/ 7 h 41"/>
                <a:gd name="T116" fmla="*/ 35 w 35"/>
                <a:gd name="T117" fmla="*/ 7 h 41"/>
                <a:gd name="T118" fmla="*/ 33 w 35"/>
                <a:gd name="T119" fmla="*/ 12 h 41"/>
                <a:gd name="T120" fmla="*/ 33 w 35"/>
                <a:gd name="T121" fmla="*/ 12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5" h="41">
                  <a:moveTo>
                    <a:pt x="33" y="12"/>
                  </a:moveTo>
                  <a:lnTo>
                    <a:pt x="25" y="12"/>
                  </a:lnTo>
                  <a:lnTo>
                    <a:pt x="25" y="12"/>
                  </a:lnTo>
                  <a:lnTo>
                    <a:pt x="25" y="7"/>
                  </a:lnTo>
                  <a:lnTo>
                    <a:pt x="25" y="7"/>
                  </a:lnTo>
                  <a:lnTo>
                    <a:pt x="25" y="5"/>
                  </a:lnTo>
                  <a:lnTo>
                    <a:pt x="23" y="5"/>
                  </a:lnTo>
                  <a:lnTo>
                    <a:pt x="23" y="5"/>
                  </a:lnTo>
                  <a:lnTo>
                    <a:pt x="17" y="7"/>
                  </a:lnTo>
                  <a:lnTo>
                    <a:pt x="16" y="10"/>
                  </a:lnTo>
                  <a:lnTo>
                    <a:pt x="16" y="10"/>
                  </a:lnTo>
                  <a:lnTo>
                    <a:pt x="17" y="12"/>
                  </a:lnTo>
                  <a:lnTo>
                    <a:pt x="19" y="14"/>
                  </a:lnTo>
                  <a:lnTo>
                    <a:pt x="23" y="17"/>
                  </a:lnTo>
                  <a:lnTo>
                    <a:pt x="28" y="21"/>
                  </a:lnTo>
                  <a:lnTo>
                    <a:pt x="30" y="23"/>
                  </a:lnTo>
                  <a:lnTo>
                    <a:pt x="30" y="26"/>
                  </a:lnTo>
                  <a:lnTo>
                    <a:pt x="30" y="26"/>
                  </a:lnTo>
                  <a:lnTo>
                    <a:pt x="30" y="30"/>
                  </a:lnTo>
                  <a:lnTo>
                    <a:pt x="30" y="30"/>
                  </a:lnTo>
                  <a:lnTo>
                    <a:pt x="28" y="35"/>
                  </a:lnTo>
                  <a:lnTo>
                    <a:pt x="23" y="39"/>
                  </a:lnTo>
                  <a:lnTo>
                    <a:pt x="17" y="41"/>
                  </a:lnTo>
                  <a:lnTo>
                    <a:pt x="12" y="41"/>
                  </a:lnTo>
                  <a:lnTo>
                    <a:pt x="12" y="41"/>
                  </a:lnTo>
                  <a:lnTo>
                    <a:pt x="3" y="39"/>
                  </a:lnTo>
                  <a:lnTo>
                    <a:pt x="1" y="37"/>
                  </a:lnTo>
                  <a:lnTo>
                    <a:pt x="0" y="33"/>
                  </a:lnTo>
                  <a:lnTo>
                    <a:pt x="0" y="33"/>
                  </a:lnTo>
                  <a:lnTo>
                    <a:pt x="1" y="28"/>
                  </a:lnTo>
                  <a:lnTo>
                    <a:pt x="10" y="28"/>
                  </a:lnTo>
                  <a:lnTo>
                    <a:pt x="10" y="28"/>
                  </a:lnTo>
                  <a:lnTo>
                    <a:pt x="10" y="32"/>
                  </a:lnTo>
                  <a:lnTo>
                    <a:pt x="10" y="32"/>
                  </a:lnTo>
                  <a:lnTo>
                    <a:pt x="10" y="33"/>
                  </a:lnTo>
                  <a:lnTo>
                    <a:pt x="14" y="35"/>
                  </a:lnTo>
                  <a:lnTo>
                    <a:pt x="14" y="35"/>
                  </a:lnTo>
                  <a:lnTo>
                    <a:pt x="16" y="35"/>
                  </a:lnTo>
                  <a:lnTo>
                    <a:pt x="17" y="33"/>
                  </a:lnTo>
                  <a:lnTo>
                    <a:pt x="19" y="28"/>
                  </a:lnTo>
                  <a:lnTo>
                    <a:pt x="19" y="28"/>
                  </a:lnTo>
                  <a:lnTo>
                    <a:pt x="19" y="26"/>
                  </a:lnTo>
                  <a:lnTo>
                    <a:pt x="17" y="25"/>
                  </a:lnTo>
                  <a:lnTo>
                    <a:pt x="12" y="21"/>
                  </a:lnTo>
                  <a:lnTo>
                    <a:pt x="9" y="17"/>
                  </a:lnTo>
                  <a:lnTo>
                    <a:pt x="7" y="16"/>
                  </a:lnTo>
                  <a:lnTo>
                    <a:pt x="7" y="12"/>
                  </a:lnTo>
                  <a:lnTo>
                    <a:pt x="7" y="12"/>
                  </a:lnTo>
                  <a:lnTo>
                    <a:pt x="7" y="9"/>
                  </a:lnTo>
                  <a:lnTo>
                    <a:pt x="7" y="9"/>
                  </a:lnTo>
                  <a:lnTo>
                    <a:pt x="9" y="5"/>
                  </a:lnTo>
                  <a:lnTo>
                    <a:pt x="12" y="2"/>
                  </a:lnTo>
                  <a:lnTo>
                    <a:pt x="17" y="0"/>
                  </a:lnTo>
                  <a:lnTo>
                    <a:pt x="23" y="0"/>
                  </a:lnTo>
                  <a:lnTo>
                    <a:pt x="23" y="0"/>
                  </a:lnTo>
                  <a:lnTo>
                    <a:pt x="32" y="0"/>
                  </a:lnTo>
                  <a:lnTo>
                    <a:pt x="33" y="3"/>
                  </a:lnTo>
                  <a:lnTo>
                    <a:pt x="35" y="7"/>
                  </a:lnTo>
                  <a:lnTo>
                    <a:pt x="35" y="7"/>
                  </a:lnTo>
                  <a:lnTo>
                    <a:pt x="33" y="12"/>
                  </a:lnTo>
                  <a:lnTo>
                    <a:pt x="33" y="12"/>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61" name="Freeform 65"/>
            <p:cNvSpPr>
              <a:spLocks/>
            </p:cNvSpPr>
            <p:nvPr userDrawn="1"/>
          </p:nvSpPr>
          <p:spPr bwMode="auto">
            <a:xfrm>
              <a:off x="5125" y="3265"/>
              <a:ext cx="41" cy="41"/>
            </a:xfrm>
            <a:custGeom>
              <a:avLst/>
              <a:gdLst>
                <a:gd name="T0" fmla="*/ 30 w 41"/>
                <a:gd name="T1" fmla="*/ 33 h 41"/>
                <a:gd name="T2" fmla="*/ 30 w 41"/>
                <a:gd name="T3" fmla="*/ 33 h 41"/>
                <a:gd name="T4" fmla="*/ 28 w 41"/>
                <a:gd name="T5" fmla="*/ 41 h 41"/>
                <a:gd name="T6" fmla="*/ 19 w 41"/>
                <a:gd name="T7" fmla="*/ 41 h 41"/>
                <a:gd name="T8" fmla="*/ 19 w 41"/>
                <a:gd name="T9" fmla="*/ 35 h 41"/>
                <a:gd name="T10" fmla="*/ 19 w 41"/>
                <a:gd name="T11" fmla="*/ 35 h 41"/>
                <a:gd name="T12" fmla="*/ 14 w 41"/>
                <a:gd name="T13" fmla="*/ 39 h 41"/>
                <a:gd name="T14" fmla="*/ 9 w 41"/>
                <a:gd name="T15" fmla="*/ 41 h 41"/>
                <a:gd name="T16" fmla="*/ 9 w 41"/>
                <a:gd name="T17" fmla="*/ 41 h 41"/>
                <a:gd name="T18" fmla="*/ 3 w 41"/>
                <a:gd name="T19" fmla="*/ 39 h 41"/>
                <a:gd name="T20" fmla="*/ 2 w 41"/>
                <a:gd name="T21" fmla="*/ 37 h 41"/>
                <a:gd name="T22" fmla="*/ 0 w 41"/>
                <a:gd name="T23" fmla="*/ 33 h 41"/>
                <a:gd name="T24" fmla="*/ 0 w 41"/>
                <a:gd name="T25" fmla="*/ 33 h 41"/>
                <a:gd name="T26" fmla="*/ 2 w 41"/>
                <a:gd name="T27" fmla="*/ 30 h 41"/>
                <a:gd name="T28" fmla="*/ 9 w 41"/>
                <a:gd name="T29" fmla="*/ 0 h 41"/>
                <a:gd name="T30" fmla="*/ 19 w 41"/>
                <a:gd name="T31" fmla="*/ 0 h 41"/>
                <a:gd name="T32" fmla="*/ 12 w 41"/>
                <a:gd name="T33" fmla="*/ 26 h 41"/>
                <a:gd name="T34" fmla="*/ 12 w 41"/>
                <a:gd name="T35" fmla="*/ 26 h 41"/>
                <a:gd name="T36" fmla="*/ 11 w 41"/>
                <a:gd name="T37" fmla="*/ 32 h 41"/>
                <a:gd name="T38" fmla="*/ 11 w 41"/>
                <a:gd name="T39" fmla="*/ 32 h 41"/>
                <a:gd name="T40" fmla="*/ 12 w 41"/>
                <a:gd name="T41" fmla="*/ 33 h 41"/>
                <a:gd name="T42" fmla="*/ 14 w 41"/>
                <a:gd name="T43" fmla="*/ 35 h 41"/>
                <a:gd name="T44" fmla="*/ 14 w 41"/>
                <a:gd name="T45" fmla="*/ 35 h 41"/>
                <a:gd name="T46" fmla="*/ 18 w 41"/>
                <a:gd name="T47" fmla="*/ 33 h 41"/>
                <a:gd name="T48" fmla="*/ 19 w 41"/>
                <a:gd name="T49" fmla="*/ 32 h 41"/>
                <a:gd name="T50" fmla="*/ 23 w 41"/>
                <a:gd name="T51" fmla="*/ 26 h 41"/>
                <a:gd name="T52" fmla="*/ 30 w 41"/>
                <a:gd name="T53" fmla="*/ 0 h 41"/>
                <a:gd name="T54" fmla="*/ 41 w 41"/>
                <a:gd name="T55" fmla="*/ 0 h 41"/>
                <a:gd name="T56" fmla="*/ 30 w 41"/>
                <a:gd name="T57" fmla="*/ 33 h 41"/>
                <a:gd name="T58" fmla="*/ 30 w 41"/>
                <a:gd name="T59" fmla="*/ 33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1" h="41">
                  <a:moveTo>
                    <a:pt x="30" y="33"/>
                  </a:moveTo>
                  <a:lnTo>
                    <a:pt x="30" y="33"/>
                  </a:lnTo>
                  <a:lnTo>
                    <a:pt x="28" y="41"/>
                  </a:lnTo>
                  <a:lnTo>
                    <a:pt x="19" y="41"/>
                  </a:lnTo>
                  <a:lnTo>
                    <a:pt x="19" y="35"/>
                  </a:lnTo>
                  <a:lnTo>
                    <a:pt x="19" y="35"/>
                  </a:lnTo>
                  <a:lnTo>
                    <a:pt x="14" y="39"/>
                  </a:lnTo>
                  <a:lnTo>
                    <a:pt x="9" y="41"/>
                  </a:lnTo>
                  <a:lnTo>
                    <a:pt x="9" y="41"/>
                  </a:lnTo>
                  <a:lnTo>
                    <a:pt x="3" y="39"/>
                  </a:lnTo>
                  <a:lnTo>
                    <a:pt x="2" y="37"/>
                  </a:lnTo>
                  <a:lnTo>
                    <a:pt x="0" y="33"/>
                  </a:lnTo>
                  <a:lnTo>
                    <a:pt x="0" y="33"/>
                  </a:lnTo>
                  <a:lnTo>
                    <a:pt x="2" y="30"/>
                  </a:lnTo>
                  <a:lnTo>
                    <a:pt x="9" y="0"/>
                  </a:lnTo>
                  <a:lnTo>
                    <a:pt x="19" y="0"/>
                  </a:lnTo>
                  <a:lnTo>
                    <a:pt x="12" y="26"/>
                  </a:lnTo>
                  <a:lnTo>
                    <a:pt x="12" y="26"/>
                  </a:lnTo>
                  <a:lnTo>
                    <a:pt x="11" y="32"/>
                  </a:lnTo>
                  <a:lnTo>
                    <a:pt x="11" y="32"/>
                  </a:lnTo>
                  <a:lnTo>
                    <a:pt x="12" y="33"/>
                  </a:lnTo>
                  <a:lnTo>
                    <a:pt x="14" y="35"/>
                  </a:lnTo>
                  <a:lnTo>
                    <a:pt x="14" y="35"/>
                  </a:lnTo>
                  <a:lnTo>
                    <a:pt x="18" y="33"/>
                  </a:lnTo>
                  <a:lnTo>
                    <a:pt x="19" y="32"/>
                  </a:lnTo>
                  <a:lnTo>
                    <a:pt x="23" y="26"/>
                  </a:lnTo>
                  <a:lnTo>
                    <a:pt x="30" y="0"/>
                  </a:lnTo>
                  <a:lnTo>
                    <a:pt x="41" y="0"/>
                  </a:lnTo>
                  <a:lnTo>
                    <a:pt x="30" y="33"/>
                  </a:lnTo>
                  <a:lnTo>
                    <a:pt x="30" y="33"/>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62" name="Freeform 66"/>
            <p:cNvSpPr>
              <a:spLocks noEditPoints="1"/>
            </p:cNvSpPr>
            <p:nvPr userDrawn="1"/>
          </p:nvSpPr>
          <p:spPr bwMode="auto">
            <a:xfrm>
              <a:off x="5166" y="3249"/>
              <a:ext cx="26" cy="57"/>
            </a:xfrm>
            <a:custGeom>
              <a:avLst/>
              <a:gdLst>
                <a:gd name="T0" fmla="*/ 23 w 26"/>
                <a:gd name="T1" fmla="*/ 7 h 57"/>
                <a:gd name="T2" fmla="*/ 12 w 26"/>
                <a:gd name="T3" fmla="*/ 7 h 57"/>
                <a:gd name="T4" fmla="*/ 16 w 26"/>
                <a:gd name="T5" fmla="*/ 0 h 57"/>
                <a:gd name="T6" fmla="*/ 26 w 26"/>
                <a:gd name="T7" fmla="*/ 0 h 57"/>
                <a:gd name="T8" fmla="*/ 23 w 26"/>
                <a:gd name="T9" fmla="*/ 7 h 57"/>
                <a:gd name="T10" fmla="*/ 9 w 26"/>
                <a:gd name="T11" fmla="*/ 57 h 57"/>
                <a:gd name="T12" fmla="*/ 0 w 26"/>
                <a:gd name="T13" fmla="*/ 57 h 57"/>
                <a:gd name="T14" fmla="*/ 10 w 26"/>
                <a:gd name="T15" fmla="*/ 16 h 57"/>
                <a:gd name="T16" fmla="*/ 21 w 26"/>
                <a:gd name="T17" fmla="*/ 16 h 57"/>
                <a:gd name="T18" fmla="*/ 9 w 26"/>
                <a:gd name="T19" fmla="*/ 57 h 57"/>
                <a:gd name="T20" fmla="*/ 9 w 26"/>
                <a:gd name="T21" fmla="*/ 57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 h="57">
                  <a:moveTo>
                    <a:pt x="23" y="7"/>
                  </a:moveTo>
                  <a:lnTo>
                    <a:pt x="12" y="7"/>
                  </a:lnTo>
                  <a:lnTo>
                    <a:pt x="16" y="0"/>
                  </a:lnTo>
                  <a:lnTo>
                    <a:pt x="26" y="0"/>
                  </a:lnTo>
                  <a:lnTo>
                    <a:pt x="23" y="7"/>
                  </a:lnTo>
                  <a:close/>
                  <a:moveTo>
                    <a:pt x="9" y="57"/>
                  </a:moveTo>
                  <a:lnTo>
                    <a:pt x="0" y="57"/>
                  </a:lnTo>
                  <a:lnTo>
                    <a:pt x="10" y="16"/>
                  </a:lnTo>
                  <a:lnTo>
                    <a:pt x="21" y="16"/>
                  </a:lnTo>
                  <a:lnTo>
                    <a:pt x="9" y="57"/>
                  </a:lnTo>
                  <a:lnTo>
                    <a:pt x="9" y="57"/>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63" name="Freeform 67"/>
            <p:cNvSpPr>
              <a:spLocks/>
            </p:cNvSpPr>
            <p:nvPr userDrawn="1"/>
          </p:nvSpPr>
          <p:spPr bwMode="auto">
            <a:xfrm>
              <a:off x="5178" y="3249"/>
              <a:ext cx="14" cy="7"/>
            </a:xfrm>
            <a:custGeom>
              <a:avLst/>
              <a:gdLst>
                <a:gd name="T0" fmla="*/ 11 w 14"/>
                <a:gd name="T1" fmla="*/ 7 h 7"/>
                <a:gd name="T2" fmla="*/ 0 w 14"/>
                <a:gd name="T3" fmla="*/ 7 h 7"/>
                <a:gd name="T4" fmla="*/ 4 w 14"/>
                <a:gd name="T5" fmla="*/ 0 h 7"/>
                <a:gd name="T6" fmla="*/ 14 w 14"/>
                <a:gd name="T7" fmla="*/ 0 h 7"/>
                <a:gd name="T8" fmla="*/ 11 w 14"/>
                <a:gd name="T9" fmla="*/ 7 h 7"/>
              </a:gdLst>
              <a:ahLst/>
              <a:cxnLst>
                <a:cxn ang="0">
                  <a:pos x="T0" y="T1"/>
                </a:cxn>
                <a:cxn ang="0">
                  <a:pos x="T2" y="T3"/>
                </a:cxn>
                <a:cxn ang="0">
                  <a:pos x="T4" y="T5"/>
                </a:cxn>
                <a:cxn ang="0">
                  <a:pos x="T6" y="T7"/>
                </a:cxn>
                <a:cxn ang="0">
                  <a:pos x="T8" y="T9"/>
                </a:cxn>
              </a:cxnLst>
              <a:rect l="0" t="0" r="r" b="b"/>
              <a:pathLst>
                <a:path w="14" h="7">
                  <a:moveTo>
                    <a:pt x="11" y="7"/>
                  </a:moveTo>
                  <a:lnTo>
                    <a:pt x="0" y="7"/>
                  </a:lnTo>
                  <a:lnTo>
                    <a:pt x="4" y="0"/>
                  </a:lnTo>
                  <a:lnTo>
                    <a:pt x="14" y="0"/>
                  </a:lnTo>
                  <a:lnTo>
                    <a:pt x="11" y="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64" name="Freeform 68"/>
            <p:cNvSpPr>
              <a:spLocks/>
            </p:cNvSpPr>
            <p:nvPr userDrawn="1"/>
          </p:nvSpPr>
          <p:spPr bwMode="auto">
            <a:xfrm>
              <a:off x="5166" y="3265"/>
              <a:ext cx="21" cy="41"/>
            </a:xfrm>
            <a:custGeom>
              <a:avLst/>
              <a:gdLst>
                <a:gd name="T0" fmla="*/ 9 w 21"/>
                <a:gd name="T1" fmla="*/ 41 h 41"/>
                <a:gd name="T2" fmla="*/ 0 w 21"/>
                <a:gd name="T3" fmla="*/ 41 h 41"/>
                <a:gd name="T4" fmla="*/ 10 w 21"/>
                <a:gd name="T5" fmla="*/ 0 h 41"/>
                <a:gd name="T6" fmla="*/ 21 w 21"/>
                <a:gd name="T7" fmla="*/ 0 h 41"/>
                <a:gd name="T8" fmla="*/ 9 w 21"/>
                <a:gd name="T9" fmla="*/ 41 h 41"/>
                <a:gd name="T10" fmla="*/ 9 w 21"/>
                <a:gd name="T11" fmla="*/ 41 h 41"/>
              </a:gdLst>
              <a:ahLst/>
              <a:cxnLst>
                <a:cxn ang="0">
                  <a:pos x="T0" y="T1"/>
                </a:cxn>
                <a:cxn ang="0">
                  <a:pos x="T2" y="T3"/>
                </a:cxn>
                <a:cxn ang="0">
                  <a:pos x="T4" y="T5"/>
                </a:cxn>
                <a:cxn ang="0">
                  <a:pos x="T6" y="T7"/>
                </a:cxn>
                <a:cxn ang="0">
                  <a:pos x="T8" y="T9"/>
                </a:cxn>
                <a:cxn ang="0">
                  <a:pos x="T10" y="T11"/>
                </a:cxn>
              </a:cxnLst>
              <a:rect l="0" t="0" r="r" b="b"/>
              <a:pathLst>
                <a:path w="21" h="41">
                  <a:moveTo>
                    <a:pt x="9" y="41"/>
                  </a:moveTo>
                  <a:lnTo>
                    <a:pt x="0" y="41"/>
                  </a:lnTo>
                  <a:lnTo>
                    <a:pt x="10" y="0"/>
                  </a:lnTo>
                  <a:lnTo>
                    <a:pt x="21" y="0"/>
                  </a:lnTo>
                  <a:lnTo>
                    <a:pt x="9" y="41"/>
                  </a:lnTo>
                  <a:lnTo>
                    <a:pt x="9" y="4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65" name="Freeform 69"/>
            <p:cNvSpPr>
              <a:spLocks/>
            </p:cNvSpPr>
            <p:nvPr userDrawn="1"/>
          </p:nvSpPr>
          <p:spPr bwMode="auto">
            <a:xfrm>
              <a:off x="5187" y="3265"/>
              <a:ext cx="39" cy="41"/>
            </a:xfrm>
            <a:custGeom>
              <a:avLst/>
              <a:gdLst>
                <a:gd name="T0" fmla="*/ 39 w 39"/>
                <a:gd name="T1" fmla="*/ 12 h 41"/>
                <a:gd name="T2" fmla="*/ 30 w 39"/>
                <a:gd name="T3" fmla="*/ 41 h 41"/>
                <a:gd name="T4" fmla="*/ 21 w 39"/>
                <a:gd name="T5" fmla="*/ 41 h 41"/>
                <a:gd name="T6" fmla="*/ 28 w 39"/>
                <a:gd name="T7" fmla="*/ 14 h 41"/>
                <a:gd name="T8" fmla="*/ 28 w 39"/>
                <a:gd name="T9" fmla="*/ 14 h 41"/>
                <a:gd name="T10" fmla="*/ 28 w 39"/>
                <a:gd name="T11" fmla="*/ 9 h 41"/>
                <a:gd name="T12" fmla="*/ 28 w 39"/>
                <a:gd name="T13" fmla="*/ 9 h 41"/>
                <a:gd name="T14" fmla="*/ 28 w 39"/>
                <a:gd name="T15" fmla="*/ 7 h 41"/>
                <a:gd name="T16" fmla="*/ 27 w 39"/>
                <a:gd name="T17" fmla="*/ 5 h 41"/>
                <a:gd name="T18" fmla="*/ 27 w 39"/>
                <a:gd name="T19" fmla="*/ 5 h 41"/>
                <a:gd name="T20" fmla="*/ 23 w 39"/>
                <a:gd name="T21" fmla="*/ 7 h 41"/>
                <a:gd name="T22" fmla="*/ 20 w 39"/>
                <a:gd name="T23" fmla="*/ 9 h 41"/>
                <a:gd name="T24" fmla="*/ 18 w 39"/>
                <a:gd name="T25" fmla="*/ 14 h 41"/>
                <a:gd name="T26" fmla="*/ 11 w 39"/>
                <a:gd name="T27" fmla="*/ 41 h 41"/>
                <a:gd name="T28" fmla="*/ 0 w 39"/>
                <a:gd name="T29" fmla="*/ 41 h 41"/>
                <a:gd name="T30" fmla="*/ 9 w 39"/>
                <a:gd name="T31" fmla="*/ 7 h 41"/>
                <a:gd name="T32" fmla="*/ 9 w 39"/>
                <a:gd name="T33" fmla="*/ 7 h 41"/>
                <a:gd name="T34" fmla="*/ 11 w 39"/>
                <a:gd name="T35" fmla="*/ 0 h 41"/>
                <a:gd name="T36" fmla="*/ 21 w 39"/>
                <a:gd name="T37" fmla="*/ 0 h 41"/>
                <a:gd name="T38" fmla="*/ 20 w 39"/>
                <a:gd name="T39" fmla="*/ 5 h 41"/>
                <a:gd name="T40" fmla="*/ 20 w 39"/>
                <a:gd name="T41" fmla="*/ 5 h 41"/>
                <a:gd name="T42" fmla="*/ 25 w 39"/>
                <a:gd name="T43" fmla="*/ 0 h 41"/>
                <a:gd name="T44" fmla="*/ 32 w 39"/>
                <a:gd name="T45" fmla="*/ 0 h 41"/>
                <a:gd name="T46" fmla="*/ 32 w 39"/>
                <a:gd name="T47" fmla="*/ 0 h 41"/>
                <a:gd name="T48" fmla="*/ 37 w 39"/>
                <a:gd name="T49" fmla="*/ 0 h 41"/>
                <a:gd name="T50" fmla="*/ 39 w 39"/>
                <a:gd name="T51" fmla="*/ 3 h 41"/>
                <a:gd name="T52" fmla="*/ 39 w 39"/>
                <a:gd name="T53" fmla="*/ 7 h 41"/>
                <a:gd name="T54" fmla="*/ 39 w 39"/>
                <a:gd name="T55" fmla="*/ 7 h 41"/>
                <a:gd name="T56" fmla="*/ 39 w 39"/>
                <a:gd name="T57" fmla="*/ 12 h 41"/>
                <a:gd name="T58" fmla="*/ 39 w 39"/>
                <a:gd name="T59" fmla="*/ 12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9" h="41">
                  <a:moveTo>
                    <a:pt x="39" y="12"/>
                  </a:moveTo>
                  <a:lnTo>
                    <a:pt x="30" y="41"/>
                  </a:lnTo>
                  <a:lnTo>
                    <a:pt x="21" y="41"/>
                  </a:lnTo>
                  <a:lnTo>
                    <a:pt x="28" y="14"/>
                  </a:lnTo>
                  <a:lnTo>
                    <a:pt x="28" y="14"/>
                  </a:lnTo>
                  <a:lnTo>
                    <a:pt x="28" y="9"/>
                  </a:lnTo>
                  <a:lnTo>
                    <a:pt x="28" y="9"/>
                  </a:lnTo>
                  <a:lnTo>
                    <a:pt x="28" y="7"/>
                  </a:lnTo>
                  <a:lnTo>
                    <a:pt x="27" y="5"/>
                  </a:lnTo>
                  <a:lnTo>
                    <a:pt x="27" y="5"/>
                  </a:lnTo>
                  <a:lnTo>
                    <a:pt x="23" y="7"/>
                  </a:lnTo>
                  <a:lnTo>
                    <a:pt x="20" y="9"/>
                  </a:lnTo>
                  <a:lnTo>
                    <a:pt x="18" y="14"/>
                  </a:lnTo>
                  <a:lnTo>
                    <a:pt x="11" y="41"/>
                  </a:lnTo>
                  <a:lnTo>
                    <a:pt x="0" y="41"/>
                  </a:lnTo>
                  <a:lnTo>
                    <a:pt x="9" y="7"/>
                  </a:lnTo>
                  <a:lnTo>
                    <a:pt x="9" y="7"/>
                  </a:lnTo>
                  <a:lnTo>
                    <a:pt x="11" y="0"/>
                  </a:lnTo>
                  <a:lnTo>
                    <a:pt x="21" y="0"/>
                  </a:lnTo>
                  <a:lnTo>
                    <a:pt x="20" y="5"/>
                  </a:lnTo>
                  <a:lnTo>
                    <a:pt x="20" y="5"/>
                  </a:lnTo>
                  <a:lnTo>
                    <a:pt x="25" y="0"/>
                  </a:lnTo>
                  <a:lnTo>
                    <a:pt x="32" y="0"/>
                  </a:lnTo>
                  <a:lnTo>
                    <a:pt x="32" y="0"/>
                  </a:lnTo>
                  <a:lnTo>
                    <a:pt x="37" y="0"/>
                  </a:lnTo>
                  <a:lnTo>
                    <a:pt x="39" y="3"/>
                  </a:lnTo>
                  <a:lnTo>
                    <a:pt x="39" y="7"/>
                  </a:lnTo>
                  <a:lnTo>
                    <a:pt x="39" y="7"/>
                  </a:lnTo>
                  <a:lnTo>
                    <a:pt x="39" y="12"/>
                  </a:lnTo>
                  <a:lnTo>
                    <a:pt x="39" y="12"/>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66" name="Freeform 70"/>
            <p:cNvSpPr>
              <a:spLocks noEditPoints="1"/>
            </p:cNvSpPr>
            <p:nvPr userDrawn="1"/>
          </p:nvSpPr>
          <p:spPr bwMode="auto">
            <a:xfrm>
              <a:off x="5226" y="3265"/>
              <a:ext cx="44" cy="57"/>
            </a:xfrm>
            <a:custGeom>
              <a:avLst/>
              <a:gdLst>
                <a:gd name="T0" fmla="*/ 30 w 44"/>
                <a:gd name="T1" fmla="*/ 10 h 57"/>
                <a:gd name="T2" fmla="*/ 28 w 44"/>
                <a:gd name="T3" fmla="*/ 21 h 57"/>
                <a:gd name="T4" fmla="*/ 21 w 44"/>
                <a:gd name="T5" fmla="*/ 32 h 57"/>
                <a:gd name="T6" fmla="*/ 18 w 44"/>
                <a:gd name="T7" fmla="*/ 33 h 57"/>
                <a:gd name="T8" fmla="*/ 14 w 44"/>
                <a:gd name="T9" fmla="*/ 30 h 57"/>
                <a:gd name="T10" fmla="*/ 16 w 44"/>
                <a:gd name="T11" fmla="*/ 21 h 57"/>
                <a:gd name="T12" fmla="*/ 20 w 44"/>
                <a:gd name="T13" fmla="*/ 12 h 57"/>
                <a:gd name="T14" fmla="*/ 27 w 44"/>
                <a:gd name="T15" fmla="*/ 5 h 57"/>
                <a:gd name="T16" fmla="*/ 28 w 44"/>
                <a:gd name="T17" fmla="*/ 7 h 57"/>
                <a:gd name="T18" fmla="*/ 44 w 44"/>
                <a:gd name="T19" fmla="*/ 0 h 57"/>
                <a:gd name="T20" fmla="*/ 32 w 44"/>
                <a:gd name="T21" fmla="*/ 5 h 57"/>
                <a:gd name="T22" fmla="*/ 32 w 44"/>
                <a:gd name="T23" fmla="*/ 2 h 57"/>
                <a:gd name="T24" fmla="*/ 23 w 44"/>
                <a:gd name="T25" fmla="*/ 0 h 57"/>
                <a:gd name="T26" fmla="*/ 18 w 44"/>
                <a:gd name="T27" fmla="*/ 2 h 57"/>
                <a:gd name="T28" fmla="*/ 9 w 44"/>
                <a:gd name="T29" fmla="*/ 12 h 57"/>
                <a:gd name="T30" fmla="*/ 5 w 44"/>
                <a:gd name="T31" fmla="*/ 21 h 57"/>
                <a:gd name="T32" fmla="*/ 4 w 44"/>
                <a:gd name="T33" fmla="*/ 32 h 57"/>
                <a:gd name="T34" fmla="*/ 7 w 44"/>
                <a:gd name="T35" fmla="*/ 37 h 57"/>
                <a:gd name="T36" fmla="*/ 12 w 44"/>
                <a:gd name="T37" fmla="*/ 41 h 57"/>
                <a:gd name="T38" fmla="*/ 20 w 44"/>
                <a:gd name="T39" fmla="*/ 39 h 57"/>
                <a:gd name="T40" fmla="*/ 23 w 44"/>
                <a:gd name="T41" fmla="*/ 35 h 57"/>
                <a:gd name="T42" fmla="*/ 18 w 44"/>
                <a:gd name="T43" fmla="*/ 49 h 57"/>
                <a:gd name="T44" fmla="*/ 14 w 44"/>
                <a:gd name="T45" fmla="*/ 51 h 57"/>
                <a:gd name="T46" fmla="*/ 11 w 44"/>
                <a:gd name="T47" fmla="*/ 48 h 57"/>
                <a:gd name="T48" fmla="*/ 11 w 44"/>
                <a:gd name="T49" fmla="*/ 44 h 57"/>
                <a:gd name="T50" fmla="*/ 0 w 44"/>
                <a:gd name="T51" fmla="*/ 44 h 57"/>
                <a:gd name="T52" fmla="*/ 0 w 44"/>
                <a:gd name="T53" fmla="*/ 48 h 57"/>
                <a:gd name="T54" fmla="*/ 4 w 44"/>
                <a:gd name="T55" fmla="*/ 55 h 57"/>
                <a:gd name="T56" fmla="*/ 12 w 44"/>
                <a:gd name="T57" fmla="*/ 57 h 57"/>
                <a:gd name="T58" fmla="*/ 25 w 44"/>
                <a:gd name="T59" fmla="*/ 53 h 57"/>
                <a:gd name="T60" fmla="*/ 32 w 44"/>
                <a:gd name="T61" fmla="*/ 42 h 57"/>
                <a:gd name="T62" fmla="*/ 43 w 44"/>
                <a:gd name="T63" fmla="*/ 7 h 57"/>
                <a:gd name="T64" fmla="*/ 44 w 44"/>
                <a:gd name="T65"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 h="57">
                  <a:moveTo>
                    <a:pt x="30" y="10"/>
                  </a:moveTo>
                  <a:lnTo>
                    <a:pt x="30" y="10"/>
                  </a:lnTo>
                  <a:lnTo>
                    <a:pt x="28" y="21"/>
                  </a:lnTo>
                  <a:lnTo>
                    <a:pt x="28" y="21"/>
                  </a:lnTo>
                  <a:lnTo>
                    <a:pt x="25" y="28"/>
                  </a:lnTo>
                  <a:lnTo>
                    <a:pt x="21" y="32"/>
                  </a:lnTo>
                  <a:lnTo>
                    <a:pt x="18" y="33"/>
                  </a:lnTo>
                  <a:lnTo>
                    <a:pt x="18" y="33"/>
                  </a:lnTo>
                  <a:lnTo>
                    <a:pt x="16" y="32"/>
                  </a:lnTo>
                  <a:lnTo>
                    <a:pt x="14" y="30"/>
                  </a:lnTo>
                  <a:lnTo>
                    <a:pt x="14" y="30"/>
                  </a:lnTo>
                  <a:lnTo>
                    <a:pt x="16" y="21"/>
                  </a:lnTo>
                  <a:lnTo>
                    <a:pt x="16" y="21"/>
                  </a:lnTo>
                  <a:lnTo>
                    <a:pt x="20" y="12"/>
                  </a:lnTo>
                  <a:lnTo>
                    <a:pt x="23" y="7"/>
                  </a:lnTo>
                  <a:lnTo>
                    <a:pt x="27" y="5"/>
                  </a:lnTo>
                  <a:lnTo>
                    <a:pt x="27" y="5"/>
                  </a:lnTo>
                  <a:lnTo>
                    <a:pt x="28" y="7"/>
                  </a:lnTo>
                  <a:lnTo>
                    <a:pt x="30" y="10"/>
                  </a:lnTo>
                  <a:close/>
                  <a:moveTo>
                    <a:pt x="44" y="0"/>
                  </a:moveTo>
                  <a:lnTo>
                    <a:pt x="34" y="0"/>
                  </a:lnTo>
                  <a:lnTo>
                    <a:pt x="32" y="5"/>
                  </a:lnTo>
                  <a:lnTo>
                    <a:pt x="32" y="5"/>
                  </a:lnTo>
                  <a:lnTo>
                    <a:pt x="32" y="2"/>
                  </a:lnTo>
                  <a:lnTo>
                    <a:pt x="30" y="0"/>
                  </a:lnTo>
                  <a:lnTo>
                    <a:pt x="23" y="0"/>
                  </a:lnTo>
                  <a:lnTo>
                    <a:pt x="23" y="0"/>
                  </a:lnTo>
                  <a:lnTo>
                    <a:pt x="18" y="2"/>
                  </a:lnTo>
                  <a:lnTo>
                    <a:pt x="12" y="5"/>
                  </a:lnTo>
                  <a:lnTo>
                    <a:pt x="9" y="12"/>
                  </a:lnTo>
                  <a:lnTo>
                    <a:pt x="5" y="21"/>
                  </a:lnTo>
                  <a:lnTo>
                    <a:pt x="5" y="21"/>
                  </a:lnTo>
                  <a:lnTo>
                    <a:pt x="4" y="32"/>
                  </a:lnTo>
                  <a:lnTo>
                    <a:pt x="4" y="32"/>
                  </a:lnTo>
                  <a:lnTo>
                    <a:pt x="5" y="35"/>
                  </a:lnTo>
                  <a:lnTo>
                    <a:pt x="7" y="37"/>
                  </a:lnTo>
                  <a:lnTo>
                    <a:pt x="9" y="39"/>
                  </a:lnTo>
                  <a:lnTo>
                    <a:pt x="12" y="41"/>
                  </a:lnTo>
                  <a:lnTo>
                    <a:pt x="12" y="41"/>
                  </a:lnTo>
                  <a:lnTo>
                    <a:pt x="20" y="39"/>
                  </a:lnTo>
                  <a:lnTo>
                    <a:pt x="23" y="35"/>
                  </a:lnTo>
                  <a:lnTo>
                    <a:pt x="23" y="35"/>
                  </a:lnTo>
                  <a:lnTo>
                    <a:pt x="21" y="46"/>
                  </a:lnTo>
                  <a:lnTo>
                    <a:pt x="18" y="49"/>
                  </a:lnTo>
                  <a:lnTo>
                    <a:pt x="14" y="51"/>
                  </a:lnTo>
                  <a:lnTo>
                    <a:pt x="14" y="51"/>
                  </a:lnTo>
                  <a:lnTo>
                    <a:pt x="11" y="49"/>
                  </a:lnTo>
                  <a:lnTo>
                    <a:pt x="11" y="48"/>
                  </a:lnTo>
                  <a:lnTo>
                    <a:pt x="11" y="48"/>
                  </a:lnTo>
                  <a:lnTo>
                    <a:pt x="11" y="44"/>
                  </a:lnTo>
                  <a:lnTo>
                    <a:pt x="0" y="44"/>
                  </a:lnTo>
                  <a:lnTo>
                    <a:pt x="0" y="44"/>
                  </a:lnTo>
                  <a:lnTo>
                    <a:pt x="0" y="48"/>
                  </a:lnTo>
                  <a:lnTo>
                    <a:pt x="0" y="48"/>
                  </a:lnTo>
                  <a:lnTo>
                    <a:pt x="2" y="53"/>
                  </a:lnTo>
                  <a:lnTo>
                    <a:pt x="4" y="55"/>
                  </a:lnTo>
                  <a:lnTo>
                    <a:pt x="12" y="57"/>
                  </a:lnTo>
                  <a:lnTo>
                    <a:pt x="12" y="57"/>
                  </a:lnTo>
                  <a:lnTo>
                    <a:pt x="20" y="55"/>
                  </a:lnTo>
                  <a:lnTo>
                    <a:pt x="25" y="53"/>
                  </a:lnTo>
                  <a:lnTo>
                    <a:pt x="28" y="48"/>
                  </a:lnTo>
                  <a:lnTo>
                    <a:pt x="32" y="42"/>
                  </a:lnTo>
                  <a:lnTo>
                    <a:pt x="43" y="7"/>
                  </a:lnTo>
                  <a:lnTo>
                    <a:pt x="43" y="7"/>
                  </a:lnTo>
                  <a:lnTo>
                    <a:pt x="44" y="0"/>
                  </a:lnTo>
                  <a:lnTo>
                    <a:pt x="44" y="0"/>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67" name="Freeform 71"/>
            <p:cNvSpPr>
              <a:spLocks/>
            </p:cNvSpPr>
            <p:nvPr userDrawn="1"/>
          </p:nvSpPr>
          <p:spPr bwMode="auto">
            <a:xfrm>
              <a:off x="5240" y="3270"/>
              <a:ext cx="16" cy="28"/>
            </a:xfrm>
            <a:custGeom>
              <a:avLst/>
              <a:gdLst>
                <a:gd name="T0" fmla="*/ 16 w 16"/>
                <a:gd name="T1" fmla="*/ 5 h 28"/>
                <a:gd name="T2" fmla="*/ 16 w 16"/>
                <a:gd name="T3" fmla="*/ 5 h 28"/>
                <a:gd name="T4" fmla="*/ 14 w 16"/>
                <a:gd name="T5" fmla="*/ 16 h 28"/>
                <a:gd name="T6" fmla="*/ 14 w 16"/>
                <a:gd name="T7" fmla="*/ 16 h 28"/>
                <a:gd name="T8" fmla="*/ 11 w 16"/>
                <a:gd name="T9" fmla="*/ 23 h 28"/>
                <a:gd name="T10" fmla="*/ 7 w 16"/>
                <a:gd name="T11" fmla="*/ 27 h 28"/>
                <a:gd name="T12" fmla="*/ 4 w 16"/>
                <a:gd name="T13" fmla="*/ 28 h 28"/>
                <a:gd name="T14" fmla="*/ 4 w 16"/>
                <a:gd name="T15" fmla="*/ 28 h 28"/>
                <a:gd name="T16" fmla="*/ 2 w 16"/>
                <a:gd name="T17" fmla="*/ 27 h 28"/>
                <a:gd name="T18" fmla="*/ 0 w 16"/>
                <a:gd name="T19" fmla="*/ 25 h 28"/>
                <a:gd name="T20" fmla="*/ 0 w 16"/>
                <a:gd name="T21" fmla="*/ 25 h 28"/>
                <a:gd name="T22" fmla="*/ 2 w 16"/>
                <a:gd name="T23" fmla="*/ 16 h 28"/>
                <a:gd name="T24" fmla="*/ 2 w 16"/>
                <a:gd name="T25" fmla="*/ 16 h 28"/>
                <a:gd name="T26" fmla="*/ 6 w 16"/>
                <a:gd name="T27" fmla="*/ 7 h 28"/>
                <a:gd name="T28" fmla="*/ 9 w 16"/>
                <a:gd name="T29" fmla="*/ 2 h 28"/>
                <a:gd name="T30" fmla="*/ 13 w 16"/>
                <a:gd name="T31" fmla="*/ 0 h 28"/>
                <a:gd name="T32" fmla="*/ 13 w 16"/>
                <a:gd name="T33" fmla="*/ 0 h 28"/>
                <a:gd name="T34" fmla="*/ 14 w 16"/>
                <a:gd name="T35" fmla="*/ 2 h 28"/>
                <a:gd name="T36" fmla="*/ 16 w 16"/>
                <a:gd name="T37" fmla="*/ 5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 h="28">
                  <a:moveTo>
                    <a:pt x="16" y="5"/>
                  </a:moveTo>
                  <a:lnTo>
                    <a:pt x="16" y="5"/>
                  </a:lnTo>
                  <a:lnTo>
                    <a:pt x="14" y="16"/>
                  </a:lnTo>
                  <a:lnTo>
                    <a:pt x="14" y="16"/>
                  </a:lnTo>
                  <a:lnTo>
                    <a:pt x="11" y="23"/>
                  </a:lnTo>
                  <a:lnTo>
                    <a:pt x="7" y="27"/>
                  </a:lnTo>
                  <a:lnTo>
                    <a:pt x="4" y="28"/>
                  </a:lnTo>
                  <a:lnTo>
                    <a:pt x="4" y="28"/>
                  </a:lnTo>
                  <a:lnTo>
                    <a:pt x="2" y="27"/>
                  </a:lnTo>
                  <a:lnTo>
                    <a:pt x="0" y="25"/>
                  </a:lnTo>
                  <a:lnTo>
                    <a:pt x="0" y="25"/>
                  </a:lnTo>
                  <a:lnTo>
                    <a:pt x="2" y="16"/>
                  </a:lnTo>
                  <a:lnTo>
                    <a:pt x="2" y="16"/>
                  </a:lnTo>
                  <a:lnTo>
                    <a:pt x="6" y="7"/>
                  </a:lnTo>
                  <a:lnTo>
                    <a:pt x="9" y="2"/>
                  </a:lnTo>
                  <a:lnTo>
                    <a:pt x="13" y="0"/>
                  </a:lnTo>
                  <a:lnTo>
                    <a:pt x="13" y="0"/>
                  </a:lnTo>
                  <a:lnTo>
                    <a:pt x="14" y="2"/>
                  </a:lnTo>
                  <a:lnTo>
                    <a:pt x="16" y="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68" name="Freeform 72"/>
            <p:cNvSpPr>
              <a:spLocks/>
            </p:cNvSpPr>
            <p:nvPr userDrawn="1"/>
          </p:nvSpPr>
          <p:spPr bwMode="auto">
            <a:xfrm>
              <a:off x="5226" y="3265"/>
              <a:ext cx="44" cy="57"/>
            </a:xfrm>
            <a:custGeom>
              <a:avLst/>
              <a:gdLst>
                <a:gd name="T0" fmla="*/ 44 w 44"/>
                <a:gd name="T1" fmla="*/ 0 h 57"/>
                <a:gd name="T2" fmla="*/ 34 w 44"/>
                <a:gd name="T3" fmla="*/ 0 h 57"/>
                <a:gd name="T4" fmla="*/ 32 w 44"/>
                <a:gd name="T5" fmla="*/ 5 h 57"/>
                <a:gd name="T6" fmla="*/ 32 w 44"/>
                <a:gd name="T7" fmla="*/ 5 h 57"/>
                <a:gd name="T8" fmla="*/ 32 w 44"/>
                <a:gd name="T9" fmla="*/ 2 h 57"/>
                <a:gd name="T10" fmla="*/ 30 w 44"/>
                <a:gd name="T11" fmla="*/ 0 h 57"/>
                <a:gd name="T12" fmla="*/ 23 w 44"/>
                <a:gd name="T13" fmla="*/ 0 h 57"/>
                <a:gd name="T14" fmla="*/ 23 w 44"/>
                <a:gd name="T15" fmla="*/ 0 h 57"/>
                <a:gd name="T16" fmla="*/ 18 w 44"/>
                <a:gd name="T17" fmla="*/ 2 h 57"/>
                <a:gd name="T18" fmla="*/ 12 w 44"/>
                <a:gd name="T19" fmla="*/ 5 h 57"/>
                <a:gd name="T20" fmla="*/ 9 w 44"/>
                <a:gd name="T21" fmla="*/ 12 h 57"/>
                <a:gd name="T22" fmla="*/ 5 w 44"/>
                <a:gd name="T23" fmla="*/ 21 h 57"/>
                <a:gd name="T24" fmla="*/ 5 w 44"/>
                <a:gd name="T25" fmla="*/ 21 h 57"/>
                <a:gd name="T26" fmla="*/ 4 w 44"/>
                <a:gd name="T27" fmla="*/ 32 h 57"/>
                <a:gd name="T28" fmla="*/ 4 w 44"/>
                <a:gd name="T29" fmla="*/ 32 h 57"/>
                <a:gd name="T30" fmla="*/ 5 w 44"/>
                <a:gd name="T31" fmla="*/ 35 h 57"/>
                <a:gd name="T32" fmla="*/ 7 w 44"/>
                <a:gd name="T33" fmla="*/ 37 h 57"/>
                <a:gd name="T34" fmla="*/ 9 w 44"/>
                <a:gd name="T35" fmla="*/ 39 h 57"/>
                <a:gd name="T36" fmla="*/ 12 w 44"/>
                <a:gd name="T37" fmla="*/ 41 h 57"/>
                <a:gd name="T38" fmla="*/ 12 w 44"/>
                <a:gd name="T39" fmla="*/ 41 h 57"/>
                <a:gd name="T40" fmla="*/ 20 w 44"/>
                <a:gd name="T41" fmla="*/ 39 h 57"/>
                <a:gd name="T42" fmla="*/ 23 w 44"/>
                <a:gd name="T43" fmla="*/ 35 h 57"/>
                <a:gd name="T44" fmla="*/ 23 w 44"/>
                <a:gd name="T45" fmla="*/ 35 h 57"/>
                <a:gd name="T46" fmla="*/ 21 w 44"/>
                <a:gd name="T47" fmla="*/ 46 h 57"/>
                <a:gd name="T48" fmla="*/ 18 w 44"/>
                <a:gd name="T49" fmla="*/ 49 h 57"/>
                <a:gd name="T50" fmla="*/ 14 w 44"/>
                <a:gd name="T51" fmla="*/ 51 h 57"/>
                <a:gd name="T52" fmla="*/ 14 w 44"/>
                <a:gd name="T53" fmla="*/ 51 h 57"/>
                <a:gd name="T54" fmla="*/ 11 w 44"/>
                <a:gd name="T55" fmla="*/ 49 h 57"/>
                <a:gd name="T56" fmla="*/ 11 w 44"/>
                <a:gd name="T57" fmla="*/ 48 h 57"/>
                <a:gd name="T58" fmla="*/ 11 w 44"/>
                <a:gd name="T59" fmla="*/ 48 h 57"/>
                <a:gd name="T60" fmla="*/ 11 w 44"/>
                <a:gd name="T61" fmla="*/ 44 h 57"/>
                <a:gd name="T62" fmla="*/ 0 w 44"/>
                <a:gd name="T63" fmla="*/ 44 h 57"/>
                <a:gd name="T64" fmla="*/ 0 w 44"/>
                <a:gd name="T65" fmla="*/ 44 h 57"/>
                <a:gd name="T66" fmla="*/ 0 w 44"/>
                <a:gd name="T67" fmla="*/ 48 h 57"/>
                <a:gd name="T68" fmla="*/ 0 w 44"/>
                <a:gd name="T69" fmla="*/ 48 h 57"/>
                <a:gd name="T70" fmla="*/ 2 w 44"/>
                <a:gd name="T71" fmla="*/ 53 h 57"/>
                <a:gd name="T72" fmla="*/ 4 w 44"/>
                <a:gd name="T73" fmla="*/ 55 h 57"/>
                <a:gd name="T74" fmla="*/ 12 w 44"/>
                <a:gd name="T75" fmla="*/ 57 h 57"/>
                <a:gd name="T76" fmla="*/ 12 w 44"/>
                <a:gd name="T77" fmla="*/ 57 h 57"/>
                <a:gd name="T78" fmla="*/ 20 w 44"/>
                <a:gd name="T79" fmla="*/ 55 h 57"/>
                <a:gd name="T80" fmla="*/ 25 w 44"/>
                <a:gd name="T81" fmla="*/ 53 h 57"/>
                <a:gd name="T82" fmla="*/ 28 w 44"/>
                <a:gd name="T83" fmla="*/ 48 h 57"/>
                <a:gd name="T84" fmla="*/ 32 w 44"/>
                <a:gd name="T85" fmla="*/ 42 h 57"/>
                <a:gd name="T86" fmla="*/ 43 w 44"/>
                <a:gd name="T87" fmla="*/ 7 h 57"/>
                <a:gd name="T88" fmla="*/ 43 w 44"/>
                <a:gd name="T89" fmla="*/ 7 h 57"/>
                <a:gd name="T90" fmla="*/ 44 w 44"/>
                <a:gd name="T91" fmla="*/ 0 h 57"/>
                <a:gd name="T92" fmla="*/ 44 w 44"/>
                <a:gd name="T93"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4" h="57">
                  <a:moveTo>
                    <a:pt x="44" y="0"/>
                  </a:moveTo>
                  <a:lnTo>
                    <a:pt x="34" y="0"/>
                  </a:lnTo>
                  <a:lnTo>
                    <a:pt x="32" y="5"/>
                  </a:lnTo>
                  <a:lnTo>
                    <a:pt x="32" y="5"/>
                  </a:lnTo>
                  <a:lnTo>
                    <a:pt x="32" y="2"/>
                  </a:lnTo>
                  <a:lnTo>
                    <a:pt x="30" y="0"/>
                  </a:lnTo>
                  <a:lnTo>
                    <a:pt x="23" y="0"/>
                  </a:lnTo>
                  <a:lnTo>
                    <a:pt x="23" y="0"/>
                  </a:lnTo>
                  <a:lnTo>
                    <a:pt x="18" y="2"/>
                  </a:lnTo>
                  <a:lnTo>
                    <a:pt x="12" y="5"/>
                  </a:lnTo>
                  <a:lnTo>
                    <a:pt x="9" y="12"/>
                  </a:lnTo>
                  <a:lnTo>
                    <a:pt x="5" y="21"/>
                  </a:lnTo>
                  <a:lnTo>
                    <a:pt x="5" y="21"/>
                  </a:lnTo>
                  <a:lnTo>
                    <a:pt x="4" y="32"/>
                  </a:lnTo>
                  <a:lnTo>
                    <a:pt x="4" y="32"/>
                  </a:lnTo>
                  <a:lnTo>
                    <a:pt x="5" y="35"/>
                  </a:lnTo>
                  <a:lnTo>
                    <a:pt x="7" y="37"/>
                  </a:lnTo>
                  <a:lnTo>
                    <a:pt x="9" y="39"/>
                  </a:lnTo>
                  <a:lnTo>
                    <a:pt x="12" y="41"/>
                  </a:lnTo>
                  <a:lnTo>
                    <a:pt x="12" y="41"/>
                  </a:lnTo>
                  <a:lnTo>
                    <a:pt x="20" y="39"/>
                  </a:lnTo>
                  <a:lnTo>
                    <a:pt x="23" y="35"/>
                  </a:lnTo>
                  <a:lnTo>
                    <a:pt x="23" y="35"/>
                  </a:lnTo>
                  <a:lnTo>
                    <a:pt x="21" y="46"/>
                  </a:lnTo>
                  <a:lnTo>
                    <a:pt x="18" y="49"/>
                  </a:lnTo>
                  <a:lnTo>
                    <a:pt x="14" y="51"/>
                  </a:lnTo>
                  <a:lnTo>
                    <a:pt x="14" y="51"/>
                  </a:lnTo>
                  <a:lnTo>
                    <a:pt x="11" y="49"/>
                  </a:lnTo>
                  <a:lnTo>
                    <a:pt x="11" y="48"/>
                  </a:lnTo>
                  <a:lnTo>
                    <a:pt x="11" y="48"/>
                  </a:lnTo>
                  <a:lnTo>
                    <a:pt x="11" y="44"/>
                  </a:lnTo>
                  <a:lnTo>
                    <a:pt x="0" y="44"/>
                  </a:lnTo>
                  <a:lnTo>
                    <a:pt x="0" y="44"/>
                  </a:lnTo>
                  <a:lnTo>
                    <a:pt x="0" y="48"/>
                  </a:lnTo>
                  <a:lnTo>
                    <a:pt x="0" y="48"/>
                  </a:lnTo>
                  <a:lnTo>
                    <a:pt x="2" y="53"/>
                  </a:lnTo>
                  <a:lnTo>
                    <a:pt x="4" y="55"/>
                  </a:lnTo>
                  <a:lnTo>
                    <a:pt x="12" y="57"/>
                  </a:lnTo>
                  <a:lnTo>
                    <a:pt x="12" y="57"/>
                  </a:lnTo>
                  <a:lnTo>
                    <a:pt x="20" y="55"/>
                  </a:lnTo>
                  <a:lnTo>
                    <a:pt x="25" y="53"/>
                  </a:lnTo>
                  <a:lnTo>
                    <a:pt x="28" y="48"/>
                  </a:lnTo>
                  <a:lnTo>
                    <a:pt x="32" y="42"/>
                  </a:lnTo>
                  <a:lnTo>
                    <a:pt x="43" y="7"/>
                  </a:lnTo>
                  <a:lnTo>
                    <a:pt x="43" y="7"/>
                  </a:lnTo>
                  <a:lnTo>
                    <a:pt x="44" y="0"/>
                  </a:lnTo>
                  <a:lnTo>
                    <a:pt x="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69" name="Freeform 73"/>
            <p:cNvSpPr>
              <a:spLocks/>
            </p:cNvSpPr>
            <p:nvPr userDrawn="1"/>
          </p:nvSpPr>
          <p:spPr bwMode="auto">
            <a:xfrm>
              <a:off x="5276" y="3247"/>
              <a:ext cx="46" cy="59"/>
            </a:xfrm>
            <a:custGeom>
              <a:avLst/>
              <a:gdLst>
                <a:gd name="T0" fmla="*/ 44 w 46"/>
                <a:gd name="T1" fmla="*/ 9 h 59"/>
                <a:gd name="T2" fmla="*/ 25 w 46"/>
                <a:gd name="T3" fmla="*/ 9 h 59"/>
                <a:gd name="T4" fmla="*/ 21 w 46"/>
                <a:gd name="T5" fmla="*/ 25 h 59"/>
                <a:gd name="T6" fmla="*/ 39 w 46"/>
                <a:gd name="T7" fmla="*/ 25 h 59"/>
                <a:gd name="T8" fmla="*/ 35 w 46"/>
                <a:gd name="T9" fmla="*/ 32 h 59"/>
                <a:gd name="T10" fmla="*/ 17 w 46"/>
                <a:gd name="T11" fmla="*/ 32 h 59"/>
                <a:gd name="T12" fmla="*/ 12 w 46"/>
                <a:gd name="T13" fmla="*/ 50 h 59"/>
                <a:gd name="T14" fmla="*/ 33 w 46"/>
                <a:gd name="T15" fmla="*/ 50 h 59"/>
                <a:gd name="T16" fmla="*/ 30 w 46"/>
                <a:gd name="T17" fmla="*/ 59 h 59"/>
                <a:gd name="T18" fmla="*/ 0 w 46"/>
                <a:gd name="T19" fmla="*/ 59 h 59"/>
                <a:gd name="T20" fmla="*/ 16 w 46"/>
                <a:gd name="T21" fmla="*/ 0 h 59"/>
                <a:gd name="T22" fmla="*/ 46 w 46"/>
                <a:gd name="T23" fmla="*/ 0 h 59"/>
                <a:gd name="T24" fmla="*/ 44 w 46"/>
                <a:gd name="T25" fmla="*/ 9 h 59"/>
                <a:gd name="T26" fmla="*/ 44 w 46"/>
                <a:gd name="T27" fmla="*/ 9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6" h="59">
                  <a:moveTo>
                    <a:pt x="44" y="9"/>
                  </a:moveTo>
                  <a:lnTo>
                    <a:pt x="25" y="9"/>
                  </a:lnTo>
                  <a:lnTo>
                    <a:pt x="21" y="25"/>
                  </a:lnTo>
                  <a:lnTo>
                    <a:pt x="39" y="25"/>
                  </a:lnTo>
                  <a:lnTo>
                    <a:pt x="35" y="32"/>
                  </a:lnTo>
                  <a:lnTo>
                    <a:pt x="17" y="32"/>
                  </a:lnTo>
                  <a:lnTo>
                    <a:pt x="12" y="50"/>
                  </a:lnTo>
                  <a:lnTo>
                    <a:pt x="33" y="50"/>
                  </a:lnTo>
                  <a:lnTo>
                    <a:pt x="30" y="59"/>
                  </a:lnTo>
                  <a:lnTo>
                    <a:pt x="0" y="59"/>
                  </a:lnTo>
                  <a:lnTo>
                    <a:pt x="16" y="0"/>
                  </a:lnTo>
                  <a:lnTo>
                    <a:pt x="46" y="0"/>
                  </a:lnTo>
                  <a:lnTo>
                    <a:pt x="44" y="9"/>
                  </a:lnTo>
                  <a:lnTo>
                    <a:pt x="44" y="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70" name="Freeform 74"/>
            <p:cNvSpPr>
              <a:spLocks/>
            </p:cNvSpPr>
            <p:nvPr userDrawn="1"/>
          </p:nvSpPr>
          <p:spPr bwMode="auto">
            <a:xfrm>
              <a:off x="5313" y="3265"/>
              <a:ext cx="44" cy="41"/>
            </a:xfrm>
            <a:custGeom>
              <a:avLst/>
              <a:gdLst>
                <a:gd name="T0" fmla="*/ 28 w 44"/>
                <a:gd name="T1" fmla="*/ 19 h 41"/>
                <a:gd name="T2" fmla="*/ 34 w 44"/>
                <a:gd name="T3" fmla="*/ 41 h 41"/>
                <a:gd name="T4" fmla="*/ 23 w 44"/>
                <a:gd name="T5" fmla="*/ 41 h 41"/>
                <a:gd name="T6" fmla="*/ 21 w 44"/>
                <a:gd name="T7" fmla="*/ 25 h 41"/>
                <a:gd name="T8" fmla="*/ 11 w 44"/>
                <a:gd name="T9" fmla="*/ 41 h 41"/>
                <a:gd name="T10" fmla="*/ 0 w 44"/>
                <a:gd name="T11" fmla="*/ 41 h 41"/>
                <a:gd name="T12" fmla="*/ 18 w 44"/>
                <a:gd name="T13" fmla="*/ 19 h 41"/>
                <a:gd name="T14" fmla="*/ 12 w 44"/>
                <a:gd name="T15" fmla="*/ 0 h 41"/>
                <a:gd name="T16" fmla="*/ 23 w 44"/>
                <a:gd name="T17" fmla="*/ 0 h 41"/>
                <a:gd name="T18" fmla="*/ 25 w 44"/>
                <a:gd name="T19" fmla="*/ 12 h 41"/>
                <a:gd name="T20" fmla="*/ 34 w 44"/>
                <a:gd name="T21" fmla="*/ 0 h 41"/>
                <a:gd name="T22" fmla="*/ 44 w 44"/>
                <a:gd name="T23" fmla="*/ 0 h 41"/>
                <a:gd name="T24" fmla="*/ 28 w 44"/>
                <a:gd name="T25" fmla="*/ 19 h 41"/>
                <a:gd name="T26" fmla="*/ 28 w 44"/>
                <a:gd name="T27" fmla="*/ 1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4" h="41">
                  <a:moveTo>
                    <a:pt x="28" y="19"/>
                  </a:moveTo>
                  <a:lnTo>
                    <a:pt x="34" y="41"/>
                  </a:lnTo>
                  <a:lnTo>
                    <a:pt x="23" y="41"/>
                  </a:lnTo>
                  <a:lnTo>
                    <a:pt x="21" y="25"/>
                  </a:lnTo>
                  <a:lnTo>
                    <a:pt x="11" y="41"/>
                  </a:lnTo>
                  <a:lnTo>
                    <a:pt x="0" y="41"/>
                  </a:lnTo>
                  <a:lnTo>
                    <a:pt x="18" y="19"/>
                  </a:lnTo>
                  <a:lnTo>
                    <a:pt x="12" y="0"/>
                  </a:lnTo>
                  <a:lnTo>
                    <a:pt x="23" y="0"/>
                  </a:lnTo>
                  <a:lnTo>
                    <a:pt x="25" y="12"/>
                  </a:lnTo>
                  <a:lnTo>
                    <a:pt x="34" y="0"/>
                  </a:lnTo>
                  <a:lnTo>
                    <a:pt x="44" y="0"/>
                  </a:lnTo>
                  <a:lnTo>
                    <a:pt x="28" y="19"/>
                  </a:lnTo>
                  <a:lnTo>
                    <a:pt x="28" y="1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71" name="Freeform 75"/>
            <p:cNvSpPr>
              <a:spLocks/>
            </p:cNvSpPr>
            <p:nvPr userDrawn="1"/>
          </p:nvSpPr>
          <p:spPr bwMode="auto">
            <a:xfrm>
              <a:off x="5356" y="3265"/>
              <a:ext cx="35" cy="41"/>
            </a:xfrm>
            <a:custGeom>
              <a:avLst/>
              <a:gdLst>
                <a:gd name="T0" fmla="*/ 35 w 35"/>
                <a:gd name="T1" fmla="*/ 14 h 41"/>
                <a:gd name="T2" fmla="*/ 24 w 35"/>
                <a:gd name="T3" fmla="*/ 14 h 41"/>
                <a:gd name="T4" fmla="*/ 24 w 35"/>
                <a:gd name="T5" fmla="*/ 14 h 41"/>
                <a:gd name="T6" fmla="*/ 26 w 35"/>
                <a:gd name="T7" fmla="*/ 9 h 41"/>
                <a:gd name="T8" fmla="*/ 26 w 35"/>
                <a:gd name="T9" fmla="*/ 9 h 41"/>
                <a:gd name="T10" fmla="*/ 24 w 35"/>
                <a:gd name="T11" fmla="*/ 7 h 41"/>
                <a:gd name="T12" fmla="*/ 23 w 35"/>
                <a:gd name="T13" fmla="*/ 5 h 41"/>
                <a:gd name="T14" fmla="*/ 23 w 35"/>
                <a:gd name="T15" fmla="*/ 5 h 41"/>
                <a:gd name="T16" fmla="*/ 17 w 35"/>
                <a:gd name="T17" fmla="*/ 7 h 41"/>
                <a:gd name="T18" fmla="*/ 16 w 35"/>
                <a:gd name="T19" fmla="*/ 10 h 41"/>
                <a:gd name="T20" fmla="*/ 12 w 35"/>
                <a:gd name="T21" fmla="*/ 21 h 41"/>
                <a:gd name="T22" fmla="*/ 12 w 35"/>
                <a:gd name="T23" fmla="*/ 21 h 41"/>
                <a:gd name="T24" fmla="*/ 10 w 35"/>
                <a:gd name="T25" fmla="*/ 30 h 41"/>
                <a:gd name="T26" fmla="*/ 10 w 35"/>
                <a:gd name="T27" fmla="*/ 30 h 41"/>
                <a:gd name="T28" fmla="*/ 10 w 35"/>
                <a:gd name="T29" fmla="*/ 33 h 41"/>
                <a:gd name="T30" fmla="*/ 14 w 35"/>
                <a:gd name="T31" fmla="*/ 35 h 41"/>
                <a:gd name="T32" fmla="*/ 14 w 35"/>
                <a:gd name="T33" fmla="*/ 35 h 41"/>
                <a:gd name="T34" fmla="*/ 17 w 35"/>
                <a:gd name="T35" fmla="*/ 33 h 41"/>
                <a:gd name="T36" fmla="*/ 19 w 35"/>
                <a:gd name="T37" fmla="*/ 32 h 41"/>
                <a:gd name="T38" fmla="*/ 21 w 35"/>
                <a:gd name="T39" fmla="*/ 26 h 41"/>
                <a:gd name="T40" fmla="*/ 31 w 35"/>
                <a:gd name="T41" fmla="*/ 26 h 41"/>
                <a:gd name="T42" fmla="*/ 31 w 35"/>
                <a:gd name="T43" fmla="*/ 26 h 41"/>
                <a:gd name="T44" fmla="*/ 28 w 35"/>
                <a:gd name="T45" fmla="*/ 33 h 41"/>
                <a:gd name="T46" fmla="*/ 24 w 35"/>
                <a:gd name="T47" fmla="*/ 37 h 41"/>
                <a:gd name="T48" fmla="*/ 19 w 35"/>
                <a:gd name="T49" fmla="*/ 41 h 41"/>
                <a:gd name="T50" fmla="*/ 12 w 35"/>
                <a:gd name="T51" fmla="*/ 41 h 41"/>
                <a:gd name="T52" fmla="*/ 12 w 35"/>
                <a:gd name="T53" fmla="*/ 41 h 41"/>
                <a:gd name="T54" fmla="*/ 8 w 35"/>
                <a:gd name="T55" fmla="*/ 41 h 41"/>
                <a:gd name="T56" fmla="*/ 3 w 35"/>
                <a:gd name="T57" fmla="*/ 39 h 41"/>
                <a:gd name="T58" fmla="*/ 1 w 35"/>
                <a:gd name="T59" fmla="*/ 37 h 41"/>
                <a:gd name="T60" fmla="*/ 0 w 35"/>
                <a:gd name="T61" fmla="*/ 32 h 41"/>
                <a:gd name="T62" fmla="*/ 0 w 35"/>
                <a:gd name="T63" fmla="*/ 32 h 41"/>
                <a:gd name="T64" fmla="*/ 1 w 35"/>
                <a:gd name="T65" fmla="*/ 21 h 41"/>
                <a:gd name="T66" fmla="*/ 1 w 35"/>
                <a:gd name="T67" fmla="*/ 21 h 41"/>
                <a:gd name="T68" fmla="*/ 5 w 35"/>
                <a:gd name="T69" fmla="*/ 12 h 41"/>
                <a:gd name="T70" fmla="*/ 8 w 35"/>
                <a:gd name="T71" fmla="*/ 5 h 41"/>
                <a:gd name="T72" fmla="*/ 14 w 35"/>
                <a:gd name="T73" fmla="*/ 2 h 41"/>
                <a:gd name="T74" fmla="*/ 17 w 35"/>
                <a:gd name="T75" fmla="*/ 0 h 41"/>
                <a:gd name="T76" fmla="*/ 23 w 35"/>
                <a:gd name="T77" fmla="*/ 0 h 41"/>
                <a:gd name="T78" fmla="*/ 23 w 35"/>
                <a:gd name="T79" fmla="*/ 0 h 41"/>
                <a:gd name="T80" fmla="*/ 28 w 35"/>
                <a:gd name="T81" fmla="*/ 0 h 41"/>
                <a:gd name="T82" fmla="*/ 31 w 35"/>
                <a:gd name="T83" fmla="*/ 0 h 41"/>
                <a:gd name="T84" fmla="*/ 35 w 35"/>
                <a:gd name="T85" fmla="*/ 3 h 41"/>
                <a:gd name="T86" fmla="*/ 35 w 35"/>
                <a:gd name="T87" fmla="*/ 7 h 41"/>
                <a:gd name="T88" fmla="*/ 35 w 35"/>
                <a:gd name="T89" fmla="*/ 7 h 41"/>
                <a:gd name="T90" fmla="*/ 35 w 35"/>
                <a:gd name="T91" fmla="*/ 14 h 41"/>
                <a:gd name="T92" fmla="*/ 35 w 35"/>
                <a:gd name="T93" fmla="*/ 1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5" h="41">
                  <a:moveTo>
                    <a:pt x="35" y="14"/>
                  </a:moveTo>
                  <a:lnTo>
                    <a:pt x="24" y="14"/>
                  </a:lnTo>
                  <a:lnTo>
                    <a:pt x="24" y="14"/>
                  </a:lnTo>
                  <a:lnTo>
                    <a:pt x="26" y="9"/>
                  </a:lnTo>
                  <a:lnTo>
                    <a:pt x="26" y="9"/>
                  </a:lnTo>
                  <a:lnTo>
                    <a:pt x="24" y="7"/>
                  </a:lnTo>
                  <a:lnTo>
                    <a:pt x="23" y="5"/>
                  </a:lnTo>
                  <a:lnTo>
                    <a:pt x="23" y="5"/>
                  </a:lnTo>
                  <a:lnTo>
                    <a:pt x="17" y="7"/>
                  </a:lnTo>
                  <a:lnTo>
                    <a:pt x="16" y="10"/>
                  </a:lnTo>
                  <a:lnTo>
                    <a:pt x="12" y="21"/>
                  </a:lnTo>
                  <a:lnTo>
                    <a:pt x="12" y="21"/>
                  </a:lnTo>
                  <a:lnTo>
                    <a:pt x="10" y="30"/>
                  </a:lnTo>
                  <a:lnTo>
                    <a:pt x="10" y="30"/>
                  </a:lnTo>
                  <a:lnTo>
                    <a:pt x="10" y="33"/>
                  </a:lnTo>
                  <a:lnTo>
                    <a:pt x="14" y="35"/>
                  </a:lnTo>
                  <a:lnTo>
                    <a:pt x="14" y="35"/>
                  </a:lnTo>
                  <a:lnTo>
                    <a:pt x="17" y="33"/>
                  </a:lnTo>
                  <a:lnTo>
                    <a:pt x="19" y="32"/>
                  </a:lnTo>
                  <a:lnTo>
                    <a:pt x="21" y="26"/>
                  </a:lnTo>
                  <a:lnTo>
                    <a:pt x="31" y="26"/>
                  </a:lnTo>
                  <a:lnTo>
                    <a:pt x="31" y="26"/>
                  </a:lnTo>
                  <a:lnTo>
                    <a:pt x="28" y="33"/>
                  </a:lnTo>
                  <a:lnTo>
                    <a:pt x="24" y="37"/>
                  </a:lnTo>
                  <a:lnTo>
                    <a:pt x="19" y="41"/>
                  </a:lnTo>
                  <a:lnTo>
                    <a:pt x="12" y="41"/>
                  </a:lnTo>
                  <a:lnTo>
                    <a:pt x="12" y="41"/>
                  </a:lnTo>
                  <a:lnTo>
                    <a:pt x="8" y="41"/>
                  </a:lnTo>
                  <a:lnTo>
                    <a:pt x="3" y="39"/>
                  </a:lnTo>
                  <a:lnTo>
                    <a:pt x="1" y="37"/>
                  </a:lnTo>
                  <a:lnTo>
                    <a:pt x="0" y="32"/>
                  </a:lnTo>
                  <a:lnTo>
                    <a:pt x="0" y="32"/>
                  </a:lnTo>
                  <a:lnTo>
                    <a:pt x="1" y="21"/>
                  </a:lnTo>
                  <a:lnTo>
                    <a:pt x="1" y="21"/>
                  </a:lnTo>
                  <a:lnTo>
                    <a:pt x="5" y="12"/>
                  </a:lnTo>
                  <a:lnTo>
                    <a:pt x="8" y="5"/>
                  </a:lnTo>
                  <a:lnTo>
                    <a:pt x="14" y="2"/>
                  </a:lnTo>
                  <a:lnTo>
                    <a:pt x="17" y="0"/>
                  </a:lnTo>
                  <a:lnTo>
                    <a:pt x="23" y="0"/>
                  </a:lnTo>
                  <a:lnTo>
                    <a:pt x="23" y="0"/>
                  </a:lnTo>
                  <a:lnTo>
                    <a:pt x="28" y="0"/>
                  </a:lnTo>
                  <a:lnTo>
                    <a:pt x="31" y="0"/>
                  </a:lnTo>
                  <a:lnTo>
                    <a:pt x="35" y="3"/>
                  </a:lnTo>
                  <a:lnTo>
                    <a:pt x="35" y="7"/>
                  </a:lnTo>
                  <a:lnTo>
                    <a:pt x="35" y="7"/>
                  </a:lnTo>
                  <a:lnTo>
                    <a:pt x="35" y="14"/>
                  </a:lnTo>
                  <a:lnTo>
                    <a:pt x="35" y="14"/>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72" name="Freeform 76"/>
            <p:cNvSpPr>
              <a:spLocks noEditPoints="1"/>
            </p:cNvSpPr>
            <p:nvPr userDrawn="1"/>
          </p:nvSpPr>
          <p:spPr bwMode="auto">
            <a:xfrm>
              <a:off x="5393" y="3265"/>
              <a:ext cx="35" cy="41"/>
            </a:xfrm>
            <a:custGeom>
              <a:avLst/>
              <a:gdLst>
                <a:gd name="T0" fmla="*/ 26 w 35"/>
                <a:gd name="T1" fmla="*/ 9 h 41"/>
                <a:gd name="T2" fmla="*/ 26 w 35"/>
                <a:gd name="T3" fmla="*/ 9 h 41"/>
                <a:gd name="T4" fmla="*/ 25 w 35"/>
                <a:gd name="T5" fmla="*/ 16 h 41"/>
                <a:gd name="T6" fmla="*/ 14 w 35"/>
                <a:gd name="T7" fmla="*/ 16 h 41"/>
                <a:gd name="T8" fmla="*/ 14 w 35"/>
                <a:gd name="T9" fmla="*/ 16 h 41"/>
                <a:gd name="T10" fmla="*/ 16 w 35"/>
                <a:gd name="T11" fmla="*/ 9 h 41"/>
                <a:gd name="T12" fmla="*/ 19 w 35"/>
                <a:gd name="T13" fmla="*/ 7 h 41"/>
                <a:gd name="T14" fmla="*/ 23 w 35"/>
                <a:gd name="T15" fmla="*/ 5 h 41"/>
                <a:gd name="T16" fmla="*/ 23 w 35"/>
                <a:gd name="T17" fmla="*/ 5 h 41"/>
                <a:gd name="T18" fmla="*/ 25 w 35"/>
                <a:gd name="T19" fmla="*/ 7 h 41"/>
                <a:gd name="T20" fmla="*/ 26 w 35"/>
                <a:gd name="T21" fmla="*/ 9 h 41"/>
                <a:gd name="T22" fmla="*/ 35 w 35"/>
                <a:gd name="T23" fmla="*/ 9 h 41"/>
                <a:gd name="T24" fmla="*/ 35 w 35"/>
                <a:gd name="T25" fmla="*/ 9 h 41"/>
                <a:gd name="T26" fmla="*/ 35 w 35"/>
                <a:gd name="T27" fmla="*/ 3 h 41"/>
                <a:gd name="T28" fmla="*/ 32 w 35"/>
                <a:gd name="T29" fmla="*/ 2 h 41"/>
                <a:gd name="T30" fmla="*/ 28 w 35"/>
                <a:gd name="T31" fmla="*/ 0 h 41"/>
                <a:gd name="T32" fmla="*/ 25 w 35"/>
                <a:gd name="T33" fmla="*/ 0 h 41"/>
                <a:gd name="T34" fmla="*/ 25 w 35"/>
                <a:gd name="T35" fmla="*/ 0 h 41"/>
                <a:gd name="T36" fmla="*/ 16 w 35"/>
                <a:gd name="T37" fmla="*/ 2 h 41"/>
                <a:gd name="T38" fmla="*/ 9 w 35"/>
                <a:gd name="T39" fmla="*/ 5 h 41"/>
                <a:gd name="T40" fmla="*/ 5 w 35"/>
                <a:gd name="T41" fmla="*/ 12 h 41"/>
                <a:gd name="T42" fmla="*/ 2 w 35"/>
                <a:gd name="T43" fmla="*/ 21 h 41"/>
                <a:gd name="T44" fmla="*/ 2 w 35"/>
                <a:gd name="T45" fmla="*/ 21 h 41"/>
                <a:gd name="T46" fmla="*/ 0 w 35"/>
                <a:gd name="T47" fmla="*/ 32 h 41"/>
                <a:gd name="T48" fmla="*/ 0 w 35"/>
                <a:gd name="T49" fmla="*/ 32 h 41"/>
                <a:gd name="T50" fmla="*/ 2 w 35"/>
                <a:gd name="T51" fmla="*/ 37 h 41"/>
                <a:gd name="T52" fmla="*/ 3 w 35"/>
                <a:gd name="T53" fmla="*/ 39 h 41"/>
                <a:gd name="T54" fmla="*/ 9 w 35"/>
                <a:gd name="T55" fmla="*/ 41 h 41"/>
                <a:gd name="T56" fmla="*/ 12 w 35"/>
                <a:gd name="T57" fmla="*/ 41 h 41"/>
                <a:gd name="T58" fmla="*/ 12 w 35"/>
                <a:gd name="T59" fmla="*/ 41 h 41"/>
                <a:gd name="T60" fmla="*/ 19 w 35"/>
                <a:gd name="T61" fmla="*/ 41 h 41"/>
                <a:gd name="T62" fmla="*/ 25 w 35"/>
                <a:gd name="T63" fmla="*/ 37 h 41"/>
                <a:gd name="T64" fmla="*/ 28 w 35"/>
                <a:gd name="T65" fmla="*/ 33 h 41"/>
                <a:gd name="T66" fmla="*/ 32 w 35"/>
                <a:gd name="T67" fmla="*/ 26 h 41"/>
                <a:gd name="T68" fmla="*/ 21 w 35"/>
                <a:gd name="T69" fmla="*/ 26 h 41"/>
                <a:gd name="T70" fmla="*/ 21 w 35"/>
                <a:gd name="T71" fmla="*/ 26 h 41"/>
                <a:gd name="T72" fmla="*/ 19 w 35"/>
                <a:gd name="T73" fmla="*/ 32 h 41"/>
                <a:gd name="T74" fmla="*/ 18 w 35"/>
                <a:gd name="T75" fmla="*/ 33 h 41"/>
                <a:gd name="T76" fmla="*/ 14 w 35"/>
                <a:gd name="T77" fmla="*/ 35 h 41"/>
                <a:gd name="T78" fmla="*/ 14 w 35"/>
                <a:gd name="T79" fmla="*/ 35 h 41"/>
                <a:gd name="T80" fmla="*/ 10 w 35"/>
                <a:gd name="T81" fmla="*/ 33 h 41"/>
                <a:gd name="T82" fmla="*/ 10 w 35"/>
                <a:gd name="T83" fmla="*/ 32 h 41"/>
                <a:gd name="T84" fmla="*/ 10 w 35"/>
                <a:gd name="T85" fmla="*/ 32 h 41"/>
                <a:gd name="T86" fmla="*/ 12 w 35"/>
                <a:gd name="T87" fmla="*/ 21 h 41"/>
                <a:gd name="T88" fmla="*/ 33 w 35"/>
                <a:gd name="T89" fmla="*/ 21 h 41"/>
                <a:gd name="T90" fmla="*/ 33 w 35"/>
                <a:gd name="T91" fmla="*/ 21 h 41"/>
                <a:gd name="T92" fmla="*/ 35 w 35"/>
                <a:gd name="T93" fmla="*/ 16 h 41"/>
                <a:gd name="T94" fmla="*/ 35 w 35"/>
                <a:gd name="T95" fmla="*/ 9 h 41"/>
                <a:gd name="T96" fmla="*/ 35 w 35"/>
                <a:gd name="T97" fmla="*/ 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5" h="41">
                  <a:moveTo>
                    <a:pt x="26" y="9"/>
                  </a:moveTo>
                  <a:lnTo>
                    <a:pt x="26" y="9"/>
                  </a:lnTo>
                  <a:lnTo>
                    <a:pt x="25" y="16"/>
                  </a:lnTo>
                  <a:lnTo>
                    <a:pt x="14" y="16"/>
                  </a:lnTo>
                  <a:lnTo>
                    <a:pt x="14" y="16"/>
                  </a:lnTo>
                  <a:lnTo>
                    <a:pt x="16" y="9"/>
                  </a:lnTo>
                  <a:lnTo>
                    <a:pt x="19" y="7"/>
                  </a:lnTo>
                  <a:lnTo>
                    <a:pt x="23" y="5"/>
                  </a:lnTo>
                  <a:lnTo>
                    <a:pt x="23" y="5"/>
                  </a:lnTo>
                  <a:lnTo>
                    <a:pt x="25" y="7"/>
                  </a:lnTo>
                  <a:lnTo>
                    <a:pt x="26" y="9"/>
                  </a:lnTo>
                  <a:close/>
                  <a:moveTo>
                    <a:pt x="35" y="9"/>
                  </a:moveTo>
                  <a:lnTo>
                    <a:pt x="35" y="9"/>
                  </a:lnTo>
                  <a:lnTo>
                    <a:pt x="35" y="3"/>
                  </a:lnTo>
                  <a:lnTo>
                    <a:pt x="32" y="2"/>
                  </a:lnTo>
                  <a:lnTo>
                    <a:pt x="28" y="0"/>
                  </a:lnTo>
                  <a:lnTo>
                    <a:pt x="25" y="0"/>
                  </a:lnTo>
                  <a:lnTo>
                    <a:pt x="25" y="0"/>
                  </a:lnTo>
                  <a:lnTo>
                    <a:pt x="16" y="2"/>
                  </a:lnTo>
                  <a:lnTo>
                    <a:pt x="9" y="5"/>
                  </a:lnTo>
                  <a:lnTo>
                    <a:pt x="5" y="12"/>
                  </a:lnTo>
                  <a:lnTo>
                    <a:pt x="2" y="21"/>
                  </a:lnTo>
                  <a:lnTo>
                    <a:pt x="2" y="21"/>
                  </a:lnTo>
                  <a:lnTo>
                    <a:pt x="0" y="32"/>
                  </a:lnTo>
                  <a:lnTo>
                    <a:pt x="0" y="32"/>
                  </a:lnTo>
                  <a:lnTo>
                    <a:pt x="2" y="37"/>
                  </a:lnTo>
                  <a:lnTo>
                    <a:pt x="3" y="39"/>
                  </a:lnTo>
                  <a:lnTo>
                    <a:pt x="9" y="41"/>
                  </a:lnTo>
                  <a:lnTo>
                    <a:pt x="12" y="41"/>
                  </a:lnTo>
                  <a:lnTo>
                    <a:pt x="12" y="41"/>
                  </a:lnTo>
                  <a:lnTo>
                    <a:pt x="19" y="41"/>
                  </a:lnTo>
                  <a:lnTo>
                    <a:pt x="25" y="37"/>
                  </a:lnTo>
                  <a:lnTo>
                    <a:pt x="28" y="33"/>
                  </a:lnTo>
                  <a:lnTo>
                    <a:pt x="32" y="26"/>
                  </a:lnTo>
                  <a:lnTo>
                    <a:pt x="21" y="26"/>
                  </a:lnTo>
                  <a:lnTo>
                    <a:pt x="21" y="26"/>
                  </a:lnTo>
                  <a:lnTo>
                    <a:pt x="19" y="32"/>
                  </a:lnTo>
                  <a:lnTo>
                    <a:pt x="18" y="33"/>
                  </a:lnTo>
                  <a:lnTo>
                    <a:pt x="14" y="35"/>
                  </a:lnTo>
                  <a:lnTo>
                    <a:pt x="14" y="35"/>
                  </a:lnTo>
                  <a:lnTo>
                    <a:pt x="10" y="33"/>
                  </a:lnTo>
                  <a:lnTo>
                    <a:pt x="10" y="32"/>
                  </a:lnTo>
                  <a:lnTo>
                    <a:pt x="10" y="32"/>
                  </a:lnTo>
                  <a:lnTo>
                    <a:pt x="12" y="21"/>
                  </a:lnTo>
                  <a:lnTo>
                    <a:pt x="33" y="21"/>
                  </a:lnTo>
                  <a:lnTo>
                    <a:pt x="33" y="21"/>
                  </a:lnTo>
                  <a:lnTo>
                    <a:pt x="35" y="16"/>
                  </a:lnTo>
                  <a:lnTo>
                    <a:pt x="35" y="9"/>
                  </a:lnTo>
                  <a:lnTo>
                    <a:pt x="35" y="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73" name="Freeform 77"/>
            <p:cNvSpPr>
              <a:spLocks/>
            </p:cNvSpPr>
            <p:nvPr userDrawn="1"/>
          </p:nvSpPr>
          <p:spPr bwMode="auto">
            <a:xfrm>
              <a:off x="5407" y="3270"/>
              <a:ext cx="12" cy="11"/>
            </a:xfrm>
            <a:custGeom>
              <a:avLst/>
              <a:gdLst>
                <a:gd name="T0" fmla="*/ 12 w 12"/>
                <a:gd name="T1" fmla="*/ 4 h 11"/>
                <a:gd name="T2" fmla="*/ 12 w 12"/>
                <a:gd name="T3" fmla="*/ 4 h 11"/>
                <a:gd name="T4" fmla="*/ 11 w 12"/>
                <a:gd name="T5" fmla="*/ 11 h 11"/>
                <a:gd name="T6" fmla="*/ 0 w 12"/>
                <a:gd name="T7" fmla="*/ 11 h 11"/>
                <a:gd name="T8" fmla="*/ 0 w 12"/>
                <a:gd name="T9" fmla="*/ 11 h 11"/>
                <a:gd name="T10" fmla="*/ 2 w 12"/>
                <a:gd name="T11" fmla="*/ 4 h 11"/>
                <a:gd name="T12" fmla="*/ 5 w 12"/>
                <a:gd name="T13" fmla="*/ 2 h 11"/>
                <a:gd name="T14" fmla="*/ 9 w 12"/>
                <a:gd name="T15" fmla="*/ 0 h 11"/>
                <a:gd name="T16" fmla="*/ 9 w 12"/>
                <a:gd name="T17" fmla="*/ 0 h 11"/>
                <a:gd name="T18" fmla="*/ 11 w 12"/>
                <a:gd name="T19" fmla="*/ 2 h 11"/>
                <a:gd name="T20" fmla="*/ 12 w 12"/>
                <a:gd name="T21" fmla="*/ 4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 h="11">
                  <a:moveTo>
                    <a:pt x="12" y="4"/>
                  </a:moveTo>
                  <a:lnTo>
                    <a:pt x="12" y="4"/>
                  </a:lnTo>
                  <a:lnTo>
                    <a:pt x="11" y="11"/>
                  </a:lnTo>
                  <a:lnTo>
                    <a:pt x="0" y="11"/>
                  </a:lnTo>
                  <a:lnTo>
                    <a:pt x="0" y="11"/>
                  </a:lnTo>
                  <a:lnTo>
                    <a:pt x="2" y="4"/>
                  </a:lnTo>
                  <a:lnTo>
                    <a:pt x="5" y="2"/>
                  </a:lnTo>
                  <a:lnTo>
                    <a:pt x="9" y="0"/>
                  </a:lnTo>
                  <a:lnTo>
                    <a:pt x="9" y="0"/>
                  </a:lnTo>
                  <a:lnTo>
                    <a:pt x="11" y="2"/>
                  </a:lnTo>
                  <a:lnTo>
                    <a:pt x="1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74" name="Freeform 78"/>
            <p:cNvSpPr>
              <a:spLocks/>
            </p:cNvSpPr>
            <p:nvPr userDrawn="1"/>
          </p:nvSpPr>
          <p:spPr bwMode="auto">
            <a:xfrm>
              <a:off x="5393" y="3265"/>
              <a:ext cx="35" cy="41"/>
            </a:xfrm>
            <a:custGeom>
              <a:avLst/>
              <a:gdLst>
                <a:gd name="T0" fmla="*/ 35 w 35"/>
                <a:gd name="T1" fmla="*/ 9 h 41"/>
                <a:gd name="T2" fmla="*/ 35 w 35"/>
                <a:gd name="T3" fmla="*/ 9 h 41"/>
                <a:gd name="T4" fmla="*/ 35 w 35"/>
                <a:gd name="T5" fmla="*/ 3 h 41"/>
                <a:gd name="T6" fmla="*/ 32 w 35"/>
                <a:gd name="T7" fmla="*/ 2 h 41"/>
                <a:gd name="T8" fmla="*/ 28 w 35"/>
                <a:gd name="T9" fmla="*/ 0 h 41"/>
                <a:gd name="T10" fmla="*/ 25 w 35"/>
                <a:gd name="T11" fmla="*/ 0 h 41"/>
                <a:gd name="T12" fmla="*/ 25 w 35"/>
                <a:gd name="T13" fmla="*/ 0 h 41"/>
                <a:gd name="T14" fmla="*/ 16 w 35"/>
                <a:gd name="T15" fmla="*/ 2 h 41"/>
                <a:gd name="T16" fmla="*/ 9 w 35"/>
                <a:gd name="T17" fmla="*/ 5 h 41"/>
                <a:gd name="T18" fmla="*/ 5 w 35"/>
                <a:gd name="T19" fmla="*/ 12 h 41"/>
                <a:gd name="T20" fmla="*/ 2 w 35"/>
                <a:gd name="T21" fmla="*/ 21 h 41"/>
                <a:gd name="T22" fmla="*/ 2 w 35"/>
                <a:gd name="T23" fmla="*/ 21 h 41"/>
                <a:gd name="T24" fmla="*/ 0 w 35"/>
                <a:gd name="T25" fmla="*/ 32 h 41"/>
                <a:gd name="T26" fmla="*/ 0 w 35"/>
                <a:gd name="T27" fmla="*/ 32 h 41"/>
                <a:gd name="T28" fmla="*/ 2 w 35"/>
                <a:gd name="T29" fmla="*/ 37 h 41"/>
                <a:gd name="T30" fmla="*/ 3 w 35"/>
                <a:gd name="T31" fmla="*/ 39 h 41"/>
                <a:gd name="T32" fmla="*/ 9 w 35"/>
                <a:gd name="T33" fmla="*/ 41 h 41"/>
                <a:gd name="T34" fmla="*/ 12 w 35"/>
                <a:gd name="T35" fmla="*/ 41 h 41"/>
                <a:gd name="T36" fmla="*/ 12 w 35"/>
                <a:gd name="T37" fmla="*/ 41 h 41"/>
                <a:gd name="T38" fmla="*/ 19 w 35"/>
                <a:gd name="T39" fmla="*/ 41 h 41"/>
                <a:gd name="T40" fmla="*/ 25 w 35"/>
                <a:gd name="T41" fmla="*/ 37 h 41"/>
                <a:gd name="T42" fmla="*/ 28 w 35"/>
                <a:gd name="T43" fmla="*/ 33 h 41"/>
                <a:gd name="T44" fmla="*/ 32 w 35"/>
                <a:gd name="T45" fmla="*/ 26 h 41"/>
                <a:gd name="T46" fmla="*/ 21 w 35"/>
                <a:gd name="T47" fmla="*/ 26 h 41"/>
                <a:gd name="T48" fmla="*/ 21 w 35"/>
                <a:gd name="T49" fmla="*/ 26 h 41"/>
                <a:gd name="T50" fmla="*/ 19 w 35"/>
                <a:gd name="T51" fmla="*/ 32 h 41"/>
                <a:gd name="T52" fmla="*/ 18 w 35"/>
                <a:gd name="T53" fmla="*/ 33 h 41"/>
                <a:gd name="T54" fmla="*/ 14 w 35"/>
                <a:gd name="T55" fmla="*/ 35 h 41"/>
                <a:gd name="T56" fmla="*/ 14 w 35"/>
                <a:gd name="T57" fmla="*/ 35 h 41"/>
                <a:gd name="T58" fmla="*/ 10 w 35"/>
                <a:gd name="T59" fmla="*/ 33 h 41"/>
                <a:gd name="T60" fmla="*/ 10 w 35"/>
                <a:gd name="T61" fmla="*/ 32 h 41"/>
                <a:gd name="T62" fmla="*/ 10 w 35"/>
                <a:gd name="T63" fmla="*/ 32 h 41"/>
                <a:gd name="T64" fmla="*/ 12 w 35"/>
                <a:gd name="T65" fmla="*/ 21 h 41"/>
                <a:gd name="T66" fmla="*/ 33 w 35"/>
                <a:gd name="T67" fmla="*/ 21 h 41"/>
                <a:gd name="T68" fmla="*/ 33 w 35"/>
                <a:gd name="T69" fmla="*/ 21 h 41"/>
                <a:gd name="T70" fmla="*/ 35 w 35"/>
                <a:gd name="T71" fmla="*/ 16 h 41"/>
                <a:gd name="T72" fmla="*/ 35 w 35"/>
                <a:gd name="T73" fmla="*/ 9 h 41"/>
                <a:gd name="T74" fmla="*/ 35 w 35"/>
                <a:gd name="T75" fmla="*/ 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5" h="41">
                  <a:moveTo>
                    <a:pt x="35" y="9"/>
                  </a:moveTo>
                  <a:lnTo>
                    <a:pt x="35" y="9"/>
                  </a:lnTo>
                  <a:lnTo>
                    <a:pt x="35" y="3"/>
                  </a:lnTo>
                  <a:lnTo>
                    <a:pt x="32" y="2"/>
                  </a:lnTo>
                  <a:lnTo>
                    <a:pt x="28" y="0"/>
                  </a:lnTo>
                  <a:lnTo>
                    <a:pt x="25" y="0"/>
                  </a:lnTo>
                  <a:lnTo>
                    <a:pt x="25" y="0"/>
                  </a:lnTo>
                  <a:lnTo>
                    <a:pt x="16" y="2"/>
                  </a:lnTo>
                  <a:lnTo>
                    <a:pt x="9" y="5"/>
                  </a:lnTo>
                  <a:lnTo>
                    <a:pt x="5" y="12"/>
                  </a:lnTo>
                  <a:lnTo>
                    <a:pt x="2" y="21"/>
                  </a:lnTo>
                  <a:lnTo>
                    <a:pt x="2" y="21"/>
                  </a:lnTo>
                  <a:lnTo>
                    <a:pt x="0" y="32"/>
                  </a:lnTo>
                  <a:lnTo>
                    <a:pt x="0" y="32"/>
                  </a:lnTo>
                  <a:lnTo>
                    <a:pt x="2" y="37"/>
                  </a:lnTo>
                  <a:lnTo>
                    <a:pt x="3" y="39"/>
                  </a:lnTo>
                  <a:lnTo>
                    <a:pt x="9" y="41"/>
                  </a:lnTo>
                  <a:lnTo>
                    <a:pt x="12" y="41"/>
                  </a:lnTo>
                  <a:lnTo>
                    <a:pt x="12" y="41"/>
                  </a:lnTo>
                  <a:lnTo>
                    <a:pt x="19" y="41"/>
                  </a:lnTo>
                  <a:lnTo>
                    <a:pt x="25" y="37"/>
                  </a:lnTo>
                  <a:lnTo>
                    <a:pt x="28" y="33"/>
                  </a:lnTo>
                  <a:lnTo>
                    <a:pt x="32" y="26"/>
                  </a:lnTo>
                  <a:lnTo>
                    <a:pt x="21" y="26"/>
                  </a:lnTo>
                  <a:lnTo>
                    <a:pt x="21" y="26"/>
                  </a:lnTo>
                  <a:lnTo>
                    <a:pt x="19" y="32"/>
                  </a:lnTo>
                  <a:lnTo>
                    <a:pt x="18" y="33"/>
                  </a:lnTo>
                  <a:lnTo>
                    <a:pt x="14" y="35"/>
                  </a:lnTo>
                  <a:lnTo>
                    <a:pt x="14" y="35"/>
                  </a:lnTo>
                  <a:lnTo>
                    <a:pt x="10" y="33"/>
                  </a:lnTo>
                  <a:lnTo>
                    <a:pt x="10" y="32"/>
                  </a:lnTo>
                  <a:lnTo>
                    <a:pt x="10" y="32"/>
                  </a:lnTo>
                  <a:lnTo>
                    <a:pt x="12" y="21"/>
                  </a:lnTo>
                  <a:lnTo>
                    <a:pt x="33" y="21"/>
                  </a:lnTo>
                  <a:lnTo>
                    <a:pt x="33" y="21"/>
                  </a:lnTo>
                  <a:lnTo>
                    <a:pt x="35" y="16"/>
                  </a:lnTo>
                  <a:lnTo>
                    <a:pt x="35" y="9"/>
                  </a:lnTo>
                  <a:lnTo>
                    <a:pt x="35"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75" name="Freeform 79"/>
            <p:cNvSpPr>
              <a:spLocks/>
            </p:cNvSpPr>
            <p:nvPr userDrawn="1"/>
          </p:nvSpPr>
          <p:spPr bwMode="auto">
            <a:xfrm>
              <a:off x="5430" y="3247"/>
              <a:ext cx="27" cy="59"/>
            </a:xfrm>
            <a:custGeom>
              <a:avLst/>
              <a:gdLst>
                <a:gd name="T0" fmla="*/ 9 w 27"/>
                <a:gd name="T1" fmla="*/ 59 h 59"/>
                <a:gd name="T2" fmla="*/ 0 w 27"/>
                <a:gd name="T3" fmla="*/ 59 h 59"/>
                <a:gd name="T4" fmla="*/ 16 w 27"/>
                <a:gd name="T5" fmla="*/ 0 h 59"/>
                <a:gd name="T6" fmla="*/ 27 w 27"/>
                <a:gd name="T7" fmla="*/ 0 h 59"/>
                <a:gd name="T8" fmla="*/ 9 w 27"/>
                <a:gd name="T9" fmla="*/ 59 h 59"/>
                <a:gd name="T10" fmla="*/ 9 w 27"/>
                <a:gd name="T11" fmla="*/ 59 h 59"/>
              </a:gdLst>
              <a:ahLst/>
              <a:cxnLst>
                <a:cxn ang="0">
                  <a:pos x="T0" y="T1"/>
                </a:cxn>
                <a:cxn ang="0">
                  <a:pos x="T2" y="T3"/>
                </a:cxn>
                <a:cxn ang="0">
                  <a:pos x="T4" y="T5"/>
                </a:cxn>
                <a:cxn ang="0">
                  <a:pos x="T6" y="T7"/>
                </a:cxn>
                <a:cxn ang="0">
                  <a:pos x="T8" y="T9"/>
                </a:cxn>
                <a:cxn ang="0">
                  <a:pos x="T10" y="T11"/>
                </a:cxn>
              </a:cxnLst>
              <a:rect l="0" t="0" r="r" b="b"/>
              <a:pathLst>
                <a:path w="27" h="59">
                  <a:moveTo>
                    <a:pt x="9" y="59"/>
                  </a:moveTo>
                  <a:lnTo>
                    <a:pt x="0" y="59"/>
                  </a:lnTo>
                  <a:lnTo>
                    <a:pt x="16" y="0"/>
                  </a:lnTo>
                  <a:lnTo>
                    <a:pt x="27" y="0"/>
                  </a:lnTo>
                  <a:lnTo>
                    <a:pt x="9" y="59"/>
                  </a:lnTo>
                  <a:lnTo>
                    <a:pt x="9" y="5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76" name="Freeform 80"/>
            <p:cNvSpPr>
              <a:spLocks/>
            </p:cNvSpPr>
            <p:nvPr userDrawn="1"/>
          </p:nvSpPr>
          <p:spPr bwMode="auto">
            <a:xfrm>
              <a:off x="5451" y="3247"/>
              <a:ext cx="25" cy="59"/>
            </a:xfrm>
            <a:custGeom>
              <a:avLst/>
              <a:gdLst>
                <a:gd name="T0" fmla="*/ 9 w 25"/>
                <a:gd name="T1" fmla="*/ 59 h 59"/>
                <a:gd name="T2" fmla="*/ 0 w 25"/>
                <a:gd name="T3" fmla="*/ 59 h 59"/>
                <a:gd name="T4" fmla="*/ 16 w 25"/>
                <a:gd name="T5" fmla="*/ 0 h 59"/>
                <a:gd name="T6" fmla="*/ 25 w 25"/>
                <a:gd name="T7" fmla="*/ 0 h 59"/>
                <a:gd name="T8" fmla="*/ 9 w 25"/>
                <a:gd name="T9" fmla="*/ 59 h 59"/>
                <a:gd name="T10" fmla="*/ 9 w 25"/>
                <a:gd name="T11" fmla="*/ 59 h 59"/>
              </a:gdLst>
              <a:ahLst/>
              <a:cxnLst>
                <a:cxn ang="0">
                  <a:pos x="T0" y="T1"/>
                </a:cxn>
                <a:cxn ang="0">
                  <a:pos x="T2" y="T3"/>
                </a:cxn>
                <a:cxn ang="0">
                  <a:pos x="T4" y="T5"/>
                </a:cxn>
                <a:cxn ang="0">
                  <a:pos x="T6" y="T7"/>
                </a:cxn>
                <a:cxn ang="0">
                  <a:pos x="T8" y="T9"/>
                </a:cxn>
                <a:cxn ang="0">
                  <a:pos x="T10" y="T11"/>
                </a:cxn>
              </a:cxnLst>
              <a:rect l="0" t="0" r="r" b="b"/>
              <a:pathLst>
                <a:path w="25" h="59">
                  <a:moveTo>
                    <a:pt x="9" y="59"/>
                  </a:moveTo>
                  <a:lnTo>
                    <a:pt x="0" y="59"/>
                  </a:lnTo>
                  <a:lnTo>
                    <a:pt x="16" y="0"/>
                  </a:lnTo>
                  <a:lnTo>
                    <a:pt x="25" y="0"/>
                  </a:lnTo>
                  <a:lnTo>
                    <a:pt x="9" y="59"/>
                  </a:lnTo>
                  <a:lnTo>
                    <a:pt x="9" y="5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77" name="Freeform 81"/>
            <p:cNvSpPr>
              <a:spLocks noEditPoints="1"/>
            </p:cNvSpPr>
            <p:nvPr userDrawn="1"/>
          </p:nvSpPr>
          <p:spPr bwMode="auto">
            <a:xfrm>
              <a:off x="5474" y="3265"/>
              <a:ext cx="36" cy="41"/>
            </a:xfrm>
            <a:custGeom>
              <a:avLst/>
              <a:gdLst>
                <a:gd name="T0" fmla="*/ 25 w 36"/>
                <a:gd name="T1" fmla="*/ 9 h 41"/>
                <a:gd name="T2" fmla="*/ 25 w 36"/>
                <a:gd name="T3" fmla="*/ 9 h 41"/>
                <a:gd name="T4" fmla="*/ 23 w 36"/>
                <a:gd name="T5" fmla="*/ 16 h 41"/>
                <a:gd name="T6" fmla="*/ 13 w 36"/>
                <a:gd name="T7" fmla="*/ 16 h 41"/>
                <a:gd name="T8" fmla="*/ 13 w 36"/>
                <a:gd name="T9" fmla="*/ 16 h 41"/>
                <a:gd name="T10" fmla="*/ 16 w 36"/>
                <a:gd name="T11" fmla="*/ 9 h 41"/>
                <a:gd name="T12" fmla="*/ 18 w 36"/>
                <a:gd name="T13" fmla="*/ 7 h 41"/>
                <a:gd name="T14" fmla="*/ 22 w 36"/>
                <a:gd name="T15" fmla="*/ 5 h 41"/>
                <a:gd name="T16" fmla="*/ 22 w 36"/>
                <a:gd name="T17" fmla="*/ 5 h 41"/>
                <a:gd name="T18" fmla="*/ 25 w 36"/>
                <a:gd name="T19" fmla="*/ 7 h 41"/>
                <a:gd name="T20" fmla="*/ 25 w 36"/>
                <a:gd name="T21" fmla="*/ 9 h 41"/>
                <a:gd name="T22" fmla="*/ 36 w 36"/>
                <a:gd name="T23" fmla="*/ 9 h 41"/>
                <a:gd name="T24" fmla="*/ 36 w 36"/>
                <a:gd name="T25" fmla="*/ 9 h 41"/>
                <a:gd name="T26" fmla="*/ 34 w 36"/>
                <a:gd name="T27" fmla="*/ 3 h 41"/>
                <a:gd name="T28" fmla="*/ 32 w 36"/>
                <a:gd name="T29" fmla="*/ 2 h 41"/>
                <a:gd name="T30" fmla="*/ 29 w 36"/>
                <a:gd name="T31" fmla="*/ 0 h 41"/>
                <a:gd name="T32" fmla="*/ 23 w 36"/>
                <a:gd name="T33" fmla="*/ 0 h 41"/>
                <a:gd name="T34" fmla="*/ 23 w 36"/>
                <a:gd name="T35" fmla="*/ 0 h 41"/>
                <a:gd name="T36" fmla="*/ 15 w 36"/>
                <a:gd name="T37" fmla="*/ 2 h 41"/>
                <a:gd name="T38" fmla="*/ 9 w 36"/>
                <a:gd name="T39" fmla="*/ 5 h 41"/>
                <a:gd name="T40" fmla="*/ 6 w 36"/>
                <a:gd name="T41" fmla="*/ 12 h 41"/>
                <a:gd name="T42" fmla="*/ 2 w 36"/>
                <a:gd name="T43" fmla="*/ 21 h 41"/>
                <a:gd name="T44" fmla="*/ 2 w 36"/>
                <a:gd name="T45" fmla="*/ 21 h 41"/>
                <a:gd name="T46" fmla="*/ 0 w 36"/>
                <a:gd name="T47" fmla="*/ 32 h 41"/>
                <a:gd name="T48" fmla="*/ 0 w 36"/>
                <a:gd name="T49" fmla="*/ 32 h 41"/>
                <a:gd name="T50" fmla="*/ 0 w 36"/>
                <a:gd name="T51" fmla="*/ 37 h 41"/>
                <a:gd name="T52" fmla="*/ 4 w 36"/>
                <a:gd name="T53" fmla="*/ 39 h 41"/>
                <a:gd name="T54" fmla="*/ 7 w 36"/>
                <a:gd name="T55" fmla="*/ 41 h 41"/>
                <a:gd name="T56" fmla="*/ 13 w 36"/>
                <a:gd name="T57" fmla="*/ 41 h 41"/>
                <a:gd name="T58" fmla="*/ 13 w 36"/>
                <a:gd name="T59" fmla="*/ 41 h 41"/>
                <a:gd name="T60" fmla="*/ 20 w 36"/>
                <a:gd name="T61" fmla="*/ 41 h 41"/>
                <a:gd name="T62" fmla="*/ 23 w 36"/>
                <a:gd name="T63" fmla="*/ 37 h 41"/>
                <a:gd name="T64" fmla="*/ 29 w 36"/>
                <a:gd name="T65" fmla="*/ 33 h 41"/>
                <a:gd name="T66" fmla="*/ 31 w 36"/>
                <a:gd name="T67" fmla="*/ 26 h 41"/>
                <a:gd name="T68" fmla="*/ 22 w 36"/>
                <a:gd name="T69" fmla="*/ 26 h 41"/>
                <a:gd name="T70" fmla="*/ 22 w 36"/>
                <a:gd name="T71" fmla="*/ 26 h 41"/>
                <a:gd name="T72" fmla="*/ 18 w 36"/>
                <a:gd name="T73" fmla="*/ 32 h 41"/>
                <a:gd name="T74" fmla="*/ 16 w 36"/>
                <a:gd name="T75" fmla="*/ 33 h 41"/>
                <a:gd name="T76" fmla="*/ 13 w 36"/>
                <a:gd name="T77" fmla="*/ 35 h 41"/>
                <a:gd name="T78" fmla="*/ 13 w 36"/>
                <a:gd name="T79" fmla="*/ 35 h 41"/>
                <a:gd name="T80" fmla="*/ 11 w 36"/>
                <a:gd name="T81" fmla="*/ 33 h 41"/>
                <a:gd name="T82" fmla="*/ 9 w 36"/>
                <a:gd name="T83" fmla="*/ 32 h 41"/>
                <a:gd name="T84" fmla="*/ 9 w 36"/>
                <a:gd name="T85" fmla="*/ 32 h 41"/>
                <a:gd name="T86" fmla="*/ 11 w 36"/>
                <a:gd name="T87" fmla="*/ 21 h 41"/>
                <a:gd name="T88" fmla="*/ 32 w 36"/>
                <a:gd name="T89" fmla="*/ 21 h 41"/>
                <a:gd name="T90" fmla="*/ 32 w 36"/>
                <a:gd name="T91" fmla="*/ 21 h 41"/>
                <a:gd name="T92" fmla="*/ 34 w 36"/>
                <a:gd name="T93" fmla="*/ 16 h 41"/>
                <a:gd name="T94" fmla="*/ 36 w 36"/>
                <a:gd name="T95" fmla="*/ 9 h 41"/>
                <a:gd name="T96" fmla="*/ 36 w 36"/>
                <a:gd name="T97" fmla="*/ 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 h="41">
                  <a:moveTo>
                    <a:pt x="25" y="9"/>
                  </a:moveTo>
                  <a:lnTo>
                    <a:pt x="25" y="9"/>
                  </a:lnTo>
                  <a:lnTo>
                    <a:pt x="23" y="16"/>
                  </a:lnTo>
                  <a:lnTo>
                    <a:pt x="13" y="16"/>
                  </a:lnTo>
                  <a:lnTo>
                    <a:pt x="13" y="16"/>
                  </a:lnTo>
                  <a:lnTo>
                    <a:pt x="16" y="9"/>
                  </a:lnTo>
                  <a:lnTo>
                    <a:pt x="18" y="7"/>
                  </a:lnTo>
                  <a:lnTo>
                    <a:pt x="22" y="5"/>
                  </a:lnTo>
                  <a:lnTo>
                    <a:pt x="22" y="5"/>
                  </a:lnTo>
                  <a:lnTo>
                    <a:pt x="25" y="7"/>
                  </a:lnTo>
                  <a:lnTo>
                    <a:pt x="25" y="9"/>
                  </a:lnTo>
                  <a:close/>
                  <a:moveTo>
                    <a:pt x="36" y="9"/>
                  </a:moveTo>
                  <a:lnTo>
                    <a:pt x="36" y="9"/>
                  </a:lnTo>
                  <a:lnTo>
                    <a:pt x="34" y="3"/>
                  </a:lnTo>
                  <a:lnTo>
                    <a:pt x="32" y="2"/>
                  </a:lnTo>
                  <a:lnTo>
                    <a:pt x="29" y="0"/>
                  </a:lnTo>
                  <a:lnTo>
                    <a:pt x="23" y="0"/>
                  </a:lnTo>
                  <a:lnTo>
                    <a:pt x="23" y="0"/>
                  </a:lnTo>
                  <a:lnTo>
                    <a:pt x="15" y="2"/>
                  </a:lnTo>
                  <a:lnTo>
                    <a:pt x="9" y="5"/>
                  </a:lnTo>
                  <a:lnTo>
                    <a:pt x="6" y="12"/>
                  </a:lnTo>
                  <a:lnTo>
                    <a:pt x="2" y="21"/>
                  </a:lnTo>
                  <a:lnTo>
                    <a:pt x="2" y="21"/>
                  </a:lnTo>
                  <a:lnTo>
                    <a:pt x="0" y="32"/>
                  </a:lnTo>
                  <a:lnTo>
                    <a:pt x="0" y="32"/>
                  </a:lnTo>
                  <a:lnTo>
                    <a:pt x="0" y="37"/>
                  </a:lnTo>
                  <a:lnTo>
                    <a:pt x="4" y="39"/>
                  </a:lnTo>
                  <a:lnTo>
                    <a:pt x="7" y="41"/>
                  </a:lnTo>
                  <a:lnTo>
                    <a:pt x="13" y="41"/>
                  </a:lnTo>
                  <a:lnTo>
                    <a:pt x="13" y="41"/>
                  </a:lnTo>
                  <a:lnTo>
                    <a:pt x="20" y="41"/>
                  </a:lnTo>
                  <a:lnTo>
                    <a:pt x="23" y="37"/>
                  </a:lnTo>
                  <a:lnTo>
                    <a:pt x="29" y="33"/>
                  </a:lnTo>
                  <a:lnTo>
                    <a:pt x="31" y="26"/>
                  </a:lnTo>
                  <a:lnTo>
                    <a:pt x="22" y="26"/>
                  </a:lnTo>
                  <a:lnTo>
                    <a:pt x="22" y="26"/>
                  </a:lnTo>
                  <a:lnTo>
                    <a:pt x="18" y="32"/>
                  </a:lnTo>
                  <a:lnTo>
                    <a:pt x="16" y="33"/>
                  </a:lnTo>
                  <a:lnTo>
                    <a:pt x="13" y="35"/>
                  </a:lnTo>
                  <a:lnTo>
                    <a:pt x="13" y="35"/>
                  </a:lnTo>
                  <a:lnTo>
                    <a:pt x="11" y="33"/>
                  </a:lnTo>
                  <a:lnTo>
                    <a:pt x="9" y="32"/>
                  </a:lnTo>
                  <a:lnTo>
                    <a:pt x="9" y="32"/>
                  </a:lnTo>
                  <a:lnTo>
                    <a:pt x="11" y="21"/>
                  </a:lnTo>
                  <a:lnTo>
                    <a:pt x="32" y="21"/>
                  </a:lnTo>
                  <a:lnTo>
                    <a:pt x="32" y="21"/>
                  </a:lnTo>
                  <a:lnTo>
                    <a:pt x="34" y="16"/>
                  </a:lnTo>
                  <a:lnTo>
                    <a:pt x="36" y="9"/>
                  </a:lnTo>
                  <a:lnTo>
                    <a:pt x="36" y="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78" name="Freeform 82"/>
            <p:cNvSpPr>
              <a:spLocks/>
            </p:cNvSpPr>
            <p:nvPr userDrawn="1"/>
          </p:nvSpPr>
          <p:spPr bwMode="auto">
            <a:xfrm>
              <a:off x="5487" y="3270"/>
              <a:ext cx="12" cy="11"/>
            </a:xfrm>
            <a:custGeom>
              <a:avLst/>
              <a:gdLst>
                <a:gd name="T0" fmla="*/ 12 w 12"/>
                <a:gd name="T1" fmla="*/ 4 h 11"/>
                <a:gd name="T2" fmla="*/ 12 w 12"/>
                <a:gd name="T3" fmla="*/ 4 h 11"/>
                <a:gd name="T4" fmla="*/ 10 w 12"/>
                <a:gd name="T5" fmla="*/ 11 h 11"/>
                <a:gd name="T6" fmla="*/ 0 w 12"/>
                <a:gd name="T7" fmla="*/ 11 h 11"/>
                <a:gd name="T8" fmla="*/ 0 w 12"/>
                <a:gd name="T9" fmla="*/ 11 h 11"/>
                <a:gd name="T10" fmla="*/ 3 w 12"/>
                <a:gd name="T11" fmla="*/ 4 h 11"/>
                <a:gd name="T12" fmla="*/ 5 w 12"/>
                <a:gd name="T13" fmla="*/ 2 h 11"/>
                <a:gd name="T14" fmla="*/ 9 w 12"/>
                <a:gd name="T15" fmla="*/ 0 h 11"/>
                <a:gd name="T16" fmla="*/ 9 w 12"/>
                <a:gd name="T17" fmla="*/ 0 h 11"/>
                <a:gd name="T18" fmla="*/ 12 w 12"/>
                <a:gd name="T19" fmla="*/ 2 h 11"/>
                <a:gd name="T20" fmla="*/ 12 w 12"/>
                <a:gd name="T21" fmla="*/ 4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 h="11">
                  <a:moveTo>
                    <a:pt x="12" y="4"/>
                  </a:moveTo>
                  <a:lnTo>
                    <a:pt x="12" y="4"/>
                  </a:lnTo>
                  <a:lnTo>
                    <a:pt x="10" y="11"/>
                  </a:lnTo>
                  <a:lnTo>
                    <a:pt x="0" y="11"/>
                  </a:lnTo>
                  <a:lnTo>
                    <a:pt x="0" y="11"/>
                  </a:lnTo>
                  <a:lnTo>
                    <a:pt x="3" y="4"/>
                  </a:lnTo>
                  <a:lnTo>
                    <a:pt x="5" y="2"/>
                  </a:lnTo>
                  <a:lnTo>
                    <a:pt x="9" y="0"/>
                  </a:lnTo>
                  <a:lnTo>
                    <a:pt x="9" y="0"/>
                  </a:lnTo>
                  <a:lnTo>
                    <a:pt x="12" y="2"/>
                  </a:lnTo>
                  <a:lnTo>
                    <a:pt x="1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79" name="Freeform 83"/>
            <p:cNvSpPr>
              <a:spLocks/>
            </p:cNvSpPr>
            <p:nvPr userDrawn="1"/>
          </p:nvSpPr>
          <p:spPr bwMode="auto">
            <a:xfrm>
              <a:off x="5474" y="3265"/>
              <a:ext cx="36" cy="41"/>
            </a:xfrm>
            <a:custGeom>
              <a:avLst/>
              <a:gdLst>
                <a:gd name="T0" fmla="*/ 36 w 36"/>
                <a:gd name="T1" fmla="*/ 9 h 41"/>
                <a:gd name="T2" fmla="*/ 36 w 36"/>
                <a:gd name="T3" fmla="*/ 9 h 41"/>
                <a:gd name="T4" fmla="*/ 34 w 36"/>
                <a:gd name="T5" fmla="*/ 3 h 41"/>
                <a:gd name="T6" fmla="*/ 32 w 36"/>
                <a:gd name="T7" fmla="*/ 2 h 41"/>
                <a:gd name="T8" fmla="*/ 29 w 36"/>
                <a:gd name="T9" fmla="*/ 0 h 41"/>
                <a:gd name="T10" fmla="*/ 23 w 36"/>
                <a:gd name="T11" fmla="*/ 0 h 41"/>
                <a:gd name="T12" fmla="*/ 23 w 36"/>
                <a:gd name="T13" fmla="*/ 0 h 41"/>
                <a:gd name="T14" fmla="*/ 15 w 36"/>
                <a:gd name="T15" fmla="*/ 2 h 41"/>
                <a:gd name="T16" fmla="*/ 9 w 36"/>
                <a:gd name="T17" fmla="*/ 5 h 41"/>
                <a:gd name="T18" fmla="*/ 6 w 36"/>
                <a:gd name="T19" fmla="*/ 12 h 41"/>
                <a:gd name="T20" fmla="*/ 2 w 36"/>
                <a:gd name="T21" fmla="*/ 21 h 41"/>
                <a:gd name="T22" fmla="*/ 2 w 36"/>
                <a:gd name="T23" fmla="*/ 21 h 41"/>
                <a:gd name="T24" fmla="*/ 0 w 36"/>
                <a:gd name="T25" fmla="*/ 32 h 41"/>
                <a:gd name="T26" fmla="*/ 0 w 36"/>
                <a:gd name="T27" fmla="*/ 32 h 41"/>
                <a:gd name="T28" fmla="*/ 0 w 36"/>
                <a:gd name="T29" fmla="*/ 37 h 41"/>
                <a:gd name="T30" fmla="*/ 4 w 36"/>
                <a:gd name="T31" fmla="*/ 39 h 41"/>
                <a:gd name="T32" fmla="*/ 7 w 36"/>
                <a:gd name="T33" fmla="*/ 41 h 41"/>
                <a:gd name="T34" fmla="*/ 13 w 36"/>
                <a:gd name="T35" fmla="*/ 41 h 41"/>
                <a:gd name="T36" fmla="*/ 13 w 36"/>
                <a:gd name="T37" fmla="*/ 41 h 41"/>
                <a:gd name="T38" fmla="*/ 20 w 36"/>
                <a:gd name="T39" fmla="*/ 41 h 41"/>
                <a:gd name="T40" fmla="*/ 23 w 36"/>
                <a:gd name="T41" fmla="*/ 37 h 41"/>
                <a:gd name="T42" fmla="*/ 29 w 36"/>
                <a:gd name="T43" fmla="*/ 33 h 41"/>
                <a:gd name="T44" fmla="*/ 31 w 36"/>
                <a:gd name="T45" fmla="*/ 26 h 41"/>
                <a:gd name="T46" fmla="*/ 22 w 36"/>
                <a:gd name="T47" fmla="*/ 26 h 41"/>
                <a:gd name="T48" fmla="*/ 22 w 36"/>
                <a:gd name="T49" fmla="*/ 26 h 41"/>
                <a:gd name="T50" fmla="*/ 18 w 36"/>
                <a:gd name="T51" fmla="*/ 32 h 41"/>
                <a:gd name="T52" fmla="*/ 16 w 36"/>
                <a:gd name="T53" fmla="*/ 33 h 41"/>
                <a:gd name="T54" fmla="*/ 13 w 36"/>
                <a:gd name="T55" fmla="*/ 35 h 41"/>
                <a:gd name="T56" fmla="*/ 13 w 36"/>
                <a:gd name="T57" fmla="*/ 35 h 41"/>
                <a:gd name="T58" fmla="*/ 11 w 36"/>
                <a:gd name="T59" fmla="*/ 33 h 41"/>
                <a:gd name="T60" fmla="*/ 9 w 36"/>
                <a:gd name="T61" fmla="*/ 32 h 41"/>
                <a:gd name="T62" fmla="*/ 9 w 36"/>
                <a:gd name="T63" fmla="*/ 32 h 41"/>
                <a:gd name="T64" fmla="*/ 11 w 36"/>
                <a:gd name="T65" fmla="*/ 21 h 41"/>
                <a:gd name="T66" fmla="*/ 32 w 36"/>
                <a:gd name="T67" fmla="*/ 21 h 41"/>
                <a:gd name="T68" fmla="*/ 32 w 36"/>
                <a:gd name="T69" fmla="*/ 21 h 41"/>
                <a:gd name="T70" fmla="*/ 34 w 36"/>
                <a:gd name="T71" fmla="*/ 16 h 41"/>
                <a:gd name="T72" fmla="*/ 36 w 36"/>
                <a:gd name="T73" fmla="*/ 9 h 41"/>
                <a:gd name="T74" fmla="*/ 36 w 36"/>
                <a:gd name="T75" fmla="*/ 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6" h="41">
                  <a:moveTo>
                    <a:pt x="36" y="9"/>
                  </a:moveTo>
                  <a:lnTo>
                    <a:pt x="36" y="9"/>
                  </a:lnTo>
                  <a:lnTo>
                    <a:pt x="34" y="3"/>
                  </a:lnTo>
                  <a:lnTo>
                    <a:pt x="32" y="2"/>
                  </a:lnTo>
                  <a:lnTo>
                    <a:pt x="29" y="0"/>
                  </a:lnTo>
                  <a:lnTo>
                    <a:pt x="23" y="0"/>
                  </a:lnTo>
                  <a:lnTo>
                    <a:pt x="23" y="0"/>
                  </a:lnTo>
                  <a:lnTo>
                    <a:pt x="15" y="2"/>
                  </a:lnTo>
                  <a:lnTo>
                    <a:pt x="9" y="5"/>
                  </a:lnTo>
                  <a:lnTo>
                    <a:pt x="6" y="12"/>
                  </a:lnTo>
                  <a:lnTo>
                    <a:pt x="2" y="21"/>
                  </a:lnTo>
                  <a:lnTo>
                    <a:pt x="2" y="21"/>
                  </a:lnTo>
                  <a:lnTo>
                    <a:pt x="0" y="32"/>
                  </a:lnTo>
                  <a:lnTo>
                    <a:pt x="0" y="32"/>
                  </a:lnTo>
                  <a:lnTo>
                    <a:pt x="0" y="37"/>
                  </a:lnTo>
                  <a:lnTo>
                    <a:pt x="4" y="39"/>
                  </a:lnTo>
                  <a:lnTo>
                    <a:pt x="7" y="41"/>
                  </a:lnTo>
                  <a:lnTo>
                    <a:pt x="13" y="41"/>
                  </a:lnTo>
                  <a:lnTo>
                    <a:pt x="13" y="41"/>
                  </a:lnTo>
                  <a:lnTo>
                    <a:pt x="20" y="41"/>
                  </a:lnTo>
                  <a:lnTo>
                    <a:pt x="23" y="37"/>
                  </a:lnTo>
                  <a:lnTo>
                    <a:pt x="29" y="33"/>
                  </a:lnTo>
                  <a:lnTo>
                    <a:pt x="31" y="26"/>
                  </a:lnTo>
                  <a:lnTo>
                    <a:pt x="22" y="26"/>
                  </a:lnTo>
                  <a:lnTo>
                    <a:pt x="22" y="26"/>
                  </a:lnTo>
                  <a:lnTo>
                    <a:pt x="18" y="32"/>
                  </a:lnTo>
                  <a:lnTo>
                    <a:pt x="16" y="33"/>
                  </a:lnTo>
                  <a:lnTo>
                    <a:pt x="13" y="35"/>
                  </a:lnTo>
                  <a:lnTo>
                    <a:pt x="13" y="35"/>
                  </a:lnTo>
                  <a:lnTo>
                    <a:pt x="11" y="33"/>
                  </a:lnTo>
                  <a:lnTo>
                    <a:pt x="9" y="32"/>
                  </a:lnTo>
                  <a:lnTo>
                    <a:pt x="9" y="32"/>
                  </a:lnTo>
                  <a:lnTo>
                    <a:pt x="11" y="21"/>
                  </a:lnTo>
                  <a:lnTo>
                    <a:pt x="32" y="21"/>
                  </a:lnTo>
                  <a:lnTo>
                    <a:pt x="32" y="21"/>
                  </a:lnTo>
                  <a:lnTo>
                    <a:pt x="34" y="16"/>
                  </a:lnTo>
                  <a:lnTo>
                    <a:pt x="36" y="9"/>
                  </a:lnTo>
                  <a:lnTo>
                    <a:pt x="36"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80" name="Freeform 84"/>
            <p:cNvSpPr>
              <a:spLocks/>
            </p:cNvSpPr>
            <p:nvPr userDrawn="1"/>
          </p:nvSpPr>
          <p:spPr bwMode="auto">
            <a:xfrm>
              <a:off x="5510" y="3265"/>
              <a:ext cx="41" cy="41"/>
            </a:xfrm>
            <a:custGeom>
              <a:avLst/>
              <a:gdLst>
                <a:gd name="T0" fmla="*/ 39 w 41"/>
                <a:gd name="T1" fmla="*/ 12 h 41"/>
                <a:gd name="T2" fmla="*/ 32 w 41"/>
                <a:gd name="T3" fmla="*/ 41 h 41"/>
                <a:gd name="T4" fmla="*/ 21 w 41"/>
                <a:gd name="T5" fmla="*/ 41 h 41"/>
                <a:gd name="T6" fmla="*/ 28 w 41"/>
                <a:gd name="T7" fmla="*/ 14 h 41"/>
                <a:gd name="T8" fmla="*/ 28 w 41"/>
                <a:gd name="T9" fmla="*/ 14 h 41"/>
                <a:gd name="T10" fmla="*/ 30 w 41"/>
                <a:gd name="T11" fmla="*/ 9 h 41"/>
                <a:gd name="T12" fmla="*/ 30 w 41"/>
                <a:gd name="T13" fmla="*/ 9 h 41"/>
                <a:gd name="T14" fmla="*/ 28 w 41"/>
                <a:gd name="T15" fmla="*/ 7 h 41"/>
                <a:gd name="T16" fmla="*/ 26 w 41"/>
                <a:gd name="T17" fmla="*/ 5 h 41"/>
                <a:gd name="T18" fmla="*/ 26 w 41"/>
                <a:gd name="T19" fmla="*/ 5 h 41"/>
                <a:gd name="T20" fmla="*/ 23 w 41"/>
                <a:gd name="T21" fmla="*/ 7 h 41"/>
                <a:gd name="T22" fmla="*/ 21 w 41"/>
                <a:gd name="T23" fmla="*/ 9 h 41"/>
                <a:gd name="T24" fmla="*/ 18 w 41"/>
                <a:gd name="T25" fmla="*/ 14 h 41"/>
                <a:gd name="T26" fmla="*/ 11 w 41"/>
                <a:gd name="T27" fmla="*/ 41 h 41"/>
                <a:gd name="T28" fmla="*/ 0 w 41"/>
                <a:gd name="T29" fmla="*/ 41 h 41"/>
                <a:gd name="T30" fmla="*/ 11 w 41"/>
                <a:gd name="T31" fmla="*/ 7 h 41"/>
                <a:gd name="T32" fmla="*/ 11 w 41"/>
                <a:gd name="T33" fmla="*/ 7 h 41"/>
                <a:gd name="T34" fmla="*/ 12 w 41"/>
                <a:gd name="T35" fmla="*/ 0 h 41"/>
                <a:gd name="T36" fmla="*/ 21 w 41"/>
                <a:gd name="T37" fmla="*/ 0 h 41"/>
                <a:gd name="T38" fmla="*/ 21 w 41"/>
                <a:gd name="T39" fmla="*/ 5 h 41"/>
                <a:gd name="T40" fmla="*/ 21 w 41"/>
                <a:gd name="T41" fmla="*/ 5 h 41"/>
                <a:gd name="T42" fmla="*/ 26 w 41"/>
                <a:gd name="T43" fmla="*/ 0 h 41"/>
                <a:gd name="T44" fmla="*/ 32 w 41"/>
                <a:gd name="T45" fmla="*/ 0 h 41"/>
                <a:gd name="T46" fmla="*/ 32 w 41"/>
                <a:gd name="T47" fmla="*/ 0 h 41"/>
                <a:gd name="T48" fmla="*/ 37 w 41"/>
                <a:gd name="T49" fmla="*/ 0 h 41"/>
                <a:gd name="T50" fmla="*/ 39 w 41"/>
                <a:gd name="T51" fmla="*/ 3 h 41"/>
                <a:gd name="T52" fmla="*/ 41 w 41"/>
                <a:gd name="T53" fmla="*/ 7 h 41"/>
                <a:gd name="T54" fmla="*/ 41 w 41"/>
                <a:gd name="T55" fmla="*/ 7 h 41"/>
                <a:gd name="T56" fmla="*/ 39 w 41"/>
                <a:gd name="T57" fmla="*/ 12 h 41"/>
                <a:gd name="T58" fmla="*/ 39 w 41"/>
                <a:gd name="T59" fmla="*/ 12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1" h="41">
                  <a:moveTo>
                    <a:pt x="39" y="12"/>
                  </a:moveTo>
                  <a:lnTo>
                    <a:pt x="32" y="41"/>
                  </a:lnTo>
                  <a:lnTo>
                    <a:pt x="21" y="41"/>
                  </a:lnTo>
                  <a:lnTo>
                    <a:pt x="28" y="14"/>
                  </a:lnTo>
                  <a:lnTo>
                    <a:pt x="28" y="14"/>
                  </a:lnTo>
                  <a:lnTo>
                    <a:pt x="30" y="9"/>
                  </a:lnTo>
                  <a:lnTo>
                    <a:pt x="30" y="9"/>
                  </a:lnTo>
                  <a:lnTo>
                    <a:pt x="28" y="7"/>
                  </a:lnTo>
                  <a:lnTo>
                    <a:pt x="26" y="5"/>
                  </a:lnTo>
                  <a:lnTo>
                    <a:pt x="26" y="5"/>
                  </a:lnTo>
                  <a:lnTo>
                    <a:pt x="23" y="7"/>
                  </a:lnTo>
                  <a:lnTo>
                    <a:pt x="21" y="9"/>
                  </a:lnTo>
                  <a:lnTo>
                    <a:pt x="18" y="14"/>
                  </a:lnTo>
                  <a:lnTo>
                    <a:pt x="11" y="41"/>
                  </a:lnTo>
                  <a:lnTo>
                    <a:pt x="0" y="41"/>
                  </a:lnTo>
                  <a:lnTo>
                    <a:pt x="11" y="7"/>
                  </a:lnTo>
                  <a:lnTo>
                    <a:pt x="11" y="7"/>
                  </a:lnTo>
                  <a:lnTo>
                    <a:pt x="12" y="0"/>
                  </a:lnTo>
                  <a:lnTo>
                    <a:pt x="21" y="0"/>
                  </a:lnTo>
                  <a:lnTo>
                    <a:pt x="21" y="5"/>
                  </a:lnTo>
                  <a:lnTo>
                    <a:pt x="21" y="5"/>
                  </a:lnTo>
                  <a:lnTo>
                    <a:pt x="26" y="0"/>
                  </a:lnTo>
                  <a:lnTo>
                    <a:pt x="32" y="0"/>
                  </a:lnTo>
                  <a:lnTo>
                    <a:pt x="32" y="0"/>
                  </a:lnTo>
                  <a:lnTo>
                    <a:pt x="37" y="0"/>
                  </a:lnTo>
                  <a:lnTo>
                    <a:pt x="39" y="3"/>
                  </a:lnTo>
                  <a:lnTo>
                    <a:pt x="41" y="7"/>
                  </a:lnTo>
                  <a:lnTo>
                    <a:pt x="41" y="7"/>
                  </a:lnTo>
                  <a:lnTo>
                    <a:pt x="39" y="12"/>
                  </a:lnTo>
                  <a:lnTo>
                    <a:pt x="39" y="12"/>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81" name="Freeform 85"/>
            <p:cNvSpPr>
              <a:spLocks/>
            </p:cNvSpPr>
            <p:nvPr userDrawn="1"/>
          </p:nvSpPr>
          <p:spPr bwMode="auto">
            <a:xfrm>
              <a:off x="5552" y="3265"/>
              <a:ext cx="36" cy="41"/>
            </a:xfrm>
            <a:custGeom>
              <a:avLst/>
              <a:gdLst>
                <a:gd name="T0" fmla="*/ 36 w 36"/>
                <a:gd name="T1" fmla="*/ 14 h 41"/>
                <a:gd name="T2" fmla="*/ 25 w 36"/>
                <a:gd name="T3" fmla="*/ 14 h 41"/>
                <a:gd name="T4" fmla="*/ 25 w 36"/>
                <a:gd name="T5" fmla="*/ 14 h 41"/>
                <a:gd name="T6" fmla="*/ 27 w 36"/>
                <a:gd name="T7" fmla="*/ 9 h 41"/>
                <a:gd name="T8" fmla="*/ 27 w 36"/>
                <a:gd name="T9" fmla="*/ 9 h 41"/>
                <a:gd name="T10" fmla="*/ 25 w 36"/>
                <a:gd name="T11" fmla="*/ 7 h 41"/>
                <a:gd name="T12" fmla="*/ 24 w 36"/>
                <a:gd name="T13" fmla="*/ 5 h 41"/>
                <a:gd name="T14" fmla="*/ 24 w 36"/>
                <a:gd name="T15" fmla="*/ 5 h 41"/>
                <a:gd name="T16" fmla="*/ 20 w 36"/>
                <a:gd name="T17" fmla="*/ 7 h 41"/>
                <a:gd name="T18" fmla="*/ 16 w 36"/>
                <a:gd name="T19" fmla="*/ 10 h 41"/>
                <a:gd name="T20" fmla="*/ 13 w 36"/>
                <a:gd name="T21" fmla="*/ 21 h 41"/>
                <a:gd name="T22" fmla="*/ 13 w 36"/>
                <a:gd name="T23" fmla="*/ 21 h 41"/>
                <a:gd name="T24" fmla="*/ 11 w 36"/>
                <a:gd name="T25" fmla="*/ 30 h 41"/>
                <a:gd name="T26" fmla="*/ 11 w 36"/>
                <a:gd name="T27" fmla="*/ 30 h 41"/>
                <a:gd name="T28" fmla="*/ 11 w 36"/>
                <a:gd name="T29" fmla="*/ 33 h 41"/>
                <a:gd name="T30" fmla="*/ 15 w 36"/>
                <a:gd name="T31" fmla="*/ 35 h 41"/>
                <a:gd name="T32" fmla="*/ 15 w 36"/>
                <a:gd name="T33" fmla="*/ 35 h 41"/>
                <a:gd name="T34" fmla="*/ 18 w 36"/>
                <a:gd name="T35" fmla="*/ 33 h 41"/>
                <a:gd name="T36" fmla="*/ 20 w 36"/>
                <a:gd name="T37" fmla="*/ 32 h 41"/>
                <a:gd name="T38" fmla="*/ 22 w 36"/>
                <a:gd name="T39" fmla="*/ 26 h 41"/>
                <a:gd name="T40" fmla="*/ 32 w 36"/>
                <a:gd name="T41" fmla="*/ 26 h 41"/>
                <a:gd name="T42" fmla="*/ 32 w 36"/>
                <a:gd name="T43" fmla="*/ 26 h 41"/>
                <a:gd name="T44" fmla="*/ 29 w 36"/>
                <a:gd name="T45" fmla="*/ 33 h 41"/>
                <a:gd name="T46" fmla="*/ 25 w 36"/>
                <a:gd name="T47" fmla="*/ 37 h 41"/>
                <a:gd name="T48" fmla="*/ 20 w 36"/>
                <a:gd name="T49" fmla="*/ 41 h 41"/>
                <a:gd name="T50" fmla="*/ 15 w 36"/>
                <a:gd name="T51" fmla="*/ 41 h 41"/>
                <a:gd name="T52" fmla="*/ 15 w 36"/>
                <a:gd name="T53" fmla="*/ 41 h 41"/>
                <a:gd name="T54" fmla="*/ 9 w 36"/>
                <a:gd name="T55" fmla="*/ 41 h 41"/>
                <a:gd name="T56" fmla="*/ 6 w 36"/>
                <a:gd name="T57" fmla="*/ 39 h 41"/>
                <a:gd name="T58" fmla="*/ 2 w 36"/>
                <a:gd name="T59" fmla="*/ 37 h 41"/>
                <a:gd name="T60" fmla="*/ 0 w 36"/>
                <a:gd name="T61" fmla="*/ 32 h 41"/>
                <a:gd name="T62" fmla="*/ 0 w 36"/>
                <a:gd name="T63" fmla="*/ 32 h 41"/>
                <a:gd name="T64" fmla="*/ 2 w 36"/>
                <a:gd name="T65" fmla="*/ 21 h 41"/>
                <a:gd name="T66" fmla="*/ 2 w 36"/>
                <a:gd name="T67" fmla="*/ 21 h 41"/>
                <a:gd name="T68" fmla="*/ 6 w 36"/>
                <a:gd name="T69" fmla="*/ 12 h 41"/>
                <a:gd name="T70" fmla="*/ 9 w 36"/>
                <a:gd name="T71" fmla="*/ 5 h 41"/>
                <a:gd name="T72" fmla="*/ 15 w 36"/>
                <a:gd name="T73" fmla="*/ 2 h 41"/>
                <a:gd name="T74" fmla="*/ 20 w 36"/>
                <a:gd name="T75" fmla="*/ 0 h 41"/>
                <a:gd name="T76" fmla="*/ 24 w 36"/>
                <a:gd name="T77" fmla="*/ 0 h 41"/>
                <a:gd name="T78" fmla="*/ 24 w 36"/>
                <a:gd name="T79" fmla="*/ 0 h 41"/>
                <a:gd name="T80" fmla="*/ 29 w 36"/>
                <a:gd name="T81" fmla="*/ 0 h 41"/>
                <a:gd name="T82" fmla="*/ 32 w 36"/>
                <a:gd name="T83" fmla="*/ 0 h 41"/>
                <a:gd name="T84" fmla="*/ 36 w 36"/>
                <a:gd name="T85" fmla="*/ 3 h 41"/>
                <a:gd name="T86" fmla="*/ 36 w 36"/>
                <a:gd name="T87" fmla="*/ 7 h 41"/>
                <a:gd name="T88" fmla="*/ 36 w 36"/>
                <a:gd name="T89" fmla="*/ 7 h 41"/>
                <a:gd name="T90" fmla="*/ 36 w 36"/>
                <a:gd name="T91" fmla="*/ 14 h 41"/>
                <a:gd name="T92" fmla="*/ 36 w 36"/>
                <a:gd name="T93" fmla="*/ 1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6" h="41">
                  <a:moveTo>
                    <a:pt x="36" y="14"/>
                  </a:moveTo>
                  <a:lnTo>
                    <a:pt x="25" y="14"/>
                  </a:lnTo>
                  <a:lnTo>
                    <a:pt x="25" y="14"/>
                  </a:lnTo>
                  <a:lnTo>
                    <a:pt x="27" y="9"/>
                  </a:lnTo>
                  <a:lnTo>
                    <a:pt x="27" y="9"/>
                  </a:lnTo>
                  <a:lnTo>
                    <a:pt x="25" y="7"/>
                  </a:lnTo>
                  <a:lnTo>
                    <a:pt x="24" y="5"/>
                  </a:lnTo>
                  <a:lnTo>
                    <a:pt x="24" y="5"/>
                  </a:lnTo>
                  <a:lnTo>
                    <a:pt x="20" y="7"/>
                  </a:lnTo>
                  <a:lnTo>
                    <a:pt x="16" y="10"/>
                  </a:lnTo>
                  <a:lnTo>
                    <a:pt x="13" y="21"/>
                  </a:lnTo>
                  <a:lnTo>
                    <a:pt x="13" y="21"/>
                  </a:lnTo>
                  <a:lnTo>
                    <a:pt x="11" y="30"/>
                  </a:lnTo>
                  <a:lnTo>
                    <a:pt x="11" y="30"/>
                  </a:lnTo>
                  <a:lnTo>
                    <a:pt x="11" y="33"/>
                  </a:lnTo>
                  <a:lnTo>
                    <a:pt x="15" y="35"/>
                  </a:lnTo>
                  <a:lnTo>
                    <a:pt x="15" y="35"/>
                  </a:lnTo>
                  <a:lnTo>
                    <a:pt x="18" y="33"/>
                  </a:lnTo>
                  <a:lnTo>
                    <a:pt x="20" y="32"/>
                  </a:lnTo>
                  <a:lnTo>
                    <a:pt x="22" y="26"/>
                  </a:lnTo>
                  <a:lnTo>
                    <a:pt x="32" y="26"/>
                  </a:lnTo>
                  <a:lnTo>
                    <a:pt x="32" y="26"/>
                  </a:lnTo>
                  <a:lnTo>
                    <a:pt x="29" y="33"/>
                  </a:lnTo>
                  <a:lnTo>
                    <a:pt x="25" y="37"/>
                  </a:lnTo>
                  <a:lnTo>
                    <a:pt x="20" y="41"/>
                  </a:lnTo>
                  <a:lnTo>
                    <a:pt x="15" y="41"/>
                  </a:lnTo>
                  <a:lnTo>
                    <a:pt x="15" y="41"/>
                  </a:lnTo>
                  <a:lnTo>
                    <a:pt x="9" y="41"/>
                  </a:lnTo>
                  <a:lnTo>
                    <a:pt x="6" y="39"/>
                  </a:lnTo>
                  <a:lnTo>
                    <a:pt x="2" y="37"/>
                  </a:lnTo>
                  <a:lnTo>
                    <a:pt x="0" y="32"/>
                  </a:lnTo>
                  <a:lnTo>
                    <a:pt x="0" y="32"/>
                  </a:lnTo>
                  <a:lnTo>
                    <a:pt x="2" y="21"/>
                  </a:lnTo>
                  <a:lnTo>
                    <a:pt x="2" y="21"/>
                  </a:lnTo>
                  <a:lnTo>
                    <a:pt x="6" y="12"/>
                  </a:lnTo>
                  <a:lnTo>
                    <a:pt x="9" y="5"/>
                  </a:lnTo>
                  <a:lnTo>
                    <a:pt x="15" y="2"/>
                  </a:lnTo>
                  <a:lnTo>
                    <a:pt x="20" y="0"/>
                  </a:lnTo>
                  <a:lnTo>
                    <a:pt x="24" y="0"/>
                  </a:lnTo>
                  <a:lnTo>
                    <a:pt x="24" y="0"/>
                  </a:lnTo>
                  <a:lnTo>
                    <a:pt x="29" y="0"/>
                  </a:lnTo>
                  <a:lnTo>
                    <a:pt x="32" y="0"/>
                  </a:lnTo>
                  <a:lnTo>
                    <a:pt x="36" y="3"/>
                  </a:lnTo>
                  <a:lnTo>
                    <a:pt x="36" y="7"/>
                  </a:lnTo>
                  <a:lnTo>
                    <a:pt x="36" y="7"/>
                  </a:lnTo>
                  <a:lnTo>
                    <a:pt x="36" y="14"/>
                  </a:lnTo>
                  <a:lnTo>
                    <a:pt x="36" y="14"/>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82" name="Freeform 86"/>
            <p:cNvSpPr>
              <a:spLocks noEditPoints="1"/>
            </p:cNvSpPr>
            <p:nvPr userDrawn="1"/>
          </p:nvSpPr>
          <p:spPr bwMode="auto">
            <a:xfrm>
              <a:off x="5591" y="3265"/>
              <a:ext cx="34" cy="41"/>
            </a:xfrm>
            <a:custGeom>
              <a:avLst/>
              <a:gdLst>
                <a:gd name="T0" fmla="*/ 25 w 34"/>
                <a:gd name="T1" fmla="*/ 9 h 41"/>
                <a:gd name="T2" fmla="*/ 25 w 34"/>
                <a:gd name="T3" fmla="*/ 9 h 41"/>
                <a:gd name="T4" fmla="*/ 24 w 34"/>
                <a:gd name="T5" fmla="*/ 16 h 41"/>
                <a:gd name="T6" fmla="*/ 13 w 34"/>
                <a:gd name="T7" fmla="*/ 16 h 41"/>
                <a:gd name="T8" fmla="*/ 13 w 34"/>
                <a:gd name="T9" fmla="*/ 16 h 41"/>
                <a:gd name="T10" fmla="*/ 16 w 34"/>
                <a:gd name="T11" fmla="*/ 9 h 41"/>
                <a:gd name="T12" fmla="*/ 18 w 34"/>
                <a:gd name="T13" fmla="*/ 7 h 41"/>
                <a:gd name="T14" fmla="*/ 22 w 34"/>
                <a:gd name="T15" fmla="*/ 5 h 41"/>
                <a:gd name="T16" fmla="*/ 22 w 34"/>
                <a:gd name="T17" fmla="*/ 5 h 41"/>
                <a:gd name="T18" fmla="*/ 25 w 34"/>
                <a:gd name="T19" fmla="*/ 7 h 41"/>
                <a:gd name="T20" fmla="*/ 25 w 34"/>
                <a:gd name="T21" fmla="*/ 9 h 41"/>
                <a:gd name="T22" fmla="*/ 34 w 34"/>
                <a:gd name="T23" fmla="*/ 9 h 41"/>
                <a:gd name="T24" fmla="*/ 34 w 34"/>
                <a:gd name="T25" fmla="*/ 9 h 41"/>
                <a:gd name="T26" fmla="*/ 34 w 34"/>
                <a:gd name="T27" fmla="*/ 3 h 41"/>
                <a:gd name="T28" fmla="*/ 31 w 34"/>
                <a:gd name="T29" fmla="*/ 2 h 41"/>
                <a:gd name="T30" fmla="*/ 27 w 34"/>
                <a:gd name="T31" fmla="*/ 0 h 41"/>
                <a:gd name="T32" fmla="*/ 24 w 34"/>
                <a:gd name="T33" fmla="*/ 0 h 41"/>
                <a:gd name="T34" fmla="*/ 24 w 34"/>
                <a:gd name="T35" fmla="*/ 0 h 41"/>
                <a:gd name="T36" fmla="*/ 15 w 34"/>
                <a:gd name="T37" fmla="*/ 2 h 41"/>
                <a:gd name="T38" fmla="*/ 9 w 34"/>
                <a:gd name="T39" fmla="*/ 5 h 41"/>
                <a:gd name="T40" fmla="*/ 4 w 34"/>
                <a:gd name="T41" fmla="*/ 12 h 41"/>
                <a:gd name="T42" fmla="*/ 2 w 34"/>
                <a:gd name="T43" fmla="*/ 21 h 41"/>
                <a:gd name="T44" fmla="*/ 2 w 34"/>
                <a:gd name="T45" fmla="*/ 21 h 41"/>
                <a:gd name="T46" fmla="*/ 0 w 34"/>
                <a:gd name="T47" fmla="*/ 32 h 41"/>
                <a:gd name="T48" fmla="*/ 0 w 34"/>
                <a:gd name="T49" fmla="*/ 32 h 41"/>
                <a:gd name="T50" fmla="*/ 0 w 34"/>
                <a:gd name="T51" fmla="*/ 37 h 41"/>
                <a:gd name="T52" fmla="*/ 4 w 34"/>
                <a:gd name="T53" fmla="*/ 39 h 41"/>
                <a:gd name="T54" fmla="*/ 8 w 34"/>
                <a:gd name="T55" fmla="*/ 41 h 41"/>
                <a:gd name="T56" fmla="*/ 11 w 34"/>
                <a:gd name="T57" fmla="*/ 41 h 41"/>
                <a:gd name="T58" fmla="*/ 11 w 34"/>
                <a:gd name="T59" fmla="*/ 41 h 41"/>
                <a:gd name="T60" fmla="*/ 18 w 34"/>
                <a:gd name="T61" fmla="*/ 41 h 41"/>
                <a:gd name="T62" fmla="*/ 24 w 34"/>
                <a:gd name="T63" fmla="*/ 37 h 41"/>
                <a:gd name="T64" fmla="*/ 27 w 34"/>
                <a:gd name="T65" fmla="*/ 33 h 41"/>
                <a:gd name="T66" fmla="*/ 31 w 34"/>
                <a:gd name="T67" fmla="*/ 26 h 41"/>
                <a:gd name="T68" fmla="*/ 20 w 34"/>
                <a:gd name="T69" fmla="*/ 26 h 41"/>
                <a:gd name="T70" fmla="*/ 20 w 34"/>
                <a:gd name="T71" fmla="*/ 26 h 41"/>
                <a:gd name="T72" fmla="*/ 18 w 34"/>
                <a:gd name="T73" fmla="*/ 32 h 41"/>
                <a:gd name="T74" fmla="*/ 16 w 34"/>
                <a:gd name="T75" fmla="*/ 33 h 41"/>
                <a:gd name="T76" fmla="*/ 13 w 34"/>
                <a:gd name="T77" fmla="*/ 35 h 41"/>
                <a:gd name="T78" fmla="*/ 13 w 34"/>
                <a:gd name="T79" fmla="*/ 35 h 41"/>
                <a:gd name="T80" fmla="*/ 11 w 34"/>
                <a:gd name="T81" fmla="*/ 33 h 41"/>
                <a:gd name="T82" fmla="*/ 9 w 34"/>
                <a:gd name="T83" fmla="*/ 32 h 41"/>
                <a:gd name="T84" fmla="*/ 9 w 34"/>
                <a:gd name="T85" fmla="*/ 32 h 41"/>
                <a:gd name="T86" fmla="*/ 11 w 34"/>
                <a:gd name="T87" fmla="*/ 21 h 41"/>
                <a:gd name="T88" fmla="*/ 32 w 34"/>
                <a:gd name="T89" fmla="*/ 21 h 41"/>
                <a:gd name="T90" fmla="*/ 32 w 34"/>
                <a:gd name="T91" fmla="*/ 21 h 41"/>
                <a:gd name="T92" fmla="*/ 34 w 34"/>
                <a:gd name="T93" fmla="*/ 16 h 41"/>
                <a:gd name="T94" fmla="*/ 34 w 34"/>
                <a:gd name="T95" fmla="*/ 9 h 41"/>
                <a:gd name="T96" fmla="*/ 34 w 34"/>
                <a:gd name="T97" fmla="*/ 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4" h="41">
                  <a:moveTo>
                    <a:pt x="25" y="9"/>
                  </a:moveTo>
                  <a:lnTo>
                    <a:pt x="25" y="9"/>
                  </a:lnTo>
                  <a:lnTo>
                    <a:pt x="24" y="16"/>
                  </a:lnTo>
                  <a:lnTo>
                    <a:pt x="13" y="16"/>
                  </a:lnTo>
                  <a:lnTo>
                    <a:pt x="13" y="16"/>
                  </a:lnTo>
                  <a:lnTo>
                    <a:pt x="16" y="9"/>
                  </a:lnTo>
                  <a:lnTo>
                    <a:pt x="18" y="7"/>
                  </a:lnTo>
                  <a:lnTo>
                    <a:pt x="22" y="5"/>
                  </a:lnTo>
                  <a:lnTo>
                    <a:pt x="22" y="5"/>
                  </a:lnTo>
                  <a:lnTo>
                    <a:pt x="25" y="7"/>
                  </a:lnTo>
                  <a:lnTo>
                    <a:pt x="25" y="9"/>
                  </a:lnTo>
                  <a:close/>
                  <a:moveTo>
                    <a:pt x="34" y="9"/>
                  </a:moveTo>
                  <a:lnTo>
                    <a:pt x="34" y="9"/>
                  </a:lnTo>
                  <a:lnTo>
                    <a:pt x="34" y="3"/>
                  </a:lnTo>
                  <a:lnTo>
                    <a:pt x="31" y="2"/>
                  </a:lnTo>
                  <a:lnTo>
                    <a:pt x="27" y="0"/>
                  </a:lnTo>
                  <a:lnTo>
                    <a:pt x="24" y="0"/>
                  </a:lnTo>
                  <a:lnTo>
                    <a:pt x="24" y="0"/>
                  </a:lnTo>
                  <a:lnTo>
                    <a:pt x="15" y="2"/>
                  </a:lnTo>
                  <a:lnTo>
                    <a:pt x="9" y="5"/>
                  </a:lnTo>
                  <a:lnTo>
                    <a:pt x="4" y="12"/>
                  </a:lnTo>
                  <a:lnTo>
                    <a:pt x="2" y="21"/>
                  </a:lnTo>
                  <a:lnTo>
                    <a:pt x="2" y="21"/>
                  </a:lnTo>
                  <a:lnTo>
                    <a:pt x="0" y="32"/>
                  </a:lnTo>
                  <a:lnTo>
                    <a:pt x="0" y="32"/>
                  </a:lnTo>
                  <a:lnTo>
                    <a:pt x="0" y="37"/>
                  </a:lnTo>
                  <a:lnTo>
                    <a:pt x="4" y="39"/>
                  </a:lnTo>
                  <a:lnTo>
                    <a:pt x="8" y="41"/>
                  </a:lnTo>
                  <a:lnTo>
                    <a:pt x="11" y="41"/>
                  </a:lnTo>
                  <a:lnTo>
                    <a:pt x="11" y="41"/>
                  </a:lnTo>
                  <a:lnTo>
                    <a:pt x="18" y="41"/>
                  </a:lnTo>
                  <a:lnTo>
                    <a:pt x="24" y="37"/>
                  </a:lnTo>
                  <a:lnTo>
                    <a:pt x="27" y="33"/>
                  </a:lnTo>
                  <a:lnTo>
                    <a:pt x="31" y="26"/>
                  </a:lnTo>
                  <a:lnTo>
                    <a:pt x="20" y="26"/>
                  </a:lnTo>
                  <a:lnTo>
                    <a:pt x="20" y="26"/>
                  </a:lnTo>
                  <a:lnTo>
                    <a:pt x="18" y="32"/>
                  </a:lnTo>
                  <a:lnTo>
                    <a:pt x="16" y="33"/>
                  </a:lnTo>
                  <a:lnTo>
                    <a:pt x="13" y="35"/>
                  </a:lnTo>
                  <a:lnTo>
                    <a:pt x="13" y="35"/>
                  </a:lnTo>
                  <a:lnTo>
                    <a:pt x="11" y="33"/>
                  </a:lnTo>
                  <a:lnTo>
                    <a:pt x="9" y="32"/>
                  </a:lnTo>
                  <a:lnTo>
                    <a:pt x="9" y="32"/>
                  </a:lnTo>
                  <a:lnTo>
                    <a:pt x="11" y="21"/>
                  </a:lnTo>
                  <a:lnTo>
                    <a:pt x="32" y="21"/>
                  </a:lnTo>
                  <a:lnTo>
                    <a:pt x="32" y="21"/>
                  </a:lnTo>
                  <a:lnTo>
                    <a:pt x="34" y="16"/>
                  </a:lnTo>
                  <a:lnTo>
                    <a:pt x="34" y="9"/>
                  </a:lnTo>
                  <a:lnTo>
                    <a:pt x="34" y="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83" name="Freeform 87"/>
            <p:cNvSpPr>
              <a:spLocks/>
            </p:cNvSpPr>
            <p:nvPr userDrawn="1"/>
          </p:nvSpPr>
          <p:spPr bwMode="auto">
            <a:xfrm>
              <a:off x="5604" y="3270"/>
              <a:ext cx="12" cy="11"/>
            </a:xfrm>
            <a:custGeom>
              <a:avLst/>
              <a:gdLst>
                <a:gd name="T0" fmla="*/ 12 w 12"/>
                <a:gd name="T1" fmla="*/ 4 h 11"/>
                <a:gd name="T2" fmla="*/ 12 w 12"/>
                <a:gd name="T3" fmla="*/ 4 h 11"/>
                <a:gd name="T4" fmla="*/ 11 w 12"/>
                <a:gd name="T5" fmla="*/ 11 h 11"/>
                <a:gd name="T6" fmla="*/ 0 w 12"/>
                <a:gd name="T7" fmla="*/ 11 h 11"/>
                <a:gd name="T8" fmla="*/ 0 w 12"/>
                <a:gd name="T9" fmla="*/ 11 h 11"/>
                <a:gd name="T10" fmla="*/ 3 w 12"/>
                <a:gd name="T11" fmla="*/ 4 h 11"/>
                <a:gd name="T12" fmla="*/ 5 w 12"/>
                <a:gd name="T13" fmla="*/ 2 h 11"/>
                <a:gd name="T14" fmla="*/ 9 w 12"/>
                <a:gd name="T15" fmla="*/ 0 h 11"/>
                <a:gd name="T16" fmla="*/ 9 w 12"/>
                <a:gd name="T17" fmla="*/ 0 h 11"/>
                <a:gd name="T18" fmla="*/ 12 w 12"/>
                <a:gd name="T19" fmla="*/ 2 h 11"/>
                <a:gd name="T20" fmla="*/ 12 w 12"/>
                <a:gd name="T21" fmla="*/ 4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 h="11">
                  <a:moveTo>
                    <a:pt x="12" y="4"/>
                  </a:moveTo>
                  <a:lnTo>
                    <a:pt x="12" y="4"/>
                  </a:lnTo>
                  <a:lnTo>
                    <a:pt x="11" y="11"/>
                  </a:lnTo>
                  <a:lnTo>
                    <a:pt x="0" y="11"/>
                  </a:lnTo>
                  <a:lnTo>
                    <a:pt x="0" y="11"/>
                  </a:lnTo>
                  <a:lnTo>
                    <a:pt x="3" y="4"/>
                  </a:lnTo>
                  <a:lnTo>
                    <a:pt x="5" y="2"/>
                  </a:lnTo>
                  <a:lnTo>
                    <a:pt x="9" y="0"/>
                  </a:lnTo>
                  <a:lnTo>
                    <a:pt x="9" y="0"/>
                  </a:lnTo>
                  <a:lnTo>
                    <a:pt x="12" y="2"/>
                  </a:lnTo>
                  <a:lnTo>
                    <a:pt x="1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84" name="Freeform 88"/>
            <p:cNvSpPr>
              <a:spLocks/>
            </p:cNvSpPr>
            <p:nvPr userDrawn="1"/>
          </p:nvSpPr>
          <p:spPr bwMode="auto">
            <a:xfrm>
              <a:off x="5591" y="3265"/>
              <a:ext cx="34" cy="41"/>
            </a:xfrm>
            <a:custGeom>
              <a:avLst/>
              <a:gdLst>
                <a:gd name="T0" fmla="*/ 34 w 34"/>
                <a:gd name="T1" fmla="*/ 9 h 41"/>
                <a:gd name="T2" fmla="*/ 34 w 34"/>
                <a:gd name="T3" fmla="*/ 9 h 41"/>
                <a:gd name="T4" fmla="*/ 34 w 34"/>
                <a:gd name="T5" fmla="*/ 3 h 41"/>
                <a:gd name="T6" fmla="*/ 31 w 34"/>
                <a:gd name="T7" fmla="*/ 2 h 41"/>
                <a:gd name="T8" fmla="*/ 27 w 34"/>
                <a:gd name="T9" fmla="*/ 0 h 41"/>
                <a:gd name="T10" fmla="*/ 24 w 34"/>
                <a:gd name="T11" fmla="*/ 0 h 41"/>
                <a:gd name="T12" fmla="*/ 24 w 34"/>
                <a:gd name="T13" fmla="*/ 0 h 41"/>
                <a:gd name="T14" fmla="*/ 15 w 34"/>
                <a:gd name="T15" fmla="*/ 2 h 41"/>
                <a:gd name="T16" fmla="*/ 9 w 34"/>
                <a:gd name="T17" fmla="*/ 5 h 41"/>
                <a:gd name="T18" fmla="*/ 4 w 34"/>
                <a:gd name="T19" fmla="*/ 12 h 41"/>
                <a:gd name="T20" fmla="*/ 2 w 34"/>
                <a:gd name="T21" fmla="*/ 21 h 41"/>
                <a:gd name="T22" fmla="*/ 2 w 34"/>
                <a:gd name="T23" fmla="*/ 21 h 41"/>
                <a:gd name="T24" fmla="*/ 0 w 34"/>
                <a:gd name="T25" fmla="*/ 32 h 41"/>
                <a:gd name="T26" fmla="*/ 0 w 34"/>
                <a:gd name="T27" fmla="*/ 32 h 41"/>
                <a:gd name="T28" fmla="*/ 0 w 34"/>
                <a:gd name="T29" fmla="*/ 37 h 41"/>
                <a:gd name="T30" fmla="*/ 4 w 34"/>
                <a:gd name="T31" fmla="*/ 39 h 41"/>
                <a:gd name="T32" fmla="*/ 8 w 34"/>
                <a:gd name="T33" fmla="*/ 41 h 41"/>
                <a:gd name="T34" fmla="*/ 11 w 34"/>
                <a:gd name="T35" fmla="*/ 41 h 41"/>
                <a:gd name="T36" fmla="*/ 11 w 34"/>
                <a:gd name="T37" fmla="*/ 41 h 41"/>
                <a:gd name="T38" fmla="*/ 18 w 34"/>
                <a:gd name="T39" fmla="*/ 41 h 41"/>
                <a:gd name="T40" fmla="*/ 24 w 34"/>
                <a:gd name="T41" fmla="*/ 37 h 41"/>
                <a:gd name="T42" fmla="*/ 27 w 34"/>
                <a:gd name="T43" fmla="*/ 33 h 41"/>
                <a:gd name="T44" fmla="*/ 31 w 34"/>
                <a:gd name="T45" fmla="*/ 26 h 41"/>
                <a:gd name="T46" fmla="*/ 20 w 34"/>
                <a:gd name="T47" fmla="*/ 26 h 41"/>
                <a:gd name="T48" fmla="*/ 20 w 34"/>
                <a:gd name="T49" fmla="*/ 26 h 41"/>
                <a:gd name="T50" fmla="*/ 18 w 34"/>
                <a:gd name="T51" fmla="*/ 32 h 41"/>
                <a:gd name="T52" fmla="*/ 16 w 34"/>
                <a:gd name="T53" fmla="*/ 33 h 41"/>
                <a:gd name="T54" fmla="*/ 13 w 34"/>
                <a:gd name="T55" fmla="*/ 35 h 41"/>
                <a:gd name="T56" fmla="*/ 13 w 34"/>
                <a:gd name="T57" fmla="*/ 35 h 41"/>
                <a:gd name="T58" fmla="*/ 11 w 34"/>
                <a:gd name="T59" fmla="*/ 33 h 41"/>
                <a:gd name="T60" fmla="*/ 9 w 34"/>
                <a:gd name="T61" fmla="*/ 32 h 41"/>
                <a:gd name="T62" fmla="*/ 9 w 34"/>
                <a:gd name="T63" fmla="*/ 32 h 41"/>
                <a:gd name="T64" fmla="*/ 11 w 34"/>
                <a:gd name="T65" fmla="*/ 21 h 41"/>
                <a:gd name="T66" fmla="*/ 32 w 34"/>
                <a:gd name="T67" fmla="*/ 21 h 41"/>
                <a:gd name="T68" fmla="*/ 32 w 34"/>
                <a:gd name="T69" fmla="*/ 21 h 41"/>
                <a:gd name="T70" fmla="*/ 34 w 34"/>
                <a:gd name="T71" fmla="*/ 16 h 41"/>
                <a:gd name="T72" fmla="*/ 34 w 34"/>
                <a:gd name="T73" fmla="*/ 9 h 41"/>
                <a:gd name="T74" fmla="*/ 34 w 34"/>
                <a:gd name="T75" fmla="*/ 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4" h="41">
                  <a:moveTo>
                    <a:pt x="34" y="9"/>
                  </a:moveTo>
                  <a:lnTo>
                    <a:pt x="34" y="9"/>
                  </a:lnTo>
                  <a:lnTo>
                    <a:pt x="34" y="3"/>
                  </a:lnTo>
                  <a:lnTo>
                    <a:pt x="31" y="2"/>
                  </a:lnTo>
                  <a:lnTo>
                    <a:pt x="27" y="0"/>
                  </a:lnTo>
                  <a:lnTo>
                    <a:pt x="24" y="0"/>
                  </a:lnTo>
                  <a:lnTo>
                    <a:pt x="24" y="0"/>
                  </a:lnTo>
                  <a:lnTo>
                    <a:pt x="15" y="2"/>
                  </a:lnTo>
                  <a:lnTo>
                    <a:pt x="9" y="5"/>
                  </a:lnTo>
                  <a:lnTo>
                    <a:pt x="4" y="12"/>
                  </a:lnTo>
                  <a:lnTo>
                    <a:pt x="2" y="21"/>
                  </a:lnTo>
                  <a:lnTo>
                    <a:pt x="2" y="21"/>
                  </a:lnTo>
                  <a:lnTo>
                    <a:pt x="0" y="32"/>
                  </a:lnTo>
                  <a:lnTo>
                    <a:pt x="0" y="32"/>
                  </a:lnTo>
                  <a:lnTo>
                    <a:pt x="0" y="37"/>
                  </a:lnTo>
                  <a:lnTo>
                    <a:pt x="4" y="39"/>
                  </a:lnTo>
                  <a:lnTo>
                    <a:pt x="8" y="41"/>
                  </a:lnTo>
                  <a:lnTo>
                    <a:pt x="11" y="41"/>
                  </a:lnTo>
                  <a:lnTo>
                    <a:pt x="11" y="41"/>
                  </a:lnTo>
                  <a:lnTo>
                    <a:pt x="18" y="41"/>
                  </a:lnTo>
                  <a:lnTo>
                    <a:pt x="24" y="37"/>
                  </a:lnTo>
                  <a:lnTo>
                    <a:pt x="27" y="33"/>
                  </a:lnTo>
                  <a:lnTo>
                    <a:pt x="31" y="26"/>
                  </a:lnTo>
                  <a:lnTo>
                    <a:pt x="20" y="26"/>
                  </a:lnTo>
                  <a:lnTo>
                    <a:pt x="20" y="26"/>
                  </a:lnTo>
                  <a:lnTo>
                    <a:pt x="18" y="32"/>
                  </a:lnTo>
                  <a:lnTo>
                    <a:pt x="16" y="33"/>
                  </a:lnTo>
                  <a:lnTo>
                    <a:pt x="13" y="35"/>
                  </a:lnTo>
                  <a:lnTo>
                    <a:pt x="13" y="35"/>
                  </a:lnTo>
                  <a:lnTo>
                    <a:pt x="11" y="33"/>
                  </a:lnTo>
                  <a:lnTo>
                    <a:pt x="9" y="32"/>
                  </a:lnTo>
                  <a:lnTo>
                    <a:pt x="9" y="32"/>
                  </a:lnTo>
                  <a:lnTo>
                    <a:pt x="11" y="21"/>
                  </a:lnTo>
                  <a:lnTo>
                    <a:pt x="32" y="21"/>
                  </a:lnTo>
                  <a:lnTo>
                    <a:pt x="32" y="21"/>
                  </a:lnTo>
                  <a:lnTo>
                    <a:pt x="34" y="16"/>
                  </a:lnTo>
                  <a:lnTo>
                    <a:pt x="34" y="9"/>
                  </a:lnTo>
                  <a:lnTo>
                    <a:pt x="34"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85" name="Freeform 89"/>
            <p:cNvSpPr>
              <a:spLocks/>
            </p:cNvSpPr>
            <p:nvPr userDrawn="1"/>
          </p:nvSpPr>
          <p:spPr bwMode="auto">
            <a:xfrm>
              <a:off x="5230" y="2708"/>
              <a:ext cx="81" cy="204"/>
            </a:xfrm>
            <a:custGeom>
              <a:avLst/>
              <a:gdLst>
                <a:gd name="T0" fmla="*/ 23 w 81"/>
                <a:gd name="T1" fmla="*/ 204 h 204"/>
                <a:gd name="T2" fmla="*/ 0 w 81"/>
                <a:gd name="T3" fmla="*/ 204 h 204"/>
                <a:gd name="T4" fmla="*/ 58 w 81"/>
                <a:gd name="T5" fmla="*/ 0 h 204"/>
                <a:gd name="T6" fmla="*/ 81 w 81"/>
                <a:gd name="T7" fmla="*/ 0 h 204"/>
                <a:gd name="T8" fmla="*/ 23 w 81"/>
                <a:gd name="T9" fmla="*/ 204 h 204"/>
                <a:gd name="T10" fmla="*/ 23 w 81"/>
                <a:gd name="T11" fmla="*/ 204 h 204"/>
              </a:gdLst>
              <a:ahLst/>
              <a:cxnLst>
                <a:cxn ang="0">
                  <a:pos x="T0" y="T1"/>
                </a:cxn>
                <a:cxn ang="0">
                  <a:pos x="T2" y="T3"/>
                </a:cxn>
                <a:cxn ang="0">
                  <a:pos x="T4" y="T5"/>
                </a:cxn>
                <a:cxn ang="0">
                  <a:pos x="T6" y="T7"/>
                </a:cxn>
                <a:cxn ang="0">
                  <a:pos x="T8" y="T9"/>
                </a:cxn>
                <a:cxn ang="0">
                  <a:pos x="T10" y="T11"/>
                </a:cxn>
              </a:cxnLst>
              <a:rect l="0" t="0" r="r" b="b"/>
              <a:pathLst>
                <a:path w="81" h="204">
                  <a:moveTo>
                    <a:pt x="23" y="204"/>
                  </a:moveTo>
                  <a:lnTo>
                    <a:pt x="0" y="204"/>
                  </a:lnTo>
                  <a:lnTo>
                    <a:pt x="58" y="0"/>
                  </a:lnTo>
                  <a:lnTo>
                    <a:pt x="81" y="0"/>
                  </a:lnTo>
                  <a:lnTo>
                    <a:pt x="23" y="204"/>
                  </a:lnTo>
                  <a:lnTo>
                    <a:pt x="23" y="204"/>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87" name="Freeform 91"/>
            <p:cNvSpPr>
              <a:spLocks/>
            </p:cNvSpPr>
            <p:nvPr userDrawn="1"/>
          </p:nvSpPr>
          <p:spPr bwMode="auto">
            <a:xfrm>
              <a:off x="4263" y="3113"/>
              <a:ext cx="387" cy="22"/>
            </a:xfrm>
            <a:custGeom>
              <a:avLst/>
              <a:gdLst>
                <a:gd name="T0" fmla="*/ 266 w 273"/>
                <a:gd name="T1" fmla="*/ 23 h 23"/>
                <a:gd name="T2" fmla="*/ 0 w 273"/>
                <a:gd name="T3" fmla="*/ 23 h 23"/>
                <a:gd name="T4" fmla="*/ 6 w 273"/>
                <a:gd name="T5" fmla="*/ 0 h 23"/>
                <a:gd name="T6" fmla="*/ 273 w 273"/>
                <a:gd name="T7" fmla="*/ 0 h 23"/>
                <a:gd name="T8" fmla="*/ 266 w 273"/>
                <a:gd name="T9" fmla="*/ 23 h 23"/>
                <a:gd name="T10" fmla="*/ 266 w 273"/>
                <a:gd name="T11" fmla="*/ 23 h 23"/>
              </a:gdLst>
              <a:ahLst/>
              <a:cxnLst>
                <a:cxn ang="0">
                  <a:pos x="T0" y="T1"/>
                </a:cxn>
                <a:cxn ang="0">
                  <a:pos x="T2" y="T3"/>
                </a:cxn>
                <a:cxn ang="0">
                  <a:pos x="T4" y="T5"/>
                </a:cxn>
                <a:cxn ang="0">
                  <a:pos x="T6" y="T7"/>
                </a:cxn>
                <a:cxn ang="0">
                  <a:pos x="T8" y="T9"/>
                </a:cxn>
                <a:cxn ang="0">
                  <a:pos x="T10" y="T11"/>
                </a:cxn>
              </a:cxnLst>
              <a:rect l="0" t="0" r="r" b="b"/>
              <a:pathLst>
                <a:path w="273" h="23">
                  <a:moveTo>
                    <a:pt x="266" y="23"/>
                  </a:moveTo>
                  <a:lnTo>
                    <a:pt x="0" y="23"/>
                  </a:lnTo>
                  <a:lnTo>
                    <a:pt x="6" y="0"/>
                  </a:lnTo>
                  <a:lnTo>
                    <a:pt x="273" y="0"/>
                  </a:lnTo>
                  <a:lnTo>
                    <a:pt x="266" y="23"/>
                  </a:lnTo>
                  <a:lnTo>
                    <a:pt x="266" y="23"/>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pic>
        <p:nvPicPr>
          <p:cNvPr id="4196" name="Picture 10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59563" y="6272213"/>
            <a:ext cx="2592387"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69" name="Group 95"/>
          <p:cNvGrpSpPr>
            <a:grpSpLocks/>
          </p:cNvGrpSpPr>
          <p:nvPr userDrawn="1"/>
        </p:nvGrpSpPr>
        <p:grpSpPr bwMode="auto">
          <a:xfrm>
            <a:off x="1588" y="0"/>
            <a:ext cx="9140825" cy="3573463"/>
            <a:chOff x="1" y="0"/>
            <a:chExt cx="5758" cy="2251"/>
          </a:xfrm>
        </p:grpSpPr>
        <p:pic>
          <p:nvPicPr>
            <p:cNvPr id="70" name="Picture 26" descr="lightstreaks2"/>
            <p:cNvPicPr>
              <a:picLocks noChangeAspect="1" noChangeArrowheads="1"/>
            </p:cNvPicPr>
            <p:nvPr userDrawn="1"/>
          </p:nvPicPr>
          <p:blipFill>
            <a:blip r:embed="rId2">
              <a:lum bright="-20000" contrast="-40000"/>
              <a:extLst>
                <a:ext uri="{28A0092B-C50C-407E-A947-70E740481C1C}">
                  <a14:useLocalDpi xmlns:a14="http://schemas.microsoft.com/office/drawing/2010/main" val="0"/>
                </a:ext>
              </a:extLst>
            </a:blip>
            <a:srcRect l="2800" r="2800" b="67856"/>
            <a:stretch>
              <a:fillRect/>
            </a:stretch>
          </p:blipFill>
          <p:spPr bwMode="auto">
            <a:xfrm>
              <a:off x="1" y="210"/>
              <a:ext cx="5758" cy="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 name="Picture 21" descr="lightstreaks2"/>
            <p:cNvPicPr>
              <a:picLocks noChangeAspect="1" noChangeArrowheads="1"/>
            </p:cNvPicPr>
            <p:nvPr userDrawn="1"/>
          </p:nvPicPr>
          <p:blipFill>
            <a:blip r:embed="rId2">
              <a:lum bright="-20000" contrast="-40000"/>
              <a:extLst>
                <a:ext uri="{28A0092B-C50C-407E-A947-70E740481C1C}">
                  <a14:useLocalDpi xmlns:a14="http://schemas.microsoft.com/office/drawing/2010/main" val="0"/>
                </a:ext>
              </a:extLst>
            </a:blip>
            <a:srcRect l="2800" t="28844" r="2800" b="3818"/>
            <a:stretch>
              <a:fillRect/>
            </a:stretch>
          </p:blipFill>
          <p:spPr bwMode="auto">
            <a:xfrm>
              <a:off x="1" y="1729"/>
              <a:ext cx="5758" cy="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 name="Picture 24" descr="lightstreaks2"/>
            <p:cNvPicPr>
              <a:picLocks noChangeAspect="1" noChangeArrowheads="1"/>
            </p:cNvPicPr>
            <p:nvPr userDrawn="1"/>
          </p:nvPicPr>
          <p:blipFill>
            <a:blip r:embed="rId2">
              <a:lum bright="-20000" contrast="-40000"/>
              <a:extLst>
                <a:ext uri="{28A0092B-C50C-407E-A947-70E740481C1C}">
                  <a14:useLocalDpi xmlns:a14="http://schemas.microsoft.com/office/drawing/2010/main" val="0"/>
                </a:ext>
              </a:extLst>
            </a:blip>
            <a:srcRect l="2800" r="2800" b="67856"/>
            <a:stretch>
              <a:fillRect/>
            </a:stretch>
          </p:blipFill>
          <p:spPr bwMode="auto">
            <a:xfrm>
              <a:off x="1" y="0"/>
              <a:ext cx="5758" cy="1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 name="Picture 25" descr="lightstreaks2"/>
            <p:cNvPicPr>
              <a:picLocks noChangeAspect="1" noChangeArrowheads="1"/>
            </p:cNvPicPr>
            <p:nvPr userDrawn="1"/>
          </p:nvPicPr>
          <p:blipFill>
            <a:blip r:embed="rId2">
              <a:lum bright="-20000" contrast="-40000"/>
              <a:extLst>
                <a:ext uri="{28A0092B-C50C-407E-A947-70E740481C1C}">
                  <a14:useLocalDpi xmlns:a14="http://schemas.microsoft.com/office/drawing/2010/main" val="0"/>
                </a:ext>
              </a:extLst>
            </a:blip>
            <a:srcRect l="2800" r="2800" b="67856"/>
            <a:stretch>
              <a:fillRect/>
            </a:stretch>
          </p:blipFill>
          <p:spPr bwMode="auto">
            <a:xfrm>
              <a:off x="1" y="187"/>
              <a:ext cx="5758" cy="1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4" name="AutoShape 32"/>
          <p:cNvSpPr>
            <a:spLocks noChangeAspect="1" noChangeArrowheads="1" noTextEdit="1"/>
          </p:cNvSpPr>
          <p:nvPr userDrawn="1"/>
        </p:nvSpPr>
        <p:spPr bwMode="auto">
          <a:xfrm>
            <a:off x="2879725" y="4292600"/>
            <a:ext cx="6264275"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grpSp>
        <p:nvGrpSpPr>
          <p:cNvPr id="75" name="Group 92"/>
          <p:cNvGrpSpPr>
            <a:grpSpLocks/>
          </p:cNvGrpSpPr>
          <p:nvPr userDrawn="1"/>
        </p:nvGrpSpPr>
        <p:grpSpPr bwMode="auto">
          <a:xfrm>
            <a:off x="6773863" y="0"/>
            <a:ext cx="2370137" cy="1136650"/>
            <a:chOff x="4263" y="2708"/>
            <a:chExt cx="1493" cy="716"/>
          </a:xfrm>
        </p:grpSpPr>
        <p:sp>
          <p:nvSpPr>
            <p:cNvPr id="76" name="Freeform 34"/>
            <p:cNvSpPr>
              <a:spLocks/>
            </p:cNvSpPr>
            <p:nvPr userDrawn="1"/>
          </p:nvSpPr>
          <p:spPr bwMode="auto">
            <a:xfrm>
              <a:off x="5483" y="3157"/>
              <a:ext cx="273" cy="23"/>
            </a:xfrm>
            <a:custGeom>
              <a:avLst/>
              <a:gdLst>
                <a:gd name="T0" fmla="*/ 266 w 273"/>
                <a:gd name="T1" fmla="*/ 23 h 23"/>
                <a:gd name="T2" fmla="*/ 0 w 273"/>
                <a:gd name="T3" fmla="*/ 23 h 23"/>
                <a:gd name="T4" fmla="*/ 6 w 273"/>
                <a:gd name="T5" fmla="*/ 0 h 23"/>
                <a:gd name="T6" fmla="*/ 273 w 273"/>
                <a:gd name="T7" fmla="*/ 0 h 23"/>
                <a:gd name="T8" fmla="*/ 266 w 273"/>
                <a:gd name="T9" fmla="*/ 23 h 23"/>
                <a:gd name="T10" fmla="*/ 266 w 273"/>
                <a:gd name="T11" fmla="*/ 23 h 23"/>
              </a:gdLst>
              <a:ahLst/>
              <a:cxnLst>
                <a:cxn ang="0">
                  <a:pos x="T0" y="T1"/>
                </a:cxn>
                <a:cxn ang="0">
                  <a:pos x="T2" y="T3"/>
                </a:cxn>
                <a:cxn ang="0">
                  <a:pos x="T4" y="T5"/>
                </a:cxn>
                <a:cxn ang="0">
                  <a:pos x="T6" y="T7"/>
                </a:cxn>
                <a:cxn ang="0">
                  <a:pos x="T8" y="T9"/>
                </a:cxn>
                <a:cxn ang="0">
                  <a:pos x="T10" y="T11"/>
                </a:cxn>
              </a:cxnLst>
              <a:rect l="0" t="0" r="r" b="b"/>
              <a:pathLst>
                <a:path w="273" h="23">
                  <a:moveTo>
                    <a:pt x="266" y="23"/>
                  </a:moveTo>
                  <a:lnTo>
                    <a:pt x="0" y="23"/>
                  </a:lnTo>
                  <a:lnTo>
                    <a:pt x="6" y="0"/>
                  </a:lnTo>
                  <a:lnTo>
                    <a:pt x="273" y="0"/>
                  </a:lnTo>
                  <a:lnTo>
                    <a:pt x="266" y="23"/>
                  </a:lnTo>
                  <a:lnTo>
                    <a:pt x="266" y="23"/>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77" name="Freeform 36"/>
            <p:cNvSpPr>
              <a:spLocks/>
            </p:cNvSpPr>
            <p:nvPr userDrawn="1"/>
          </p:nvSpPr>
          <p:spPr bwMode="auto">
            <a:xfrm>
              <a:off x="5171" y="2912"/>
              <a:ext cx="82" cy="205"/>
            </a:xfrm>
            <a:custGeom>
              <a:avLst/>
              <a:gdLst>
                <a:gd name="T0" fmla="*/ 23 w 82"/>
                <a:gd name="T1" fmla="*/ 205 h 205"/>
                <a:gd name="T2" fmla="*/ 0 w 82"/>
                <a:gd name="T3" fmla="*/ 205 h 205"/>
                <a:gd name="T4" fmla="*/ 59 w 82"/>
                <a:gd name="T5" fmla="*/ 0 h 205"/>
                <a:gd name="T6" fmla="*/ 82 w 82"/>
                <a:gd name="T7" fmla="*/ 0 h 205"/>
                <a:gd name="T8" fmla="*/ 23 w 82"/>
                <a:gd name="T9" fmla="*/ 205 h 205"/>
                <a:gd name="T10" fmla="*/ 23 w 82"/>
                <a:gd name="T11" fmla="*/ 205 h 205"/>
              </a:gdLst>
              <a:ahLst/>
              <a:cxnLst>
                <a:cxn ang="0">
                  <a:pos x="T0" y="T1"/>
                </a:cxn>
                <a:cxn ang="0">
                  <a:pos x="T2" y="T3"/>
                </a:cxn>
                <a:cxn ang="0">
                  <a:pos x="T4" y="T5"/>
                </a:cxn>
                <a:cxn ang="0">
                  <a:pos x="T6" y="T7"/>
                </a:cxn>
                <a:cxn ang="0">
                  <a:pos x="T8" y="T9"/>
                </a:cxn>
                <a:cxn ang="0">
                  <a:pos x="T10" y="T11"/>
                </a:cxn>
              </a:cxnLst>
              <a:rect l="0" t="0" r="r" b="b"/>
              <a:pathLst>
                <a:path w="82" h="205">
                  <a:moveTo>
                    <a:pt x="23" y="205"/>
                  </a:moveTo>
                  <a:lnTo>
                    <a:pt x="0" y="205"/>
                  </a:lnTo>
                  <a:lnTo>
                    <a:pt x="59" y="0"/>
                  </a:lnTo>
                  <a:lnTo>
                    <a:pt x="82" y="0"/>
                  </a:lnTo>
                  <a:lnTo>
                    <a:pt x="23" y="205"/>
                  </a:lnTo>
                  <a:lnTo>
                    <a:pt x="23" y="205"/>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78" name="Freeform 37"/>
            <p:cNvSpPr>
              <a:spLocks/>
            </p:cNvSpPr>
            <p:nvPr userDrawn="1"/>
          </p:nvSpPr>
          <p:spPr bwMode="auto">
            <a:xfrm>
              <a:off x="4877" y="3219"/>
              <a:ext cx="81" cy="205"/>
            </a:xfrm>
            <a:custGeom>
              <a:avLst/>
              <a:gdLst>
                <a:gd name="T0" fmla="*/ 23 w 81"/>
                <a:gd name="T1" fmla="*/ 205 h 205"/>
                <a:gd name="T2" fmla="*/ 0 w 81"/>
                <a:gd name="T3" fmla="*/ 205 h 205"/>
                <a:gd name="T4" fmla="*/ 58 w 81"/>
                <a:gd name="T5" fmla="*/ 0 h 205"/>
                <a:gd name="T6" fmla="*/ 81 w 81"/>
                <a:gd name="T7" fmla="*/ 0 h 205"/>
                <a:gd name="T8" fmla="*/ 23 w 81"/>
                <a:gd name="T9" fmla="*/ 205 h 205"/>
                <a:gd name="T10" fmla="*/ 23 w 81"/>
                <a:gd name="T11" fmla="*/ 205 h 205"/>
              </a:gdLst>
              <a:ahLst/>
              <a:cxnLst>
                <a:cxn ang="0">
                  <a:pos x="T0" y="T1"/>
                </a:cxn>
                <a:cxn ang="0">
                  <a:pos x="T2" y="T3"/>
                </a:cxn>
                <a:cxn ang="0">
                  <a:pos x="T4" y="T5"/>
                </a:cxn>
                <a:cxn ang="0">
                  <a:pos x="T6" y="T7"/>
                </a:cxn>
                <a:cxn ang="0">
                  <a:pos x="T8" y="T9"/>
                </a:cxn>
                <a:cxn ang="0">
                  <a:pos x="T10" y="T11"/>
                </a:cxn>
              </a:cxnLst>
              <a:rect l="0" t="0" r="r" b="b"/>
              <a:pathLst>
                <a:path w="81" h="205">
                  <a:moveTo>
                    <a:pt x="23" y="205"/>
                  </a:moveTo>
                  <a:lnTo>
                    <a:pt x="0" y="205"/>
                  </a:lnTo>
                  <a:lnTo>
                    <a:pt x="58" y="0"/>
                  </a:lnTo>
                  <a:lnTo>
                    <a:pt x="81" y="0"/>
                  </a:lnTo>
                  <a:lnTo>
                    <a:pt x="23" y="205"/>
                  </a:lnTo>
                  <a:lnTo>
                    <a:pt x="23" y="205"/>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79" name="Freeform 38"/>
            <p:cNvSpPr>
              <a:spLocks/>
            </p:cNvSpPr>
            <p:nvPr userDrawn="1"/>
          </p:nvSpPr>
          <p:spPr bwMode="auto">
            <a:xfrm>
              <a:off x="4644" y="3116"/>
              <a:ext cx="37" cy="23"/>
            </a:xfrm>
            <a:custGeom>
              <a:avLst/>
              <a:gdLst>
                <a:gd name="T0" fmla="*/ 30 w 37"/>
                <a:gd name="T1" fmla="*/ 23 h 23"/>
                <a:gd name="T2" fmla="*/ 0 w 37"/>
                <a:gd name="T3" fmla="*/ 23 h 23"/>
                <a:gd name="T4" fmla="*/ 6 w 37"/>
                <a:gd name="T5" fmla="*/ 0 h 23"/>
                <a:gd name="T6" fmla="*/ 37 w 37"/>
                <a:gd name="T7" fmla="*/ 0 h 23"/>
                <a:gd name="T8" fmla="*/ 30 w 37"/>
                <a:gd name="T9" fmla="*/ 23 h 23"/>
                <a:gd name="T10" fmla="*/ 30 w 37"/>
                <a:gd name="T11" fmla="*/ 23 h 23"/>
              </a:gdLst>
              <a:ahLst/>
              <a:cxnLst>
                <a:cxn ang="0">
                  <a:pos x="T0" y="T1"/>
                </a:cxn>
                <a:cxn ang="0">
                  <a:pos x="T2" y="T3"/>
                </a:cxn>
                <a:cxn ang="0">
                  <a:pos x="T4" y="T5"/>
                </a:cxn>
                <a:cxn ang="0">
                  <a:pos x="T6" y="T7"/>
                </a:cxn>
                <a:cxn ang="0">
                  <a:pos x="T8" y="T9"/>
                </a:cxn>
                <a:cxn ang="0">
                  <a:pos x="T10" y="T11"/>
                </a:cxn>
              </a:cxnLst>
              <a:rect l="0" t="0" r="r" b="b"/>
              <a:pathLst>
                <a:path w="37" h="23">
                  <a:moveTo>
                    <a:pt x="30" y="23"/>
                  </a:moveTo>
                  <a:lnTo>
                    <a:pt x="0" y="23"/>
                  </a:lnTo>
                  <a:lnTo>
                    <a:pt x="6" y="0"/>
                  </a:lnTo>
                  <a:lnTo>
                    <a:pt x="37" y="0"/>
                  </a:lnTo>
                  <a:lnTo>
                    <a:pt x="30" y="23"/>
                  </a:lnTo>
                  <a:lnTo>
                    <a:pt x="30" y="2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0" name="Freeform 39"/>
            <p:cNvSpPr>
              <a:spLocks/>
            </p:cNvSpPr>
            <p:nvPr userDrawn="1"/>
          </p:nvSpPr>
          <p:spPr bwMode="auto">
            <a:xfrm>
              <a:off x="4658" y="3116"/>
              <a:ext cx="80" cy="103"/>
            </a:xfrm>
            <a:custGeom>
              <a:avLst/>
              <a:gdLst>
                <a:gd name="T0" fmla="*/ 80 w 80"/>
                <a:gd name="T1" fmla="*/ 0 h 103"/>
                <a:gd name="T2" fmla="*/ 29 w 80"/>
                <a:gd name="T3" fmla="*/ 0 h 103"/>
                <a:gd name="T4" fmla="*/ 0 w 80"/>
                <a:gd name="T5" fmla="*/ 103 h 103"/>
                <a:gd name="T6" fmla="*/ 23 w 80"/>
                <a:gd name="T7" fmla="*/ 103 h 103"/>
                <a:gd name="T8" fmla="*/ 47 w 80"/>
                <a:gd name="T9" fmla="*/ 23 h 103"/>
                <a:gd name="T10" fmla="*/ 75 w 80"/>
                <a:gd name="T11" fmla="*/ 23 h 103"/>
                <a:gd name="T12" fmla="*/ 80 w 80"/>
                <a:gd name="T13" fmla="*/ 0 h 103"/>
                <a:gd name="T14" fmla="*/ 80 w 80"/>
                <a:gd name="T15" fmla="*/ 0 h 1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0" h="103">
                  <a:moveTo>
                    <a:pt x="80" y="0"/>
                  </a:moveTo>
                  <a:lnTo>
                    <a:pt x="29" y="0"/>
                  </a:lnTo>
                  <a:lnTo>
                    <a:pt x="0" y="103"/>
                  </a:lnTo>
                  <a:lnTo>
                    <a:pt x="23" y="103"/>
                  </a:lnTo>
                  <a:lnTo>
                    <a:pt x="47" y="23"/>
                  </a:lnTo>
                  <a:lnTo>
                    <a:pt x="75" y="23"/>
                  </a:lnTo>
                  <a:lnTo>
                    <a:pt x="80" y="0"/>
                  </a:lnTo>
                  <a:lnTo>
                    <a:pt x="80" y="0"/>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1" name="Freeform 40"/>
            <p:cNvSpPr>
              <a:spLocks/>
            </p:cNvSpPr>
            <p:nvPr userDrawn="1"/>
          </p:nvSpPr>
          <p:spPr bwMode="auto">
            <a:xfrm>
              <a:off x="5127" y="3116"/>
              <a:ext cx="37" cy="23"/>
            </a:xfrm>
            <a:custGeom>
              <a:avLst/>
              <a:gdLst>
                <a:gd name="T0" fmla="*/ 32 w 37"/>
                <a:gd name="T1" fmla="*/ 23 h 23"/>
                <a:gd name="T2" fmla="*/ 0 w 37"/>
                <a:gd name="T3" fmla="*/ 23 h 23"/>
                <a:gd name="T4" fmla="*/ 5 w 37"/>
                <a:gd name="T5" fmla="*/ 0 h 23"/>
                <a:gd name="T6" fmla="*/ 37 w 37"/>
                <a:gd name="T7" fmla="*/ 0 h 23"/>
                <a:gd name="T8" fmla="*/ 32 w 37"/>
                <a:gd name="T9" fmla="*/ 23 h 23"/>
                <a:gd name="T10" fmla="*/ 32 w 37"/>
                <a:gd name="T11" fmla="*/ 23 h 23"/>
              </a:gdLst>
              <a:ahLst/>
              <a:cxnLst>
                <a:cxn ang="0">
                  <a:pos x="T0" y="T1"/>
                </a:cxn>
                <a:cxn ang="0">
                  <a:pos x="T2" y="T3"/>
                </a:cxn>
                <a:cxn ang="0">
                  <a:pos x="T4" y="T5"/>
                </a:cxn>
                <a:cxn ang="0">
                  <a:pos x="T6" y="T7"/>
                </a:cxn>
                <a:cxn ang="0">
                  <a:pos x="T8" y="T9"/>
                </a:cxn>
                <a:cxn ang="0">
                  <a:pos x="T10" y="T11"/>
                </a:cxn>
              </a:cxnLst>
              <a:rect l="0" t="0" r="r" b="b"/>
              <a:pathLst>
                <a:path w="37" h="23">
                  <a:moveTo>
                    <a:pt x="32" y="23"/>
                  </a:moveTo>
                  <a:lnTo>
                    <a:pt x="0" y="23"/>
                  </a:lnTo>
                  <a:lnTo>
                    <a:pt x="5" y="0"/>
                  </a:lnTo>
                  <a:lnTo>
                    <a:pt x="37" y="0"/>
                  </a:lnTo>
                  <a:lnTo>
                    <a:pt x="32" y="23"/>
                  </a:lnTo>
                  <a:lnTo>
                    <a:pt x="32" y="2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 name="Freeform 41"/>
            <p:cNvSpPr>
              <a:spLocks/>
            </p:cNvSpPr>
            <p:nvPr userDrawn="1"/>
          </p:nvSpPr>
          <p:spPr bwMode="auto">
            <a:xfrm>
              <a:off x="5141" y="3116"/>
              <a:ext cx="81" cy="103"/>
            </a:xfrm>
            <a:custGeom>
              <a:avLst/>
              <a:gdLst>
                <a:gd name="T0" fmla="*/ 81 w 81"/>
                <a:gd name="T1" fmla="*/ 0 h 103"/>
                <a:gd name="T2" fmla="*/ 30 w 81"/>
                <a:gd name="T3" fmla="*/ 0 h 103"/>
                <a:gd name="T4" fmla="*/ 0 w 81"/>
                <a:gd name="T5" fmla="*/ 103 h 103"/>
                <a:gd name="T6" fmla="*/ 23 w 81"/>
                <a:gd name="T7" fmla="*/ 103 h 103"/>
                <a:gd name="T8" fmla="*/ 46 w 81"/>
                <a:gd name="T9" fmla="*/ 23 h 103"/>
                <a:gd name="T10" fmla="*/ 74 w 81"/>
                <a:gd name="T11" fmla="*/ 23 h 103"/>
                <a:gd name="T12" fmla="*/ 81 w 81"/>
                <a:gd name="T13" fmla="*/ 0 h 103"/>
                <a:gd name="T14" fmla="*/ 81 w 81"/>
                <a:gd name="T15" fmla="*/ 0 h 1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1" h="103">
                  <a:moveTo>
                    <a:pt x="81" y="0"/>
                  </a:moveTo>
                  <a:lnTo>
                    <a:pt x="30" y="0"/>
                  </a:lnTo>
                  <a:lnTo>
                    <a:pt x="0" y="103"/>
                  </a:lnTo>
                  <a:lnTo>
                    <a:pt x="23" y="103"/>
                  </a:lnTo>
                  <a:lnTo>
                    <a:pt x="46" y="23"/>
                  </a:lnTo>
                  <a:lnTo>
                    <a:pt x="74" y="23"/>
                  </a:lnTo>
                  <a:lnTo>
                    <a:pt x="81" y="0"/>
                  </a:lnTo>
                  <a:lnTo>
                    <a:pt x="81" y="0"/>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 name="Freeform 42"/>
            <p:cNvSpPr>
              <a:spLocks/>
            </p:cNvSpPr>
            <p:nvPr userDrawn="1"/>
          </p:nvSpPr>
          <p:spPr bwMode="auto">
            <a:xfrm>
              <a:off x="4818" y="3116"/>
              <a:ext cx="51" cy="103"/>
            </a:xfrm>
            <a:custGeom>
              <a:avLst/>
              <a:gdLst>
                <a:gd name="T0" fmla="*/ 23 w 51"/>
                <a:gd name="T1" fmla="*/ 103 h 103"/>
                <a:gd name="T2" fmla="*/ 0 w 51"/>
                <a:gd name="T3" fmla="*/ 103 h 103"/>
                <a:gd name="T4" fmla="*/ 28 w 51"/>
                <a:gd name="T5" fmla="*/ 0 h 103"/>
                <a:gd name="T6" fmla="*/ 51 w 51"/>
                <a:gd name="T7" fmla="*/ 0 h 103"/>
                <a:gd name="T8" fmla="*/ 23 w 51"/>
                <a:gd name="T9" fmla="*/ 103 h 103"/>
                <a:gd name="T10" fmla="*/ 23 w 51"/>
                <a:gd name="T11" fmla="*/ 103 h 103"/>
              </a:gdLst>
              <a:ahLst/>
              <a:cxnLst>
                <a:cxn ang="0">
                  <a:pos x="T0" y="T1"/>
                </a:cxn>
                <a:cxn ang="0">
                  <a:pos x="T2" y="T3"/>
                </a:cxn>
                <a:cxn ang="0">
                  <a:pos x="T4" y="T5"/>
                </a:cxn>
                <a:cxn ang="0">
                  <a:pos x="T6" y="T7"/>
                </a:cxn>
                <a:cxn ang="0">
                  <a:pos x="T8" y="T9"/>
                </a:cxn>
                <a:cxn ang="0">
                  <a:pos x="T10" y="T11"/>
                </a:cxn>
              </a:cxnLst>
              <a:rect l="0" t="0" r="r" b="b"/>
              <a:pathLst>
                <a:path w="51" h="103">
                  <a:moveTo>
                    <a:pt x="23" y="103"/>
                  </a:moveTo>
                  <a:lnTo>
                    <a:pt x="0" y="103"/>
                  </a:lnTo>
                  <a:lnTo>
                    <a:pt x="28" y="0"/>
                  </a:lnTo>
                  <a:lnTo>
                    <a:pt x="51" y="0"/>
                  </a:lnTo>
                  <a:lnTo>
                    <a:pt x="23" y="103"/>
                  </a:lnTo>
                  <a:lnTo>
                    <a:pt x="23" y="10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 name="Freeform 43"/>
            <p:cNvSpPr>
              <a:spLocks/>
            </p:cNvSpPr>
            <p:nvPr userDrawn="1"/>
          </p:nvSpPr>
          <p:spPr bwMode="auto">
            <a:xfrm>
              <a:off x="4857" y="3116"/>
              <a:ext cx="73" cy="103"/>
            </a:xfrm>
            <a:custGeom>
              <a:avLst/>
              <a:gdLst>
                <a:gd name="T0" fmla="*/ 73 w 73"/>
                <a:gd name="T1" fmla="*/ 0 h 103"/>
                <a:gd name="T2" fmla="*/ 48 w 73"/>
                <a:gd name="T3" fmla="*/ 0 h 103"/>
                <a:gd name="T4" fmla="*/ 0 w 73"/>
                <a:gd name="T5" fmla="*/ 51 h 103"/>
                <a:gd name="T6" fmla="*/ 23 w 73"/>
                <a:gd name="T7" fmla="*/ 103 h 103"/>
                <a:gd name="T8" fmla="*/ 50 w 73"/>
                <a:gd name="T9" fmla="*/ 103 h 103"/>
                <a:gd name="T10" fmla="*/ 27 w 73"/>
                <a:gd name="T11" fmla="*/ 53 h 103"/>
                <a:gd name="T12" fmla="*/ 73 w 73"/>
                <a:gd name="T13" fmla="*/ 0 h 103"/>
                <a:gd name="T14" fmla="*/ 73 w 73"/>
                <a:gd name="T15" fmla="*/ 0 h 1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3" h="103">
                  <a:moveTo>
                    <a:pt x="73" y="0"/>
                  </a:moveTo>
                  <a:lnTo>
                    <a:pt x="48" y="0"/>
                  </a:lnTo>
                  <a:lnTo>
                    <a:pt x="0" y="51"/>
                  </a:lnTo>
                  <a:lnTo>
                    <a:pt x="23" y="103"/>
                  </a:lnTo>
                  <a:lnTo>
                    <a:pt x="50" y="103"/>
                  </a:lnTo>
                  <a:lnTo>
                    <a:pt x="27" y="53"/>
                  </a:lnTo>
                  <a:lnTo>
                    <a:pt x="73" y="0"/>
                  </a:lnTo>
                  <a:lnTo>
                    <a:pt x="73" y="0"/>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 name="Freeform 44"/>
            <p:cNvSpPr>
              <a:spLocks/>
            </p:cNvSpPr>
            <p:nvPr userDrawn="1"/>
          </p:nvSpPr>
          <p:spPr bwMode="auto">
            <a:xfrm>
              <a:off x="5235" y="3197"/>
              <a:ext cx="55" cy="22"/>
            </a:xfrm>
            <a:custGeom>
              <a:avLst/>
              <a:gdLst>
                <a:gd name="T0" fmla="*/ 48 w 55"/>
                <a:gd name="T1" fmla="*/ 22 h 22"/>
                <a:gd name="T2" fmla="*/ 0 w 55"/>
                <a:gd name="T3" fmla="*/ 22 h 22"/>
                <a:gd name="T4" fmla="*/ 7 w 55"/>
                <a:gd name="T5" fmla="*/ 0 h 22"/>
                <a:gd name="T6" fmla="*/ 55 w 55"/>
                <a:gd name="T7" fmla="*/ 0 h 22"/>
                <a:gd name="T8" fmla="*/ 48 w 55"/>
                <a:gd name="T9" fmla="*/ 22 h 22"/>
                <a:gd name="T10" fmla="*/ 48 w 55"/>
                <a:gd name="T11" fmla="*/ 22 h 22"/>
              </a:gdLst>
              <a:ahLst/>
              <a:cxnLst>
                <a:cxn ang="0">
                  <a:pos x="T0" y="T1"/>
                </a:cxn>
                <a:cxn ang="0">
                  <a:pos x="T2" y="T3"/>
                </a:cxn>
                <a:cxn ang="0">
                  <a:pos x="T4" y="T5"/>
                </a:cxn>
                <a:cxn ang="0">
                  <a:pos x="T6" y="T7"/>
                </a:cxn>
                <a:cxn ang="0">
                  <a:pos x="T8" y="T9"/>
                </a:cxn>
                <a:cxn ang="0">
                  <a:pos x="T10" y="T11"/>
                </a:cxn>
              </a:cxnLst>
              <a:rect l="0" t="0" r="r" b="b"/>
              <a:pathLst>
                <a:path w="55" h="22">
                  <a:moveTo>
                    <a:pt x="48" y="22"/>
                  </a:moveTo>
                  <a:lnTo>
                    <a:pt x="0" y="22"/>
                  </a:lnTo>
                  <a:lnTo>
                    <a:pt x="7" y="0"/>
                  </a:lnTo>
                  <a:lnTo>
                    <a:pt x="55" y="0"/>
                  </a:lnTo>
                  <a:lnTo>
                    <a:pt x="48" y="22"/>
                  </a:lnTo>
                  <a:lnTo>
                    <a:pt x="48" y="22"/>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6" name="Freeform 45"/>
            <p:cNvSpPr>
              <a:spLocks/>
            </p:cNvSpPr>
            <p:nvPr userDrawn="1"/>
          </p:nvSpPr>
          <p:spPr bwMode="auto">
            <a:xfrm>
              <a:off x="5246" y="3157"/>
              <a:ext cx="55" cy="23"/>
            </a:xfrm>
            <a:custGeom>
              <a:avLst/>
              <a:gdLst>
                <a:gd name="T0" fmla="*/ 49 w 55"/>
                <a:gd name="T1" fmla="*/ 23 h 23"/>
                <a:gd name="T2" fmla="*/ 0 w 55"/>
                <a:gd name="T3" fmla="*/ 23 h 23"/>
                <a:gd name="T4" fmla="*/ 7 w 55"/>
                <a:gd name="T5" fmla="*/ 0 h 23"/>
                <a:gd name="T6" fmla="*/ 55 w 55"/>
                <a:gd name="T7" fmla="*/ 0 h 23"/>
                <a:gd name="T8" fmla="*/ 49 w 55"/>
                <a:gd name="T9" fmla="*/ 23 h 23"/>
                <a:gd name="T10" fmla="*/ 49 w 55"/>
                <a:gd name="T11" fmla="*/ 23 h 23"/>
              </a:gdLst>
              <a:ahLst/>
              <a:cxnLst>
                <a:cxn ang="0">
                  <a:pos x="T0" y="T1"/>
                </a:cxn>
                <a:cxn ang="0">
                  <a:pos x="T2" y="T3"/>
                </a:cxn>
                <a:cxn ang="0">
                  <a:pos x="T4" y="T5"/>
                </a:cxn>
                <a:cxn ang="0">
                  <a:pos x="T6" y="T7"/>
                </a:cxn>
                <a:cxn ang="0">
                  <a:pos x="T8" y="T9"/>
                </a:cxn>
                <a:cxn ang="0">
                  <a:pos x="T10" y="T11"/>
                </a:cxn>
              </a:cxnLst>
              <a:rect l="0" t="0" r="r" b="b"/>
              <a:pathLst>
                <a:path w="55" h="23">
                  <a:moveTo>
                    <a:pt x="49" y="23"/>
                  </a:moveTo>
                  <a:lnTo>
                    <a:pt x="0" y="23"/>
                  </a:lnTo>
                  <a:lnTo>
                    <a:pt x="7" y="0"/>
                  </a:lnTo>
                  <a:lnTo>
                    <a:pt x="55" y="0"/>
                  </a:lnTo>
                  <a:lnTo>
                    <a:pt x="49" y="23"/>
                  </a:lnTo>
                  <a:lnTo>
                    <a:pt x="49" y="2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7" name="Freeform 46"/>
            <p:cNvSpPr>
              <a:spLocks/>
            </p:cNvSpPr>
            <p:nvPr userDrawn="1"/>
          </p:nvSpPr>
          <p:spPr bwMode="auto">
            <a:xfrm>
              <a:off x="5258" y="3117"/>
              <a:ext cx="55" cy="22"/>
            </a:xfrm>
            <a:custGeom>
              <a:avLst/>
              <a:gdLst>
                <a:gd name="T0" fmla="*/ 48 w 55"/>
                <a:gd name="T1" fmla="*/ 22 h 22"/>
                <a:gd name="T2" fmla="*/ 0 w 55"/>
                <a:gd name="T3" fmla="*/ 22 h 22"/>
                <a:gd name="T4" fmla="*/ 5 w 55"/>
                <a:gd name="T5" fmla="*/ 0 h 22"/>
                <a:gd name="T6" fmla="*/ 55 w 55"/>
                <a:gd name="T7" fmla="*/ 0 h 22"/>
                <a:gd name="T8" fmla="*/ 48 w 55"/>
                <a:gd name="T9" fmla="*/ 22 h 22"/>
                <a:gd name="T10" fmla="*/ 48 w 55"/>
                <a:gd name="T11" fmla="*/ 22 h 22"/>
              </a:gdLst>
              <a:ahLst/>
              <a:cxnLst>
                <a:cxn ang="0">
                  <a:pos x="T0" y="T1"/>
                </a:cxn>
                <a:cxn ang="0">
                  <a:pos x="T2" y="T3"/>
                </a:cxn>
                <a:cxn ang="0">
                  <a:pos x="T4" y="T5"/>
                </a:cxn>
                <a:cxn ang="0">
                  <a:pos x="T6" y="T7"/>
                </a:cxn>
                <a:cxn ang="0">
                  <a:pos x="T8" y="T9"/>
                </a:cxn>
                <a:cxn ang="0">
                  <a:pos x="T10" y="T11"/>
                </a:cxn>
              </a:cxnLst>
              <a:rect l="0" t="0" r="r" b="b"/>
              <a:pathLst>
                <a:path w="55" h="22">
                  <a:moveTo>
                    <a:pt x="48" y="22"/>
                  </a:moveTo>
                  <a:lnTo>
                    <a:pt x="0" y="22"/>
                  </a:lnTo>
                  <a:lnTo>
                    <a:pt x="5" y="0"/>
                  </a:lnTo>
                  <a:lnTo>
                    <a:pt x="55" y="0"/>
                  </a:lnTo>
                  <a:lnTo>
                    <a:pt x="48" y="22"/>
                  </a:lnTo>
                  <a:lnTo>
                    <a:pt x="48" y="22"/>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8" name="Freeform 47"/>
            <p:cNvSpPr>
              <a:spLocks/>
            </p:cNvSpPr>
            <p:nvPr userDrawn="1"/>
          </p:nvSpPr>
          <p:spPr bwMode="auto">
            <a:xfrm>
              <a:off x="5205" y="3116"/>
              <a:ext cx="53" cy="103"/>
            </a:xfrm>
            <a:custGeom>
              <a:avLst/>
              <a:gdLst>
                <a:gd name="T0" fmla="*/ 25 w 53"/>
                <a:gd name="T1" fmla="*/ 103 h 103"/>
                <a:gd name="T2" fmla="*/ 0 w 53"/>
                <a:gd name="T3" fmla="*/ 103 h 103"/>
                <a:gd name="T4" fmla="*/ 30 w 53"/>
                <a:gd name="T5" fmla="*/ 0 h 103"/>
                <a:gd name="T6" fmla="*/ 53 w 53"/>
                <a:gd name="T7" fmla="*/ 0 h 103"/>
                <a:gd name="T8" fmla="*/ 25 w 53"/>
                <a:gd name="T9" fmla="*/ 103 h 103"/>
                <a:gd name="T10" fmla="*/ 25 w 53"/>
                <a:gd name="T11" fmla="*/ 103 h 103"/>
              </a:gdLst>
              <a:ahLst/>
              <a:cxnLst>
                <a:cxn ang="0">
                  <a:pos x="T0" y="T1"/>
                </a:cxn>
                <a:cxn ang="0">
                  <a:pos x="T2" y="T3"/>
                </a:cxn>
                <a:cxn ang="0">
                  <a:pos x="T4" y="T5"/>
                </a:cxn>
                <a:cxn ang="0">
                  <a:pos x="T6" y="T7"/>
                </a:cxn>
                <a:cxn ang="0">
                  <a:pos x="T8" y="T9"/>
                </a:cxn>
                <a:cxn ang="0">
                  <a:pos x="T10" y="T11"/>
                </a:cxn>
              </a:cxnLst>
              <a:rect l="0" t="0" r="r" b="b"/>
              <a:pathLst>
                <a:path w="53" h="103">
                  <a:moveTo>
                    <a:pt x="25" y="103"/>
                  </a:moveTo>
                  <a:lnTo>
                    <a:pt x="0" y="103"/>
                  </a:lnTo>
                  <a:lnTo>
                    <a:pt x="30" y="0"/>
                  </a:lnTo>
                  <a:lnTo>
                    <a:pt x="53" y="0"/>
                  </a:lnTo>
                  <a:lnTo>
                    <a:pt x="25" y="103"/>
                  </a:lnTo>
                  <a:lnTo>
                    <a:pt x="25" y="10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9" name="Freeform 48"/>
            <p:cNvSpPr>
              <a:spLocks/>
            </p:cNvSpPr>
            <p:nvPr userDrawn="1"/>
          </p:nvSpPr>
          <p:spPr bwMode="auto">
            <a:xfrm>
              <a:off x="5387" y="3116"/>
              <a:ext cx="73" cy="103"/>
            </a:xfrm>
            <a:custGeom>
              <a:avLst/>
              <a:gdLst>
                <a:gd name="T0" fmla="*/ 73 w 73"/>
                <a:gd name="T1" fmla="*/ 41 h 103"/>
                <a:gd name="T2" fmla="*/ 41 w 73"/>
                <a:gd name="T3" fmla="*/ 41 h 103"/>
                <a:gd name="T4" fmla="*/ 54 w 73"/>
                <a:gd name="T5" fmla="*/ 0 h 103"/>
                <a:gd name="T6" fmla="*/ 29 w 73"/>
                <a:gd name="T7" fmla="*/ 0 h 103"/>
                <a:gd name="T8" fmla="*/ 0 w 73"/>
                <a:gd name="T9" fmla="*/ 103 h 103"/>
                <a:gd name="T10" fmla="*/ 24 w 73"/>
                <a:gd name="T11" fmla="*/ 103 h 103"/>
                <a:gd name="T12" fmla="*/ 36 w 73"/>
                <a:gd name="T13" fmla="*/ 64 h 103"/>
                <a:gd name="T14" fmla="*/ 66 w 73"/>
                <a:gd name="T15" fmla="*/ 64 h 103"/>
                <a:gd name="T16" fmla="*/ 73 w 73"/>
                <a:gd name="T17" fmla="*/ 41 h 103"/>
                <a:gd name="T18" fmla="*/ 73 w 73"/>
                <a:gd name="T19" fmla="*/ 41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3" h="103">
                  <a:moveTo>
                    <a:pt x="73" y="41"/>
                  </a:moveTo>
                  <a:lnTo>
                    <a:pt x="41" y="41"/>
                  </a:lnTo>
                  <a:lnTo>
                    <a:pt x="54" y="0"/>
                  </a:lnTo>
                  <a:lnTo>
                    <a:pt x="29" y="0"/>
                  </a:lnTo>
                  <a:lnTo>
                    <a:pt x="0" y="103"/>
                  </a:lnTo>
                  <a:lnTo>
                    <a:pt x="24" y="103"/>
                  </a:lnTo>
                  <a:lnTo>
                    <a:pt x="36" y="64"/>
                  </a:lnTo>
                  <a:lnTo>
                    <a:pt x="66" y="64"/>
                  </a:lnTo>
                  <a:lnTo>
                    <a:pt x="73" y="41"/>
                  </a:lnTo>
                  <a:lnTo>
                    <a:pt x="73" y="41"/>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90" name="Freeform 49"/>
            <p:cNvSpPr>
              <a:spLocks/>
            </p:cNvSpPr>
            <p:nvPr userDrawn="1"/>
          </p:nvSpPr>
          <p:spPr bwMode="auto">
            <a:xfrm>
              <a:off x="5448" y="3116"/>
              <a:ext cx="53" cy="103"/>
            </a:xfrm>
            <a:custGeom>
              <a:avLst/>
              <a:gdLst>
                <a:gd name="T0" fmla="*/ 23 w 53"/>
                <a:gd name="T1" fmla="*/ 103 h 103"/>
                <a:gd name="T2" fmla="*/ 0 w 53"/>
                <a:gd name="T3" fmla="*/ 103 h 103"/>
                <a:gd name="T4" fmla="*/ 30 w 53"/>
                <a:gd name="T5" fmla="*/ 0 h 103"/>
                <a:gd name="T6" fmla="*/ 53 w 53"/>
                <a:gd name="T7" fmla="*/ 0 h 103"/>
                <a:gd name="T8" fmla="*/ 23 w 53"/>
                <a:gd name="T9" fmla="*/ 103 h 103"/>
                <a:gd name="T10" fmla="*/ 23 w 53"/>
                <a:gd name="T11" fmla="*/ 103 h 103"/>
              </a:gdLst>
              <a:ahLst/>
              <a:cxnLst>
                <a:cxn ang="0">
                  <a:pos x="T0" y="T1"/>
                </a:cxn>
                <a:cxn ang="0">
                  <a:pos x="T2" y="T3"/>
                </a:cxn>
                <a:cxn ang="0">
                  <a:pos x="T4" y="T5"/>
                </a:cxn>
                <a:cxn ang="0">
                  <a:pos x="T6" y="T7"/>
                </a:cxn>
                <a:cxn ang="0">
                  <a:pos x="T8" y="T9"/>
                </a:cxn>
                <a:cxn ang="0">
                  <a:pos x="T10" y="T11"/>
                </a:cxn>
              </a:cxnLst>
              <a:rect l="0" t="0" r="r" b="b"/>
              <a:pathLst>
                <a:path w="53" h="103">
                  <a:moveTo>
                    <a:pt x="23" y="103"/>
                  </a:moveTo>
                  <a:lnTo>
                    <a:pt x="0" y="103"/>
                  </a:lnTo>
                  <a:lnTo>
                    <a:pt x="30" y="0"/>
                  </a:lnTo>
                  <a:lnTo>
                    <a:pt x="53" y="0"/>
                  </a:lnTo>
                  <a:lnTo>
                    <a:pt x="23" y="103"/>
                  </a:lnTo>
                  <a:lnTo>
                    <a:pt x="23" y="10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91" name="Freeform 50"/>
            <p:cNvSpPr>
              <a:spLocks/>
            </p:cNvSpPr>
            <p:nvPr userDrawn="1"/>
          </p:nvSpPr>
          <p:spPr bwMode="auto">
            <a:xfrm>
              <a:off x="5301" y="3116"/>
              <a:ext cx="99" cy="103"/>
            </a:xfrm>
            <a:custGeom>
              <a:avLst/>
              <a:gdLst>
                <a:gd name="T0" fmla="*/ 94 w 99"/>
                <a:gd name="T1" fmla="*/ 23 h 103"/>
                <a:gd name="T2" fmla="*/ 99 w 99"/>
                <a:gd name="T3" fmla="*/ 1 h 103"/>
                <a:gd name="T4" fmla="*/ 28 w 99"/>
                <a:gd name="T5" fmla="*/ 0 h 103"/>
                <a:gd name="T6" fmla="*/ 0 w 99"/>
                <a:gd name="T7" fmla="*/ 103 h 103"/>
                <a:gd name="T8" fmla="*/ 71 w 99"/>
                <a:gd name="T9" fmla="*/ 103 h 103"/>
                <a:gd name="T10" fmla="*/ 76 w 99"/>
                <a:gd name="T11" fmla="*/ 81 h 103"/>
                <a:gd name="T12" fmla="*/ 30 w 99"/>
                <a:gd name="T13" fmla="*/ 81 h 103"/>
                <a:gd name="T14" fmla="*/ 46 w 99"/>
                <a:gd name="T15" fmla="*/ 23 h 103"/>
                <a:gd name="T16" fmla="*/ 94 w 99"/>
                <a:gd name="T17" fmla="*/ 23 h 103"/>
                <a:gd name="T18" fmla="*/ 94 w 99"/>
                <a:gd name="T19" fmla="*/ 2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9" h="103">
                  <a:moveTo>
                    <a:pt x="94" y="23"/>
                  </a:moveTo>
                  <a:lnTo>
                    <a:pt x="99" y="1"/>
                  </a:lnTo>
                  <a:lnTo>
                    <a:pt x="28" y="0"/>
                  </a:lnTo>
                  <a:lnTo>
                    <a:pt x="0" y="103"/>
                  </a:lnTo>
                  <a:lnTo>
                    <a:pt x="71" y="103"/>
                  </a:lnTo>
                  <a:lnTo>
                    <a:pt x="76" y="81"/>
                  </a:lnTo>
                  <a:lnTo>
                    <a:pt x="30" y="81"/>
                  </a:lnTo>
                  <a:lnTo>
                    <a:pt x="46" y="23"/>
                  </a:lnTo>
                  <a:lnTo>
                    <a:pt x="94" y="23"/>
                  </a:lnTo>
                  <a:lnTo>
                    <a:pt x="94" y="2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92" name="Freeform 51"/>
            <p:cNvSpPr>
              <a:spLocks/>
            </p:cNvSpPr>
            <p:nvPr userDrawn="1"/>
          </p:nvSpPr>
          <p:spPr bwMode="auto">
            <a:xfrm>
              <a:off x="4935" y="3116"/>
              <a:ext cx="89" cy="103"/>
            </a:xfrm>
            <a:custGeom>
              <a:avLst/>
              <a:gdLst>
                <a:gd name="T0" fmla="*/ 89 w 89"/>
                <a:gd name="T1" fmla="*/ 0 h 103"/>
                <a:gd name="T2" fmla="*/ 62 w 89"/>
                <a:gd name="T3" fmla="*/ 0 h 103"/>
                <a:gd name="T4" fmla="*/ 14 w 89"/>
                <a:gd name="T5" fmla="*/ 51 h 103"/>
                <a:gd name="T6" fmla="*/ 0 w 89"/>
                <a:gd name="T7" fmla="*/ 103 h 103"/>
                <a:gd name="T8" fmla="*/ 23 w 89"/>
                <a:gd name="T9" fmla="*/ 103 h 103"/>
                <a:gd name="T10" fmla="*/ 36 w 89"/>
                <a:gd name="T11" fmla="*/ 56 h 103"/>
                <a:gd name="T12" fmla="*/ 89 w 89"/>
                <a:gd name="T13" fmla="*/ 0 h 103"/>
                <a:gd name="T14" fmla="*/ 89 w 89"/>
                <a:gd name="T15" fmla="*/ 0 h 1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 h="103">
                  <a:moveTo>
                    <a:pt x="89" y="0"/>
                  </a:moveTo>
                  <a:lnTo>
                    <a:pt x="62" y="0"/>
                  </a:lnTo>
                  <a:lnTo>
                    <a:pt x="14" y="51"/>
                  </a:lnTo>
                  <a:lnTo>
                    <a:pt x="0" y="103"/>
                  </a:lnTo>
                  <a:lnTo>
                    <a:pt x="23" y="103"/>
                  </a:lnTo>
                  <a:lnTo>
                    <a:pt x="36" y="56"/>
                  </a:lnTo>
                  <a:lnTo>
                    <a:pt x="89" y="0"/>
                  </a:lnTo>
                  <a:lnTo>
                    <a:pt x="89" y="0"/>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93" name="Freeform 52"/>
            <p:cNvSpPr>
              <a:spLocks noEditPoints="1"/>
            </p:cNvSpPr>
            <p:nvPr userDrawn="1"/>
          </p:nvSpPr>
          <p:spPr bwMode="auto">
            <a:xfrm>
              <a:off x="4722" y="3116"/>
              <a:ext cx="107" cy="103"/>
            </a:xfrm>
            <a:custGeom>
              <a:avLst/>
              <a:gdLst>
                <a:gd name="T0" fmla="*/ 77 w 107"/>
                <a:gd name="T1" fmla="*/ 103 h 103"/>
                <a:gd name="T2" fmla="*/ 0 w 107"/>
                <a:gd name="T3" fmla="*/ 103 h 103"/>
                <a:gd name="T4" fmla="*/ 30 w 107"/>
                <a:gd name="T5" fmla="*/ 0 h 103"/>
                <a:gd name="T6" fmla="*/ 107 w 107"/>
                <a:gd name="T7" fmla="*/ 0 h 103"/>
                <a:gd name="T8" fmla="*/ 77 w 107"/>
                <a:gd name="T9" fmla="*/ 103 h 103"/>
                <a:gd name="T10" fmla="*/ 77 w 107"/>
                <a:gd name="T11" fmla="*/ 23 h 103"/>
                <a:gd name="T12" fmla="*/ 46 w 107"/>
                <a:gd name="T13" fmla="*/ 23 h 103"/>
                <a:gd name="T14" fmla="*/ 30 w 107"/>
                <a:gd name="T15" fmla="*/ 81 h 103"/>
                <a:gd name="T16" fmla="*/ 61 w 107"/>
                <a:gd name="T17" fmla="*/ 81 h 103"/>
                <a:gd name="T18" fmla="*/ 77 w 107"/>
                <a:gd name="T19" fmla="*/ 23 h 103"/>
                <a:gd name="T20" fmla="*/ 77 w 107"/>
                <a:gd name="T21" fmla="*/ 2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7" h="103">
                  <a:moveTo>
                    <a:pt x="77" y="103"/>
                  </a:moveTo>
                  <a:lnTo>
                    <a:pt x="0" y="103"/>
                  </a:lnTo>
                  <a:lnTo>
                    <a:pt x="30" y="0"/>
                  </a:lnTo>
                  <a:lnTo>
                    <a:pt x="107" y="0"/>
                  </a:lnTo>
                  <a:lnTo>
                    <a:pt x="77" y="103"/>
                  </a:lnTo>
                  <a:close/>
                  <a:moveTo>
                    <a:pt x="77" y="23"/>
                  </a:moveTo>
                  <a:lnTo>
                    <a:pt x="46" y="23"/>
                  </a:lnTo>
                  <a:lnTo>
                    <a:pt x="30" y="81"/>
                  </a:lnTo>
                  <a:lnTo>
                    <a:pt x="61" y="81"/>
                  </a:lnTo>
                  <a:lnTo>
                    <a:pt x="77" y="23"/>
                  </a:lnTo>
                  <a:lnTo>
                    <a:pt x="77" y="2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94" name="Freeform 53"/>
            <p:cNvSpPr>
              <a:spLocks/>
            </p:cNvSpPr>
            <p:nvPr userDrawn="1"/>
          </p:nvSpPr>
          <p:spPr bwMode="auto">
            <a:xfrm>
              <a:off x="4722" y="3116"/>
              <a:ext cx="107" cy="103"/>
            </a:xfrm>
            <a:custGeom>
              <a:avLst/>
              <a:gdLst>
                <a:gd name="T0" fmla="*/ 77 w 107"/>
                <a:gd name="T1" fmla="*/ 103 h 103"/>
                <a:gd name="T2" fmla="*/ 0 w 107"/>
                <a:gd name="T3" fmla="*/ 103 h 103"/>
                <a:gd name="T4" fmla="*/ 30 w 107"/>
                <a:gd name="T5" fmla="*/ 0 h 103"/>
                <a:gd name="T6" fmla="*/ 107 w 107"/>
                <a:gd name="T7" fmla="*/ 0 h 103"/>
                <a:gd name="T8" fmla="*/ 77 w 107"/>
                <a:gd name="T9" fmla="*/ 103 h 103"/>
              </a:gdLst>
              <a:ahLst/>
              <a:cxnLst>
                <a:cxn ang="0">
                  <a:pos x="T0" y="T1"/>
                </a:cxn>
                <a:cxn ang="0">
                  <a:pos x="T2" y="T3"/>
                </a:cxn>
                <a:cxn ang="0">
                  <a:pos x="T4" y="T5"/>
                </a:cxn>
                <a:cxn ang="0">
                  <a:pos x="T6" y="T7"/>
                </a:cxn>
                <a:cxn ang="0">
                  <a:pos x="T8" y="T9"/>
                </a:cxn>
              </a:cxnLst>
              <a:rect l="0" t="0" r="r" b="b"/>
              <a:pathLst>
                <a:path w="107" h="103">
                  <a:moveTo>
                    <a:pt x="77" y="103"/>
                  </a:moveTo>
                  <a:lnTo>
                    <a:pt x="0" y="103"/>
                  </a:lnTo>
                  <a:lnTo>
                    <a:pt x="30" y="0"/>
                  </a:lnTo>
                  <a:lnTo>
                    <a:pt x="107" y="0"/>
                  </a:lnTo>
                  <a:lnTo>
                    <a:pt x="77" y="10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95" name="Freeform 54"/>
            <p:cNvSpPr>
              <a:spLocks/>
            </p:cNvSpPr>
            <p:nvPr userDrawn="1"/>
          </p:nvSpPr>
          <p:spPr bwMode="auto">
            <a:xfrm>
              <a:off x="4752" y="3139"/>
              <a:ext cx="47" cy="58"/>
            </a:xfrm>
            <a:custGeom>
              <a:avLst/>
              <a:gdLst>
                <a:gd name="T0" fmla="*/ 47 w 47"/>
                <a:gd name="T1" fmla="*/ 0 h 58"/>
                <a:gd name="T2" fmla="*/ 16 w 47"/>
                <a:gd name="T3" fmla="*/ 0 h 58"/>
                <a:gd name="T4" fmla="*/ 0 w 47"/>
                <a:gd name="T5" fmla="*/ 58 h 58"/>
                <a:gd name="T6" fmla="*/ 31 w 47"/>
                <a:gd name="T7" fmla="*/ 58 h 58"/>
                <a:gd name="T8" fmla="*/ 47 w 47"/>
                <a:gd name="T9" fmla="*/ 0 h 58"/>
                <a:gd name="T10" fmla="*/ 47 w 47"/>
                <a:gd name="T11" fmla="*/ 0 h 58"/>
              </a:gdLst>
              <a:ahLst/>
              <a:cxnLst>
                <a:cxn ang="0">
                  <a:pos x="T0" y="T1"/>
                </a:cxn>
                <a:cxn ang="0">
                  <a:pos x="T2" y="T3"/>
                </a:cxn>
                <a:cxn ang="0">
                  <a:pos x="T4" y="T5"/>
                </a:cxn>
                <a:cxn ang="0">
                  <a:pos x="T6" y="T7"/>
                </a:cxn>
                <a:cxn ang="0">
                  <a:pos x="T8" y="T9"/>
                </a:cxn>
                <a:cxn ang="0">
                  <a:pos x="T10" y="T11"/>
                </a:cxn>
              </a:cxnLst>
              <a:rect l="0" t="0" r="r" b="b"/>
              <a:pathLst>
                <a:path w="47" h="58">
                  <a:moveTo>
                    <a:pt x="47" y="0"/>
                  </a:moveTo>
                  <a:lnTo>
                    <a:pt x="16" y="0"/>
                  </a:lnTo>
                  <a:lnTo>
                    <a:pt x="0" y="58"/>
                  </a:lnTo>
                  <a:lnTo>
                    <a:pt x="31" y="58"/>
                  </a:lnTo>
                  <a:lnTo>
                    <a:pt x="47" y="0"/>
                  </a:lnTo>
                  <a:lnTo>
                    <a:pt x="4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96" name="Freeform 55"/>
            <p:cNvSpPr>
              <a:spLocks noEditPoints="1"/>
            </p:cNvSpPr>
            <p:nvPr userDrawn="1"/>
          </p:nvSpPr>
          <p:spPr bwMode="auto">
            <a:xfrm>
              <a:off x="4997" y="3116"/>
              <a:ext cx="107" cy="103"/>
            </a:xfrm>
            <a:custGeom>
              <a:avLst/>
              <a:gdLst>
                <a:gd name="T0" fmla="*/ 76 w 107"/>
                <a:gd name="T1" fmla="*/ 103 h 103"/>
                <a:gd name="T2" fmla="*/ 0 w 107"/>
                <a:gd name="T3" fmla="*/ 103 h 103"/>
                <a:gd name="T4" fmla="*/ 30 w 107"/>
                <a:gd name="T5" fmla="*/ 0 h 103"/>
                <a:gd name="T6" fmla="*/ 107 w 107"/>
                <a:gd name="T7" fmla="*/ 0 h 103"/>
                <a:gd name="T8" fmla="*/ 76 w 107"/>
                <a:gd name="T9" fmla="*/ 103 h 103"/>
                <a:gd name="T10" fmla="*/ 76 w 107"/>
                <a:gd name="T11" fmla="*/ 23 h 103"/>
                <a:gd name="T12" fmla="*/ 48 w 107"/>
                <a:gd name="T13" fmla="*/ 23 h 103"/>
                <a:gd name="T14" fmla="*/ 30 w 107"/>
                <a:gd name="T15" fmla="*/ 81 h 103"/>
                <a:gd name="T16" fmla="*/ 61 w 107"/>
                <a:gd name="T17" fmla="*/ 81 h 103"/>
                <a:gd name="T18" fmla="*/ 76 w 107"/>
                <a:gd name="T19" fmla="*/ 23 h 103"/>
                <a:gd name="T20" fmla="*/ 76 w 107"/>
                <a:gd name="T21" fmla="*/ 2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7" h="103">
                  <a:moveTo>
                    <a:pt x="76" y="103"/>
                  </a:moveTo>
                  <a:lnTo>
                    <a:pt x="0" y="103"/>
                  </a:lnTo>
                  <a:lnTo>
                    <a:pt x="30" y="0"/>
                  </a:lnTo>
                  <a:lnTo>
                    <a:pt x="107" y="0"/>
                  </a:lnTo>
                  <a:lnTo>
                    <a:pt x="76" y="103"/>
                  </a:lnTo>
                  <a:close/>
                  <a:moveTo>
                    <a:pt x="76" y="23"/>
                  </a:moveTo>
                  <a:lnTo>
                    <a:pt x="48" y="23"/>
                  </a:lnTo>
                  <a:lnTo>
                    <a:pt x="30" y="81"/>
                  </a:lnTo>
                  <a:lnTo>
                    <a:pt x="61" y="81"/>
                  </a:lnTo>
                  <a:lnTo>
                    <a:pt x="76" y="23"/>
                  </a:lnTo>
                  <a:lnTo>
                    <a:pt x="76" y="2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97" name="Freeform 56"/>
            <p:cNvSpPr>
              <a:spLocks/>
            </p:cNvSpPr>
            <p:nvPr userDrawn="1"/>
          </p:nvSpPr>
          <p:spPr bwMode="auto">
            <a:xfrm>
              <a:off x="4997" y="3116"/>
              <a:ext cx="107" cy="103"/>
            </a:xfrm>
            <a:custGeom>
              <a:avLst/>
              <a:gdLst>
                <a:gd name="T0" fmla="*/ 76 w 107"/>
                <a:gd name="T1" fmla="*/ 103 h 103"/>
                <a:gd name="T2" fmla="*/ 0 w 107"/>
                <a:gd name="T3" fmla="*/ 103 h 103"/>
                <a:gd name="T4" fmla="*/ 30 w 107"/>
                <a:gd name="T5" fmla="*/ 0 h 103"/>
                <a:gd name="T6" fmla="*/ 107 w 107"/>
                <a:gd name="T7" fmla="*/ 0 h 103"/>
                <a:gd name="T8" fmla="*/ 76 w 107"/>
                <a:gd name="T9" fmla="*/ 103 h 103"/>
              </a:gdLst>
              <a:ahLst/>
              <a:cxnLst>
                <a:cxn ang="0">
                  <a:pos x="T0" y="T1"/>
                </a:cxn>
                <a:cxn ang="0">
                  <a:pos x="T2" y="T3"/>
                </a:cxn>
                <a:cxn ang="0">
                  <a:pos x="T4" y="T5"/>
                </a:cxn>
                <a:cxn ang="0">
                  <a:pos x="T6" y="T7"/>
                </a:cxn>
                <a:cxn ang="0">
                  <a:pos x="T8" y="T9"/>
                </a:cxn>
              </a:cxnLst>
              <a:rect l="0" t="0" r="r" b="b"/>
              <a:pathLst>
                <a:path w="107" h="103">
                  <a:moveTo>
                    <a:pt x="76" y="103"/>
                  </a:moveTo>
                  <a:lnTo>
                    <a:pt x="0" y="103"/>
                  </a:lnTo>
                  <a:lnTo>
                    <a:pt x="30" y="0"/>
                  </a:lnTo>
                  <a:lnTo>
                    <a:pt x="107" y="0"/>
                  </a:lnTo>
                  <a:lnTo>
                    <a:pt x="76" y="10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98" name="Freeform 57"/>
            <p:cNvSpPr>
              <a:spLocks/>
            </p:cNvSpPr>
            <p:nvPr userDrawn="1"/>
          </p:nvSpPr>
          <p:spPr bwMode="auto">
            <a:xfrm>
              <a:off x="5027" y="3139"/>
              <a:ext cx="46" cy="58"/>
            </a:xfrm>
            <a:custGeom>
              <a:avLst/>
              <a:gdLst>
                <a:gd name="T0" fmla="*/ 46 w 46"/>
                <a:gd name="T1" fmla="*/ 0 h 58"/>
                <a:gd name="T2" fmla="*/ 18 w 46"/>
                <a:gd name="T3" fmla="*/ 0 h 58"/>
                <a:gd name="T4" fmla="*/ 0 w 46"/>
                <a:gd name="T5" fmla="*/ 58 h 58"/>
                <a:gd name="T6" fmla="*/ 31 w 46"/>
                <a:gd name="T7" fmla="*/ 58 h 58"/>
                <a:gd name="T8" fmla="*/ 46 w 46"/>
                <a:gd name="T9" fmla="*/ 0 h 58"/>
                <a:gd name="T10" fmla="*/ 46 w 46"/>
                <a:gd name="T11" fmla="*/ 0 h 58"/>
              </a:gdLst>
              <a:ahLst/>
              <a:cxnLst>
                <a:cxn ang="0">
                  <a:pos x="T0" y="T1"/>
                </a:cxn>
                <a:cxn ang="0">
                  <a:pos x="T2" y="T3"/>
                </a:cxn>
                <a:cxn ang="0">
                  <a:pos x="T4" y="T5"/>
                </a:cxn>
                <a:cxn ang="0">
                  <a:pos x="T6" y="T7"/>
                </a:cxn>
                <a:cxn ang="0">
                  <a:pos x="T8" y="T9"/>
                </a:cxn>
                <a:cxn ang="0">
                  <a:pos x="T10" y="T11"/>
                </a:cxn>
              </a:cxnLst>
              <a:rect l="0" t="0" r="r" b="b"/>
              <a:pathLst>
                <a:path w="46" h="58">
                  <a:moveTo>
                    <a:pt x="46" y="0"/>
                  </a:moveTo>
                  <a:lnTo>
                    <a:pt x="18" y="0"/>
                  </a:lnTo>
                  <a:lnTo>
                    <a:pt x="0" y="58"/>
                  </a:lnTo>
                  <a:lnTo>
                    <a:pt x="31" y="58"/>
                  </a:lnTo>
                  <a:lnTo>
                    <a:pt x="46" y="0"/>
                  </a:lnTo>
                  <a:lnTo>
                    <a:pt x="4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99" name="Freeform 58"/>
            <p:cNvSpPr>
              <a:spLocks/>
            </p:cNvSpPr>
            <p:nvPr userDrawn="1"/>
          </p:nvSpPr>
          <p:spPr bwMode="auto">
            <a:xfrm>
              <a:off x="4930" y="3117"/>
              <a:ext cx="35" cy="45"/>
            </a:xfrm>
            <a:custGeom>
              <a:avLst/>
              <a:gdLst>
                <a:gd name="T0" fmla="*/ 26 w 35"/>
                <a:gd name="T1" fmla="*/ 0 h 45"/>
                <a:gd name="T2" fmla="*/ 0 w 35"/>
                <a:gd name="T3" fmla="*/ 0 h 45"/>
                <a:gd name="T4" fmla="*/ 18 w 35"/>
                <a:gd name="T5" fmla="*/ 45 h 45"/>
                <a:gd name="T6" fmla="*/ 35 w 35"/>
                <a:gd name="T7" fmla="*/ 25 h 45"/>
                <a:gd name="T8" fmla="*/ 26 w 35"/>
                <a:gd name="T9" fmla="*/ 0 h 45"/>
                <a:gd name="T10" fmla="*/ 26 w 35"/>
                <a:gd name="T11" fmla="*/ 0 h 45"/>
              </a:gdLst>
              <a:ahLst/>
              <a:cxnLst>
                <a:cxn ang="0">
                  <a:pos x="T0" y="T1"/>
                </a:cxn>
                <a:cxn ang="0">
                  <a:pos x="T2" y="T3"/>
                </a:cxn>
                <a:cxn ang="0">
                  <a:pos x="T4" y="T5"/>
                </a:cxn>
                <a:cxn ang="0">
                  <a:pos x="T6" y="T7"/>
                </a:cxn>
                <a:cxn ang="0">
                  <a:pos x="T8" y="T9"/>
                </a:cxn>
                <a:cxn ang="0">
                  <a:pos x="T10" y="T11"/>
                </a:cxn>
              </a:cxnLst>
              <a:rect l="0" t="0" r="r" b="b"/>
              <a:pathLst>
                <a:path w="35" h="45">
                  <a:moveTo>
                    <a:pt x="26" y="0"/>
                  </a:moveTo>
                  <a:lnTo>
                    <a:pt x="0" y="0"/>
                  </a:lnTo>
                  <a:lnTo>
                    <a:pt x="18" y="45"/>
                  </a:lnTo>
                  <a:lnTo>
                    <a:pt x="35" y="25"/>
                  </a:lnTo>
                  <a:lnTo>
                    <a:pt x="26" y="0"/>
                  </a:lnTo>
                  <a:lnTo>
                    <a:pt x="26" y="0"/>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0" name="Freeform 59"/>
            <p:cNvSpPr>
              <a:spLocks noEditPoints="1"/>
            </p:cNvSpPr>
            <p:nvPr userDrawn="1"/>
          </p:nvSpPr>
          <p:spPr bwMode="auto">
            <a:xfrm>
              <a:off x="4974" y="3247"/>
              <a:ext cx="48" cy="59"/>
            </a:xfrm>
            <a:custGeom>
              <a:avLst/>
              <a:gdLst>
                <a:gd name="T0" fmla="*/ 36 w 48"/>
                <a:gd name="T1" fmla="*/ 12 h 59"/>
                <a:gd name="T2" fmla="*/ 36 w 48"/>
                <a:gd name="T3" fmla="*/ 12 h 59"/>
                <a:gd name="T4" fmla="*/ 36 w 48"/>
                <a:gd name="T5" fmla="*/ 20 h 59"/>
                <a:gd name="T6" fmla="*/ 32 w 48"/>
                <a:gd name="T7" fmla="*/ 23 h 59"/>
                <a:gd name="T8" fmla="*/ 32 w 48"/>
                <a:gd name="T9" fmla="*/ 23 h 59"/>
                <a:gd name="T10" fmla="*/ 29 w 48"/>
                <a:gd name="T11" fmla="*/ 27 h 59"/>
                <a:gd name="T12" fmla="*/ 23 w 48"/>
                <a:gd name="T13" fmla="*/ 27 h 59"/>
                <a:gd name="T14" fmla="*/ 20 w 48"/>
                <a:gd name="T15" fmla="*/ 27 h 59"/>
                <a:gd name="T16" fmla="*/ 25 w 48"/>
                <a:gd name="T17" fmla="*/ 9 h 59"/>
                <a:gd name="T18" fmla="*/ 29 w 48"/>
                <a:gd name="T19" fmla="*/ 9 h 59"/>
                <a:gd name="T20" fmla="*/ 29 w 48"/>
                <a:gd name="T21" fmla="*/ 9 h 59"/>
                <a:gd name="T22" fmla="*/ 34 w 48"/>
                <a:gd name="T23" fmla="*/ 9 h 59"/>
                <a:gd name="T24" fmla="*/ 36 w 48"/>
                <a:gd name="T25" fmla="*/ 11 h 59"/>
                <a:gd name="T26" fmla="*/ 36 w 48"/>
                <a:gd name="T27" fmla="*/ 12 h 59"/>
                <a:gd name="T28" fmla="*/ 48 w 48"/>
                <a:gd name="T29" fmla="*/ 11 h 59"/>
                <a:gd name="T30" fmla="*/ 48 w 48"/>
                <a:gd name="T31" fmla="*/ 11 h 59"/>
                <a:gd name="T32" fmla="*/ 46 w 48"/>
                <a:gd name="T33" fmla="*/ 5 h 59"/>
                <a:gd name="T34" fmla="*/ 43 w 48"/>
                <a:gd name="T35" fmla="*/ 2 h 59"/>
                <a:gd name="T36" fmla="*/ 37 w 48"/>
                <a:gd name="T37" fmla="*/ 0 h 59"/>
                <a:gd name="T38" fmla="*/ 32 w 48"/>
                <a:gd name="T39" fmla="*/ 0 h 59"/>
                <a:gd name="T40" fmla="*/ 16 w 48"/>
                <a:gd name="T41" fmla="*/ 0 h 59"/>
                <a:gd name="T42" fmla="*/ 0 w 48"/>
                <a:gd name="T43" fmla="*/ 59 h 59"/>
                <a:gd name="T44" fmla="*/ 11 w 48"/>
                <a:gd name="T45" fmla="*/ 59 h 59"/>
                <a:gd name="T46" fmla="*/ 16 w 48"/>
                <a:gd name="T47" fmla="*/ 34 h 59"/>
                <a:gd name="T48" fmla="*/ 16 w 48"/>
                <a:gd name="T49" fmla="*/ 34 h 59"/>
                <a:gd name="T50" fmla="*/ 23 w 48"/>
                <a:gd name="T51" fmla="*/ 34 h 59"/>
                <a:gd name="T52" fmla="*/ 23 w 48"/>
                <a:gd name="T53" fmla="*/ 34 h 59"/>
                <a:gd name="T54" fmla="*/ 34 w 48"/>
                <a:gd name="T55" fmla="*/ 34 h 59"/>
                <a:gd name="T56" fmla="*/ 37 w 48"/>
                <a:gd name="T57" fmla="*/ 32 h 59"/>
                <a:gd name="T58" fmla="*/ 41 w 48"/>
                <a:gd name="T59" fmla="*/ 30 h 59"/>
                <a:gd name="T60" fmla="*/ 41 w 48"/>
                <a:gd name="T61" fmla="*/ 30 h 59"/>
                <a:gd name="T62" fmla="*/ 43 w 48"/>
                <a:gd name="T63" fmla="*/ 25 h 59"/>
                <a:gd name="T64" fmla="*/ 46 w 48"/>
                <a:gd name="T65" fmla="*/ 21 h 59"/>
                <a:gd name="T66" fmla="*/ 48 w 48"/>
                <a:gd name="T67" fmla="*/ 11 h 59"/>
                <a:gd name="T68" fmla="*/ 48 w 48"/>
                <a:gd name="T69" fmla="*/ 11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8" h="59">
                  <a:moveTo>
                    <a:pt x="36" y="12"/>
                  </a:moveTo>
                  <a:lnTo>
                    <a:pt x="36" y="12"/>
                  </a:lnTo>
                  <a:lnTo>
                    <a:pt x="36" y="20"/>
                  </a:lnTo>
                  <a:lnTo>
                    <a:pt x="32" y="23"/>
                  </a:lnTo>
                  <a:lnTo>
                    <a:pt x="32" y="23"/>
                  </a:lnTo>
                  <a:lnTo>
                    <a:pt x="29" y="27"/>
                  </a:lnTo>
                  <a:lnTo>
                    <a:pt x="23" y="27"/>
                  </a:lnTo>
                  <a:lnTo>
                    <a:pt x="20" y="27"/>
                  </a:lnTo>
                  <a:lnTo>
                    <a:pt x="25" y="9"/>
                  </a:lnTo>
                  <a:lnTo>
                    <a:pt x="29" y="9"/>
                  </a:lnTo>
                  <a:lnTo>
                    <a:pt x="29" y="9"/>
                  </a:lnTo>
                  <a:lnTo>
                    <a:pt x="34" y="9"/>
                  </a:lnTo>
                  <a:lnTo>
                    <a:pt x="36" y="11"/>
                  </a:lnTo>
                  <a:lnTo>
                    <a:pt x="36" y="12"/>
                  </a:lnTo>
                  <a:close/>
                  <a:moveTo>
                    <a:pt x="48" y="11"/>
                  </a:moveTo>
                  <a:lnTo>
                    <a:pt x="48" y="11"/>
                  </a:lnTo>
                  <a:lnTo>
                    <a:pt x="46" y="5"/>
                  </a:lnTo>
                  <a:lnTo>
                    <a:pt x="43" y="2"/>
                  </a:lnTo>
                  <a:lnTo>
                    <a:pt x="37" y="0"/>
                  </a:lnTo>
                  <a:lnTo>
                    <a:pt x="32" y="0"/>
                  </a:lnTo>
                  <a:lnTo>
                    <a:pt x="16" y="0"/>
                  </a:lnTo>
                  <a:lnTo>
                    <a:pt x="0" y="59"/>
                  </a:lnTo>
                  <a:lnTo>
                    <a:pt x="11" y="59"/>
                  </a:lnTo>
                  <a:lnTo>
                    <a:pt x="16" y="34"/>
                  </a:lnTo>
                  <a:lnTo>
                    <a:pt x="16" y="34"/>
                  </a:lnTo>
                  <a:lnTo>
                    <a:pt x="23" y="34"/>
                  </a:lnTo>
                  <a:lnTo>
                    <a:pt x="23" y="34"/>
                  </a:lnTo>
                  <a:lnTo>
                    <a:pt x="34" y="34"/>
                  </a:lnTo>
                  <a:lnTo>
                    <a:pt x="37" y="32"/>
                  </a:lnTo>
                  <a:lnTo>
                    <a:pt x="41" y="30"/>
                  </a:lnTo>
                  <a:lnTo>
                    <a:pt x="41" y="30"/>
                  </a:lnTo>
                  <a:lnTo>
                    <a:pt x="43" y="25"/>
                  </a:lnTo>
                  <a:lnTo>
                    <a:pt x="46" y="21"/>
                  </a:lnTo>
                  <a:lnTo>
                    <a:pt x="48" y="11"/>
                  </a:lnTo>
                  <a:lnTo>
                    <a:pt x="48" y="11"/>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1" name="Freeform 60"/>
            <p:cNvSpPr>
              <a:spLocks/>
            </p:cNvSpPr>
            <p:nvPr userDrawn="1"/>
          </p:nvSpPr>
          <p:spPr bwMode="auto">
            <a:xfrm>
              <a:off x="4994" y="3256"/>
              <a:ext cx="16" cy="18"/>
            </a:xfrm>
            <a:custGeom>
              <a:avLst/>
              <a:gdLst>
                <a:gd name="T0" fmla="*/ 16 w 16"/>
                <a:gd name="T1" fmla="*/ 3 h 18"/>
                <a:gd name="T2" fmla="*/ 16 w 16"/>
                <a:gd name="T3" fmla="*/ 3 h 18"/>
                <a:gd name="T4" fmla="*/ 16 w 16"/>
                <a:gd name="T5" fmla="*/ 11 h 18"/>
                <a:gd name="T6" fmla="*/ 12 w 16"/>
                <a:gd name="T7" fmla="*/ 14 h 18"/>
                <a:gd name="T8" fmla="*/ 12 w 16"/>
                <a:gd name="T9" fmla="*/ 14 h 18"/>
                <a:gd name="T10" fmla="*/ 9 w 16"/>
                <a:gd name="T11" fmla="*/ 18 h 18"/>
                <a:gd name="T12" fmla="*/ 3 w 16"/>
                <a:gd name="T13" fmla="*/ 18 h 18"/>
                <a:gd name="T14" fmla="*/ 0 w 16"/>
                <a:gd name="T15" fmla="*/ 18 h 18"/>
                <a:gd name="T16" fmla="*/ 5 w 16"/>
                <a:gd name="T17" fmla="*/ 0 h 18"/>
                <a:gd name="T18" fmla="*/ 9 w 16"/>
                <a:gd name="T19" fmla="*/ 0 h 18"/>
                <a:gd name="T20" fmla="*/ 9 w 16"/>
                <a:gd name="T21" fmla="*/ 0 h 18"/>
                <a:gd name="T22" fmla="*/ 14 w 16"/>
                <a:gd name="T23" fmla="*/ 0 h 18"/>
                <a:gd name="T24" fmla="*/ 16 w 16"/>
                <a:gd name="T25" fmla="*/ 2 h 18"/>
                <a:gd name="T26" fmla="*/ 16 w 16"/>
                <a:gd name="T27" fmla="*/ 3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 h="18">
                  <a:moveTo>
                    <a:pt x="16" y="3"/>
                  </a:moveTo>
                  <a:lnTo>
                    <a:pt x="16" y="3"/>
                  </a:lnTo>
                  <a:lnTo>
                    <a:pt x="16" y="11"/>
                  </a:lnTo>
                  <a:lnTo>
                    <a:pt x="12" y="14"/>
                  </a:lnTo>
                  <a:lnTo>
                    <a:pt x="12" y="14"/>
                  </a:lnTo>
                  <a:lnTo>
                    <a:pt x="9" y="18"/>
                  </a:lnTo>
                  <a:lnTo>
                    <a:pt x="3" y="18"/>
                  </a:lnTo>
                  <a:lnTo>
                    <a:pt x="0" y="18"/>
                  </a:lnTo>
                  <a:lnTo>
                    <a:pt x="5" y="0"/>
                  </a:lnTo>
                  <a:lnTo>
                    <a:pt x="9" y="0"/>
                  </a:lnTo>
                  <a:lnTo>
                    <a:pt x="9" y="0"/>
                  </a:lnTo>
                  <a:lnTo>
                    <a:pt x="14" y="0"/>
                  </a:lnTo>
                  <a:lnTo>
                    <a:pt x="16" y="2"/>
                  </a:lnTo>
                  <a:lnTo>
                    <a:pt x="16"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2" name="Freeform 61"/>
            <p:cNvSpPr>
              <a:spLocks/>
            </p:cNvSpPr>
            <p:nvPr userDrawn="1"/>
          </p:nvSpPr>
          <p:spPr bwMode="auto">
            <a:xfrm>
              <a:off x="4974" y="3247"/>
              <a:ext cx="48" cy="59"/>
            </a:xfrm>
            <a:custGeom>
              <a:avLst/>
              <a:gdLst>
                <a:gd name="T0" fmla="*/ 48 w 48"/>
                <a:gd name="T1" fmla="*/ 11 h 59"/>
                <a:gd name="T2" fmla="*/ 48 w 48"/>
                <a:gd name="T3" fmla="*/ 11 h 59"/>
                <a:gd name="T4" fmla="*/ 46 w 48"/>
                <a:gd name="T5" fmla="*/ 5 h 59"/>
                <a:gd name="T6" fmla="*/ 43 w 48"/>
                <a:gd name="T7" fmla="*/ 2 h 59"/>
                <a:gd name="T8" fmla="*/ 37 w 48"/>
                <a:gd name="T9" fmla="*/ 0 h 59"/>
                <a:gd name="T10" fmla="*/ 32 w 48"/>
                <a:gd name="T11" fmla="*/ 0 h 59"/>
                <a:gd name="T12" fmla="*/ 16 w 48"/>
                <a:gd name="T13" fmla="*/ 0 h 59"/>
                <a:gd name="T14" fmla="*/ 0 w 48"/>
                <a:gd name="T15" fmla="*/ 59 h 59"/>
                <a:gd name="T16" fmla="*/ 11 w 48"/>
                <a:gd name="T17" fmla="*/ 59 h 59"/>
                <a:gd name="T18" fmla="*/ 16 w 48"/>
                <a:gd name="T19" fmla="*/ 34 h 59"/>
                <a:gd name="T20" fmla="*/ 16 w 48"/>
                <a:gd name="T21" fmla="*/ 34 h 59"/>
                <a:gd name="T22" fmla="*/ 23 w 48"/>
                <a:gd name="T23" fmla="*/ 34 h 59"/>
                <a:gd name="T24" fmla="*/ 23 w 48"/>
                <a:gd name="T25" fmla="*/ 34 h 59"/>
                <a:gd name="T26" fmla="*/ 34 w 48"/>
                <a:gd name="T27" fmla="*/ 34 h 59"/>
                <a:gd name="T28" fmla="*/ 37 w 48"/>
                <a:gd name="T29" fmla="*/ 32 h 59"/>
                <a:gd name="T30" fmla="*/ 41 w 48"/>
                <a:gd name="T31" fmla="*/ 30 h 59"/>
                <a:gd name="T32" fmla="*/ 41 w 48"/>
                <a:gd name="T33" fmla="*/ 30 h 59"/>
                <a:gd name="T34" fmla="*/ 43 w 48"/>
                <a:gd name="T35" fmla="*/ 25 h 59"/>
                <a:gd name="T36" fmla="*/ 46 w 48"/>
                <a:gd name="T37" fmla="*/ 21 h 59"/>
                <a:gd name="T38" fmla="*/ 48 w 48"/>
                <a:gd name="T39" fmla="*/ 11 h 59"/>
                <a:gd name="T40" fmla="*/ 48 w 48"/>
                <a:gd name="T41" fmla="*/ 11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8" h="59">
                  <a:moveTo>
                    <a:pt x="48" y="11"/>
                  </a:moveTo>
                  <a:lnTo>
                    <a:pt x="48" y="11"/>
                  </a:lnTo>
                  <a:lnTo>
                    <a:pt x="46" y="5"/>
                  </a:lnTo>
                  <a:lnTo>
                    <a:pt x="43" y="2"/>
                  </a:lnTo>
                  <a:lnTo>
                    <a:pt x="37" y="0"/>
                  </a:lnTo>
                  <a:lnTo>
                    <a:pt x="32" y="0"/>
                  </a:lnTo>
                  <a:lnTo>
                    <a:pt x="16" y="0"/>
                  </a:lnTo>
                  <a:lnTo>
                    <a:pt x="0" y="59"/>
                  </a:lnTo>
                  <a:lnTo>
                    <a:pt x="11" y="59"/>
                  </a:lnTo>
                  <a:lnTo>
                    <a:pt x="16" y="34"/>
                  </a:lnTo>
                  <a:lnTo>
                    <a:pt x="16" y="34"/>
                  </a:lnTo>
                  <a:lnTo>
                    <a:pt x="23" y="34"/>
                  </a:lnTo>
                  <a:lnTo>
                    <a:pt x="23" y="34"/>
                  </a:lnTo>
                  <a:lnTo>
                    <a:pt x="34" y="34"/>
                  </a:lnTo>
                  <a:lnTo>
                    <a:pt x="37" y="32"/>
                  </a:lnTo>
                  <a:lnTo>
                    <a:pt x="41" y="30"/>
                  </a:lnTo>
                  <a:lnTo>
                    <a:pt x="41" y="30"/>
                  </a:lnTo>
                  <a:lnTo>
                    <a:pt x="43" y="25"/>
                  </a:lnTo>
                  <a:lnTo>
                    <a:pt x="46" y="21"/>
                  </a:lnTo>
                  <a:lnTo>
                    <a:pt x="48" y="11"/>
                  </a:lnTo>
                  <a:lnTo>
                    <a:pt x="48" y="1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3" name="Freeform 62"/>
            <p:cNvSpPr>
              <a:spLocks/>
            </p:cNvSpPr>
            <p:nvPr userDrawn="1"/>
          </p:nvSpPr>
          <p:spPr bwMode="auto">
            <a:xfrm>
              <a:off x="5018" y="3265"/>
              <a:ext cx="40" cy="41"/>
            </a:xfrm>
            <a:custGeom>
              <a:avLst/>
              <a:gdLst>
                <a:gd name="T0" fmla="*/ 31 w 40"/>
                <a:gd name="T1" fmla="*/ 33 h 41"/>
                <a:gd name="T2" fmla="*/ 31 w 40"/>
                <a:gd name="T3" fmla="*/ 33 h 41"/>
                <a:gd name="T4" fmla="*/ 29 w 40"/>
                <a:gd name="T5" fmla="*/ 41 h 41"/>
                <a:gd name="T6" fmla="*/ 18 w 40"/>
                <a:gd name="T7" fmla="*/ 41 h 41"/>
                <a:gd name="T8" fmla="*/ 20 w 40"/>
                <a:gd name="T9" fmla="*/ 35 h 41"/>
                <a:gd name="T10" fmla="*/ 20 w 40"/>
                <a:gd name="T11" fmla="*/ 35 h 41"/>
                <a:gd name="T12" fmla="*/ 15 w 40"/>
                <a:gd name="T13" fmla="*/ 39 h 41"/>
                <a:gd name="T14" fmla="*/ 9 w 40"/>
                <a:gd name="T15" fmla="*/ 41 h 41"/>
                <a:gd name="T16" fmla="*/ 9 w 40"/>
                <a:gd name="T17" fmla="*/ 41 h 41"/>
                <a:gd name="T18" fmla="*/ 2 w 40"/>
                <a:gd name="T19" fmla="*/ 39 h 41"/>
                <a:gd name="T20" fmla="*/ 0 w 40"/>
                <a:gd name="T21" fmla="*/ 37 h 41"/>
                <a:gd name="T22" fmla="*/ 0 w 40"/>
                <a:gd name="T23" fmla="*/ 33 h 41"/>
                <a:gd name="T24" fmla="*/ 0 w 40"/>
                <a:gd name="T25" fmla="*/ 33 h 41"/>
                <a:gd name="T26" fmla="*/ 0 w 40"/>
                <a:gd name="T27" fmla="*/ 30 h 41"/>
                <a:gd name="T28" fmla="*/ 9 w 40"/>
                <a:gd name="T29" fmla="*/ 0 h 41"/>
                <a:gd name="T30" fmla="*/ 20 w 40"/>
                <a:gd name="T31" fmla="*/ 0 h 41"/>
                <a:gd name="T32" fmla="*/ 11 w 40"/>
                <a:gd name="T33" fmla="*/ 26 h 41"/>
                <a:gd name="T34" fmla="*/ 11 w 40"/>
                <a:gd name="T35" fmla="*/ 26 h 41"/>
                <a:gd name="T36" fmla="*/ 11 w 40"/>
                <a:gd name="T37" fmla="*/ 32 h 41"/>
                <a:gd name="T38" fmla="*/ 11 w 40"/>
                <a:gd name="T39" fmla="*/ 32 h 41"/>
                <a:gd name="T40" fmla="*/ 11 w 40"/>
                <a:gd name="T41" fmla="*/ 33 h 41"/>
                <a:gd name="T42" fmla="*/ 15 w 40"/>
                <a:gd name="T43" fmla="*/ 35 h 41"/>
                <a:gd name="T44" fmla="*/ 15 w 40"/>
                <a:gd name="T45" fmla="*/ 35 h 41"/>
                <a:gd name="T46" fmla="*/ 18 w 40"/>
                <a:gd name="T47" fmla="*/ 33 h 41"/>
                <a:gd name="T48" fmla="*/ 20 w 40"/>
                <a:gd name="T49" fmla="*/ 32 h 41"/>
                <a:gd name="T50" fmla="*/ 22 w 40"/>
                <a:gd name="T51" fmla="*/ 26 h 41"/>
                <a:gd name="T52" fmla="*/ 31 w 40"/>
                <a:gd name="T53" fmla="*/ 0 h 41"/>
                <a:gd name="T54" fmla="*/ 40 w 40"/>
                <a:gd name="T55" fmla="*/ 0 h 41"/>
                <a:gd name="T56" fmla="*/ 31 w 40"/>
                <a:gd name="T57" fmla="*/ 33 h 41"/>
                <a:gd name="T58" fmla="*/ 31 w 40"/>
                <a:gd name="T59" fmla="*/ 33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0" h="41">
                  <a:moveTo>
                    <a:pt x="31" y="33"/>
                  </a:moveTo>
                  <a:lnTo>
                    <a:pt x="31" y="33"/>
                  </a:lnTo>
                  <a:lnTo>
                    <a:pt x="29" y="41"/>
                  </a:lnTo>
                  <a:lnTo>
                    <a:pt x="18" y="41"/>
                  </a:lnTo>
                  <a:lnTo>
                    <a:pt x="20" y="35"/>
                  </a:lnTo>
                  <a:lnTo>
                    <a:pt x="20" y="35"/>
                  </a:lnTo>
                  <a:lnTo>
                    <a:pt x="15" y="39"/>
                  </a:lnTo>
                  <a:lnTo>
                    <a:pt x="9" y="41"/>
                  </a:lnTo>
                  <a:lnTo>
                    <a:pt x="9" y="41"/>
                  </a:lnTo>
                  <a:lnTo>
                    <a:pt x="2" y="39"/>
                  </a:lnTo>
                  <a:lnTo>
                    <a:pt x="0" y="37"/>
                  </a:lnTo>
                  <a:lnTo>
                    <a:pt x="0" y="33"/>
                  </a:lnTo>
                  <a:lnTo>
                    <a:pt x="0" y="33"/>
                  </a:lnTo>
                  <a:lnTo>
                    <a:pt x="0" y="30"/>
                  </a:lnTo>
                  <a:lnTo>
                    <a:pt x="9" y="0"/>
                  </a:lnTo>
                  <a:lnTo>
                    <a:pt x="20" y="0"/>
                  </a:lnTo>
                  <a:lnTo>
                    <a:pt x="11" y="26"/>
                  </a:lnTo>
                  <a:lnTo>
                    <a:pt x="11" y="26"/>
                  </a:lnTo>
                  <a:lnTo>
                    <a:pt x="11" y="32"/>
                  </a:lnTo>
                  <a:lnTo>
                    <a:pt x="11" y="32"/>
                  </a:lnTo>
                  <a:lnTo>
                    <a:pt x="11" y="33"/>
                  </a:lnTo>
                  <a:lnTo>
                    <a:pt x="15" y="35"/>
                  </a:lnTo>
                  <a:lnTo>
                    <a:pt x="15" y="35"/>
                  </a:lnTo>
                  <a:lnTo>
                    <a:pt x="18" y="33"/>
                  </a:lnTo>
                  <a:lnTo>
                    <a:pt x="20" y="32"/>
                  </a:lnTo>
                  <a:lnTo>
                    <a:pt x="22" y="26"/>
                  </a:lnTo>
                  <a:lnTo>
                    <a:pt x="31" y="0"/>
                  </a:lnTo>
                  <a:lnTo>
                    <a:pt x="40" y="0"/>
                  </a:lnTo>
                  <a:lnTo>
                    <a:pt x="31" y="33"/>
                  </a:lnTo>
                  <a:lnTo>
                    <a:pt x="31" y="33"/>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4" name="Freeform 63"/>
            <p:cNvSpPr>
              <a:spLocks/>
            </p:cNvSpPr>
            <p:nvPr userDrawn="1"/>
          </p:nvSpPr>
          <p:spPr bwMode="auto">
            <a:xfrm>
              <a:off x="5058" y="3265"/>
              <a:ext cx="31" cy="41"/>
            </a:xfrm>
            <a:custGeom>
              <a:avLst/>
              <a:gdLst>
                <a:gd name="T0" fmla="*/ 30 w 31"/>
                <a:gd name="T1" fmla="*/ 9 h 41"/>
                <a:gd name="T2" fmla="*/ 28 w 31"/>
                <a:gd name="T3" fmla="*/ 9 h 41"/>
                <a:gd name="T4" fmla="*/ 28 w 31"/>
                <a:gd name="T5" fmla="*/ 9 h 41"/>
                <a:gd name="T6" fmla="*/ 23 w 31"/>
                <a:gd name="T7" fmla="*/ 9 h 41"/>
                <a:gd name="T8" fmla="*/ 21 w 31"/>
                <a:gd name="T9" fmla="*/ 10 h 41"/>
                <a:gd name="T10" fmla="*/ 17 w 31"/>
                <a:gd name="T11" fmla="*/ 14 h 41"/>
                <a:gd name="T12" fmla="*/ 15 w 31"/>
                <a:gd name="T13" fmla="*/ 17 h 41"/>
                <a:gd name="T14" fmla="*/ 10 w 31"/>
                <a:gd name="T15" fmla="*/ 41 h 41"/>
                <a:gd name="T16" fmla="*/ 0 w 31"/>
                <a:gd name="T17" fmla="*/ 41 h 41"/>
                <a:gd name="T18" fmla="*/ 8 w 31"/>
                <a:gd name="T19" fmla="*/ 7 h 41"/>
                <a:gd name="T20" fmla="*/ 8 w 31"/>
                <a:gd name="T21" fmla="*/ 7 h 41"/>
                <a:gd name="T22" fmla="*/ 12 w 31"/>
                <a:gd name="T23" fmla="*/ 0 h 41"/>
                <a:gd name="T24" fmla="*/ 21 w 31"/>
                <a:gd name="T25" fmla="*/ 0 h 41"/>
                <a:gd name="T26" fmla="*/ 19 w 31"/>
                <a:gd name="T27" fmla="*/ 5 h 41"/>
                <a:gd name="T28" fmla="*/ 19 w 31"/>
                <a:gd name="T29" fmla="*/ 5 h 41"/>
                <a:gd name="T30" fmla="*/ 24 w 31"/>
                <a:gd name="T31" fmla="*/ 2 h 41"/>
                <a:gd name="T32" fmla="*/ 31 w 31"/>
                <a:gd name="T33" fmla="*/ 0 h 41"/>
                <a:gd name="T34" fmla="*/ 31 w 31"/>
                <a:gd name="T35" fmla="*/ 0 h 41"/>
                <a:gd name="T36" fmla="*/ 30 w 31"/>
                <a:gd name="T37" fmla="*/ 9 h 41"/>
                <a:gd name="T38" fmla="*/ 30 w 31"/>
                <a:gd name="T39" fmla="*/ 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1" h="41">
                  <a:moveTo>
                    <a:pt x="30" y="9"/>
                  </a:moveTo>
                  <a:lnTo>
                    <a:pt x="28" y="9"/>
                  </a:lnTo>
                  <a:lnTo>
                    <a:pt x="28" y="9"/>
                  </a:lnTo>
                  <a:lnTo>
                    <a:pt x="23" y="9"/>
                  </a:lnTo>
                  <a:lnTo>
                    <a:pt x="21" y="10"/>
                  </a:lnTo>
                  <a:lnTo>
                    <a:pt x="17" y="14"/>
                  </a:lnTo>
                  <a:lnTo>
                    <a:pt x="15" y="17"/>
                  </a:lnTo>
                  <a:lnTo>
                    <a:pt x="10" y="41"/>
                  </a:lnTo>
                  <a:lnTo>
                    <a:pt x="0" y="41"/>
                  </a:lnTo>
                  <a:lnTo>
                    <a:pt x="8" y="7"/>
                  </a:lnTo>
                  <a:lnTo>
                    <a:pt x="8" y="7"/>
                  </a:lnTo>
                  <a:lnTo>
                    <a:pt x="12" y="0"/>
                  </a:lnTo>
                  <a:lnTo>
                    <a:pt x="21" y="0"/>
                  </a:lnTo>
                  <a:lnTo>
                    <a:pt x="19" y="5"/>
                  </a:lnTo>
                  <a:lnTo>
                    <a:pt x="19" y="5"/>
                  </a:lnTo>
                  <a:lnTo>
                    <a:pt x="24" y="2"/>
                  </a:lnTo>
                  <a:lnTo>
                    <a:pt x="31" y="0"/>
                  </a:lnTo>
                  <a:lnTo>
                    <a:pt x="31" y="0"/>
                  </a:lnTo>
                  <a:lnTo>
                    <a:pt x="30" y="9"/>
                  </a:lnTo>
                  <a:lnTo>
                    <a:pt x="30" y="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5" name="Freeform 64"/>
            <p:cNvSpPr>
              <a:spLocks/>
            </p:cNvSpPr>
            <p:nvPr userDrawn="1"/>
          </p:nvSpPr>
          <p:spPr bwMode="auto">
            <a:xfrm>
              <a:off x="5088" y="3265"/>
              <a:ext cx="35" cy="41"/>
            </a:xfrm>
            <a:custGeom>
              <a:avLst/>
              <a:gdLst>
                <a:gd name="T0" fmla="*/ 33 w 35"/>
                <a:gd name="T1" fmla="*/ 12 h 41"/>
                <a:gd name="T2" fmla="*/ 25 w 35"/>
                <a:gd name="T3" fmla="*/ 12 h 41"/>
                <a:gd name="T4" fmla="*/ 25 w 35"/>
                <a:gd name="T5" fmla="*/ 12 h 41"/>
                <a:gd name="T6" fmla="*/ 25 w 35"/>
                <a:gd name="T7" fmla="*/ 7 h 41"/>
                <a:gd name="T8" fmla="*/ 25 w 35"/>
                <a:gd name="T9" fmla="*/ 7 h 41"/>
                <a:gd name="T10" fmla="*/ 25 w 35"/>
                <a:gd name="T11" fmla="*/ 5 h 41"/>
                <a:gd name="T12" fmla="*/ 23 w 35"/>
                <a:gd name="T13" fmla="*/ 5 h 41"/>
                <a:gd name="T14" fmla="*/ 23 w 35"/>
                <a:gd name="T15" fmla="*/ 5 h 41"/>
                <a:gd name="T16" fmla="*/ 17 w 35"/>
                <a:gd name="T17" fmla="*/ 7 h 41"/>
                <a:gd name="T18" fmla="*/ 16 w 35"/>
                <a:gd name="T19" fmla="*/ 10 h 41"/>
                <a:gd name="T20" fmla="*/ 16 w 35"/>
                <a:gd name="T21" fmla="*/ 10 h 41"/>
                <a:gd name="T22" fmla="*/ 17 w 35"/>
                <a:gd name="T23" fmla="*/ 12 h 41"/>
                <a:gd name="T24" fmla="*/ 19 w 35"/>
                <a:gd name="T25" fmla="*/ 14 h 41"/>
                <a:gd name="T26" fmla="*/ 23 w 35"/>
                <a:gd name="T27" fmla="*/ 17 h 41"/>
                <a:gd name="T28" fmla="*/ 28 w 35"/>
                <a:gd name="T29" fmla="*/ 21 h 41"/>
                <a:gd name="T30" fmla="*/ 30 w 35"/>
                <a:gd name="T31" fmla="*/ 23 h 41"/>
                <a:gd name="T32" fmla="*/ 30 w 35"/>
                <a:gd name="T33" fmla="*/ 26 h 41"/>
                <a:gd name="T34" fmla="*/ 30 w 35"/>
                <a:gd name="T35" fmla="*/ 26 h 41"/>
                <a:gd name="T36" fmla="*/ 30 w 35"/>
                <a:gd name="T37" fmla="*/ 30 h 41"/>
                <a:gd name="T38" fmla="*/ 30 w 35"/>
                <a:gd name="T39" fmla="*/ 30 h 41"/>
                <a:gd name="T40" fmla="*/ 28 w 35"/>
                <a:gd name="T41" fmla="*/ 35 h 41"/>
                <a:gd name="T42" fmla="*/ 23 w 35"/>
                <a:gd name="T43" fmla="*/ 39 h 41"/>
                <a:gd name="T44" fmla="*/ 17 w 35"/>
                <a:gd name="T45" fmla="*/ 41 h 41"/>
                <a:gd name="T46" fmla="*/ 12 w 35"/>
                <a:gd name="T47" fmla="*/ 41 h 41"/>
                <a:gd name="T48" fmla="*/ 12 w 35"/>
                <a:gd name="T49" fmla="*/ 41 h 41"/>
                <a:gd name="T50" fmla="*/ 3 w 35"/>
                <a:gd name="T51" fmla="*/ 39 h 41"/>
                <a:gd name="T52" fmla="*/ 1 w 35"/>
                <a:gd name="T53" fmla="*/ 37 h 41"/>
                <a:gd name="T54" fmla="*/ 0 w 35"/>
                <a:gd name="T55" fmla="*/ 33 h 41"/>
                <a:gd name="T56" fmla="*/ 0 w 35"/>
                <a:gd name="T57" fmla="*/ 33 h 41"/>
                <a:gd name="T58" fmla="*/ 1 w 35"/>
                <a:gd name="T59" fmla="*/ 28 h 41"/>
                <a:gd name="T60" fmla="*/ 10 w 35"/>
                <a:gd name="T61" fmla="*/ 28 h 41"/>
                <a:gd name="T62" fmla="*/ 10 w 35"/>
                <a:gd name="T63" fmla="*/ 28 h 41"/>
                <a:gd name="T64" fmla="*/ 10 w 35"/>
                <a:gd name="T65" fmla="*/ 32 h 41"/>
                <a:gd name="T66" fmla="*/ 10 w 35"/>
                <a:gd name="T67" fmla="*/ 32 h 41"/>
                <a:gd name="T68" fmla="*/ 10 w 35"/>
                <a:gd name="T69" fmla="*/ 33 h 41"/>
                <a:gd name="T70" fmla="*/ 14 w 35"/>
                <a:gd name="T71" fmla="*/ 35 h 41"/>
                <a:gd name="T72" fmla="*/ 14 w 35"/>
                <a:gd name="T73" fmla="*/ 35 h 41"/>
                <a:gd name="T74" fmla="*/ 16 w 35"/>
                <a:gd name="T75" fmla="*/ 35 h 41"/>
                <a:gd name="T76" fmla="*/ 17 w 35"/>
                <a:gd name="T77" fmla="*/ 33 h 41"/>
                <a:gd name="T78" fmla="*/ 19 w 35"/>
                <a:gd name="T79" fmla="*/ 28 h 41"/>
                <a:gd name="T80" fmla="*/ 19 w 35"/>
                <a:gd name="T81" fmla="*/ 28 h 41"/>
                <a:gd name="T82" fmla="*/ 19 w 35"/>
                <a:gd name="T83" fmla="*/ 26 h 41"/>
                <a:gd name="T84" fmla="*/ 17 w 35"/>
                <a:gd name="T85" fmla="*/ 25 h 41"/>
                <a:gd name="T86" fmla="*/ 12 w 35"/>
                <a:gd name="T87" fmla="*/ 21 h 41"/>
                <a:gd name="T88" fmla="*/ 9 w 35"/>
                <a:gd name="T89" fmla="*/ 17 h 41"/>
                <a:gd name="T90" fmla="*/ 7 w 35"/>
                <a:gd name="T91" fmla="*/ 16 h 41"/>
                <a:gd name="T92" fmla="*/ 7 w 35"/>
                <a:gd name="T93" fmla="*/ 12 h 41"/>
                <a:gd name="T94" fmla="*/ 7 w 35"/>
                <a:gd name="T95" fmla="*/ 12 h 41"/>
                <a:gd name="T96" fmla="*/ 7 w 35"/>
                <a:gd name="T97" fmla="*/ 9 h 41"/>
                <a:gd name="T98" fmla="*/ 7 w 35"/>
                <a:gd name="T99" fmla="*/ 9 h 41"/>
                <a:gd name="T100" fmla="*/ 9 w 35"/>
                <a:gd name="T101" fmla="*/ 5 h 41"/>
                <a:gd name="T102" fmla="*/ 12 w 35"/>
                <a:gd name="T103" fmla="*/ 2 h 41"/>
                <a:gd name="T104" fmla="*/ 17 w 35"/>
                <a:gd name="T105" fmla="*/ 0 h 41"/>
                <a:gd name="T106" fmla="*/ 23 w 35"/>
                <a:gd name="T107" fmla="*/ 0 h 41"/>
                <a:gd name="T108" fmla="*/ 23 w 35"/>
                <a:gd name="T109" fmla="*/ 0 h 41"/>
                <a:gd name="T110" fmla="*/ 32 w 35"/>
                <a:gd name="T111" fmla="*/ 0 h 41"/>
                <a:gd name="T112" fmla="*/ 33 w 35"/>
                <a:gd name="T113" fmla="*/ 3 h 41"/>
                <a:gd name="T114" fmla="*/ 35 w 35"/>
                <a:gd name="T115" fmla="*/ 7 h 41"/>
                <a:gd name="T116" fmla="*/ 35 w 35"/>
                <a:gd name="T117" fmla="*/ 7 h 41"/>
                <a:gd name="T118" fmla="*/ 33 w 35"/>
                <a:gd name="T119" fmla="*/ 12 h 41"/>
                <a:gd name="T120" fmla="*/ 33 w 35"/>
                <a:gd name="T121" fmla="*/ 12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5" h="41">
                  <a:moveTo>
                    <a:pt x="33" y="12"/>
                  </a:moveTo>
                  <a:lnTo>
                    <a:pt x="25" y="12"/>
                  </a:lnTo>
                  <a:lnTo>
                    <a:pt x="25" y="12"/>
                  </a:lnTo>
                  <a:lnTo>
                    <a:pt x="25" y="7"/>
                  </a:lnTo>
                  <a:lnTo>
                    <a:pt x="25" y="7"/>
                  </a:lnTo>
                  <a:lnTo>
                    <a:pt x="25" y="5"/>
                  </a:lnTo>
                  <a:lnTo>
                    <a:pt x="23" y="5"/>
                  </a:lnTo>
                  <a:lnTo>
                    <a:pt x="23" y="5"/>
                  </a:lnTo>
                  <a:lnTo>
                    <a:pt x="17" y="7"/>
                  </a:lnTo>
                  <a:lnTo>
                    <a:pt x="16" y="10"/>
                  </a:lnTo>
                  <a:lnTo>
                    <a:pt x="16" y="10"/>
                  </a:lnTo>
                  <a:lnTo>
                    <a:pt x="17" y="12"/>
                  </a:lnTo>
                  <a:lnTo>
                    <a:pt x="19" y="14"/>
                  </a:lnTo>
                  <a:lnTo>
                    <a:pt x="23" y="17"/>
                  </a:lnTo>
                  <a:lnTo>
                    <a:pt x="28" y="21"/>
                  </a:lnTo>
                  <a:lnTo>
                    <a:pt x="30" y="23"/>
                  </a:lnTo>
                  <a:lnTo>
                    <a:pt x="30" y="26"/>
                  </a:lnTo>
                  <a:lnTo>
                    <a:pt x="30" y="26"/>
                  </a:lnTo>
                  <a:lnTo>
                    <a:pt x="30" y="30"/>
                  </a:lnTo>
                  <a:lnTo>
                    <a:pt x="30" y="30"/>
                  </a:lnTo>
                  <a:lnTo>
                    <a:pt x="28" y="35"/>
                  </a:lnTo>
                  <a:lnTo>
                    <a:pt x="23" y="39"/>
                  </a:lnTo>
                  <a:lnTo>
                    <a:pt x="17" y="41"/>
                  </a:lnTo>
                  <a:lnTo>
                    <a:pt x="12" y="41"/>
                  </a:lnTo>
                  <a:lnTo>
                    <a:pt x="12" y="41"/>
                  </a:lnTo>
                  <a:lnTo>
                    <a:pt x="3" y="39"/>
                  </a:lnTo>
                  <a:lnTo>
                    <a:pt x="1" y="37"/>
                  </a:lnTo>
                  <a:lnTo>
                    <a:pt x="0" y="33"/>
                  </a:lnTo>
                  <a:lnTo>
                    <a:pt x="0" y="33"/>
                  </a:lnTo>
                  <a:lnTo>
                    <a:pt x="1" y="28"/>
                  </a:lnTo>
                  <a:lnTo>
                    <a:pt x="10" y="28"/>
                  </a:lnTo>
                  <a:lnTo>
                    <a:pt x="10" y="28"/>
                  </a:lnTo>
                  <a:lnTo>
                    <a:pt x="10" y="32"/>
                  </a:lnTo>
                  <a:lnTo>
                    <a:pt x="10" y="32"/>
                  </a:lnTo>
                  <a:lnTo>
                    <a:pt x="10" y="33"/>
                  </a:lnTo>
                  <a:lnTo>
                    <a:pt x="14" y="35"/>
                  </a:lnTo>
                  <a:lnTo>
                    <a:pt x="14" y="35"/>
                  </a:lnTo>
                  <a:lnTo>
                    <a:pt x="16" y="35"/>
                  </a:lnTo>
                  <a:lnTo>
                    <a:pt x="17" y="33"/>
                  </a:lnTo>
                  <a:lnTo>
                    <a:pt x="19" y="28"/>
                  </a:lnTo>
                  <a:lnTo>
                    <a:pt x="19" y="28"/>
                  </a:lnTo>
                  <a:lnTo>
                    <a:pt x="19" y="26"/>
                  </a:lnTo>
                  <a:lnTo>
                    <a:pt x="17" y="25"/>
                  </a:lnTo>
                  <a:lnTo>
                    <a:pt x="12" y="21"/>
                  </a:lnTo>
                  <a:lnTo>
                    <a:pt x="9" y="17"/>
                  </a:lnTo>
                  <a:lnTo>
                    <a:pt x="7" y="16"/>
                  </a:lnTo>
                  <a:lnTo>
                    <a:pt x="7" y="12"/>
                  </a:lnTo>
                  <a:lnTo>
                    <a:pt x="7" y="12"/>
                  </a:lnTo>
                  <a:lnTo>
                    <a:pt x="7" y="9"/>
                  </a:lnTo>
                  <a:lnTo>
                    <a:pt x="7" y="9"/>
                  </a:lnTo>
                  <a:lnTo>
                    <a:pt x="9" y="5"/>
                  </a:lnTo>
                  <a:lnTo>
                    <a:pt x="12" y="2"/>
                  </a:lnTo>
                  <a:lnTo>
                    <a:pt x="17" y="0"/>
                  </a:lnTo>
                  <a:lnTo>
                    <a:pt x="23" y="0"/>
                  </a:lnTo>
                  <a:lnTo>
                    <a:pt x="23" y="0"/>
                  </a:lnTo>
                  <a:lnTo>
                    <a:pt x="32" y="0"/>
                  </a:lnTo>
                  <a:lnTo>
                    <a:pt x="33" y="3"/>
                  </a:lnTo>
                  <a:lnTo>
                    <a:pt x="35" y="7"/>
                  </a:lnTo>
                  <a:lnTo>
                    <a:pt x="35" y="7"/>
                  </a:lnTo>
                  <a:lnTo>
                    <a:pt x="33" y="12"/>
                  </a:lnTo>
                  <a:lnTo>
                    <a:pt x="33" y="12"/>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6" name="Freeform 65"/>
            <p:cNvSpPr>
              <a:spLocks/>
            </p:cNvSpPr>
            <p:nvPr userDrawn="1"/>
          </p:nvSpPr>
          <p:spPr bwMode="auto">
            <a:xfrm>
              <a:off x="5125" y="3265"/>
              <a:ext cx="41" cy="41"/>
            </a:xfrm>
            <a:custGeom>
              <a:avLst/>
              <a:gdLst>
                <a:gd name="T0" fmla="*/ 30 w 41"/>
                <a:gd name="T1" fmla="*/ 33 h 41"/>
                <a:gd name="T2" fmla="*/ 30 w 41"/>
                <a:gd name="T3" fmla="*/ 33 h 41"/>
                <a:gd name="T4" fmla="*/ 28 w 41"/>
                <a:gd name="T5" fmla="*/ 41 h 41"/>
                <a:gd name="T6" fmla="*/ 19 w 41"/>
                <a:gd name="T7" fmla="*/ 41 h 41"/>
                <a:gd name="T8" fmla="*/ 19 w 41"/>
                <a:gd name="T9" fmla="*/ 35 h 41"/>
                <a:gd name="T10" fmla="*/ 19 w 41"/>
                <a:gd name="T11" fmla="*/ 35 h 41"/>
                <a:gd name="T12" fmla="*/ 14 w 41"/>
                <a:gd name="T13" fmla="*/ 39 h 41"/>
                <a:gd name="T14" fmla="*/ 9 w 41"/>
                <a:gd name="T15" fmla="*/ 41 h 41"/>
                <a:gd name="T16" fmla="*/ 9 w 41"/>
                <a:gd name="T17" fmla="*/ 41 h 41"/>
                <a:gd name="T18" fmla="*/ 3 w 41"/>
                <a:gd name="T19" fmla="*/ 39 h 41"/>
                <a:gd name="T20" fmla="*/ 2 w 41"/>
                <a:gd name="T21" fmla="*/ 37 h 41"/>
                <a:gd name="T22" fmla="*/ 0 w 41"/>
                <a:gd name="T23" fmla="*/ 33 h 41"/>
                <a:gd name="T24" fmla="*/ 0 w 41"/>
                <a:gd name="T25" fmla="*/ 33 h 41"/>
                <a:gd name="T26" fmla="*/ 2 w 41"/>
                <a:gd name="T27" fmla="*/ 30 h 41"/>
                <a:gd name="T28" fmla="*/ 9 w 41"/>
                <a:gd name="T29" fmla="*/ 0 h 41"/>
                <a:gd name="T30" fmla="*/ 19 w 41"/>
                <a:gd name="T31" fmla="*/ 0 h 41"/>
                <a:gd name="T32" fmla="*/ 12 w 41"/>
                <a:gd name="T33" fmla="*/ 26 h 41"/>
                <a:gd name="T34" fmla="*/ 12 w 41"/>
                <a:gd name="T35" fmla="*/ 26 h 41"/>
                <a:gd name="T36" fmla="*/ 11 w 41"/>
                <a:gd name="T37" fmla="*/ 32 h 41"/>
                <a:gd name="T38" fmla="*/ 11 w 41"/>
                <a:gd name="T39" fmla="*/ 32 h 41"/>
                <a:gd name="T40" fmla="*/ 12 w 41"/>
                <a:gd name="T41" fmla="*/ 33 h 41"/>
                <a:gd name="T42" fmla="*/ 14 w 41"/>
                <a:gd name="T43" fmla="*/ 35 h 41"/>
                <a:gd name="T44" fmla="*/ 14 w 41"/>
                <a:gd name="T45" fmla="*/ 35 h 41"/>
                <a:gd name="T46" fmla="*/ 18 w 41"/>
                <a:gd name="T47" fmla="*/ 33 h 41"/>
                <a:gd name="T48" fmla="*/ 19 w 41"/>
                <a:gd name="T49" fmla="*/ 32 h 41"/>
                <a:gd name="T50" fmla="*/ 23 w 41"/>
                <a:gd name="T51" fmla="*/ 26 h 41"/>
                <a:gd name="T52" fmla="*/ 30 w 41"/>
                <a:gd name="T53" fmla="*/ 0 h 41"/>
                <a:gd name="T54" fmla="*/ 41 w 41"/>
                <a:gd name="T55" fmla="*/ 0 h 41"/>
                <a:gd name="T56" fmla="*/ 30 w 41"/>
                <a:gd name="T57" fmla="*/ 33 h 41"/>
                <a:gd name="T58" fmla="*/ 30 w 41"/>
                <a:gd name="T59" fmla="*/ 33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1" h="41">
                  <a:moveTo>
                    <a:pt x="30" y="33"/>
                  </a:moveTo>
                  <a:lnTo>
                    <a:pt x="30" y="33"/>
                  </a:lnTo>
                  <a:lnTo>
                    <a:pt x="28" y="41"/>
                  </a:lnTo>
                  <a:lnTo>
                    <a:pt x="19" y="41"/>
                  </a:lnTo>
                  <a:lnTo>
                    <a:pt x="19" y="35"/>
                  </a:lnTo>
                  <a:lnTo>
                    <a:pt x="19" y="35"/>
                  </a:lnTo>
                  <a:lnTo>
                    <a:pt x="14" y="39"/>
                  </a:lnTo>
                  <a:lnTo>
                    <a:pt x="9" y="41"/>
                  </a:lnTo>
                  <a:lnTo>
                    <a:pt x="9" y="41"/>
                  </a:lnTo>
                  <a:lnTo>
                    <a:pt x="3" y="39"/>
                  </a:lnTo>
                  <a:lnTo>
                    <a:pt x="2" y="37"/>
                  </a:lnTo>
                  <a:lnTo>
                    <a:pt x="0" y="33"/>
                  </a:lnTo>
                  <a:lnTo>
                    <a:pt x="0" y="33"/>
                  </a:lnTo>
                  <a:lnTo>
                    <a:pt x="2" y="30"/>
                  </a:lnTo>
                  <a:lnTo>
                    <a:pt x="9" y="0"/>
                  </a:lnTo>
                  <a:lnTo>
                    <a:pt x="19" y="0"/>
                  </a:lnTo>
                  <a:lnTo>
                    <a:pt x="12" y="26"/>
                  </a:lnTo>
                  <a:lnTo>
                    <a:pt x="12" y="26"/>
                  </a:lnTo>
                  <a:lnTo>
                    <a:pt x="11" y="32"/>
                  </a:lnTo>
                  <a:lnTo>
                    <a:pt x="11" y="32"/>
                  </a:lnTo>
                  <a:lnTo>
                    <a:pt x="12" y="33"/>
                  </a:lnTo>
                  <a:lnTo>
                    <a:pt x="14" y="35"/>
                  </a:lnTo>
                  <a:lnTo>
                    <a:pt x="14" y="35"/>
                  </a:lnTo>
                  <a:lnTo>
                    <a:pt x="18" y="33"/>
                  </a:lnTo>
                  <a:lnTo>
                    <a:pt x="19" y="32"/>
                  </a:lnTo>
                  <a:lnTo>
                    <a:pt x="23" y="26"/>
                  </a:lnTo>
                  <a:lnTo>
                    <a:pt x="30" y="0"/>
                  </a:lnTo>
                  <a:lnTo>
                    <a:pt x="41" y="0"/>
                  </a:lnTo>
                  <a:lnTo>
                    <a:pt x="30" y="33"/>
                  </a:lnTo>
                  <a:lnTo>
                    <a:pt x="30" y="33"/>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7" name="Freeform 66"/>
            <p:cNvSpPr>
              <a:spLocks noEditPoints="1"/>
            </p:cNvSpPr>
            <p:nvPr userDrawn="1"/>
          </p:nvSpPr>
          <p:spPr bwMode="auto">
            <a:xfrm>
              <a:off x="5166" y="3249"/>
              <a:ext cx="26" cy="57"/>
            </a:xfrm>
            <a:custGeom>
              <a:avLst/>
              <a:gdLst>
                <a:gd name="T0" fmla="*/ 23 w 26"/>
                <a:gd name="T1" fmla="*/ 7 h 57"/>
                <a:gd name="T2" fmla="*/ 12 w 26"/>
                <a:gd name="T3" fmla="*/ 7 h 57"/>
                <a:gd name="T4" fmla="*/ 16 w 26"/>
                <a:gd name="T5" fmla="*/ 0 h 57"/>
                <a:gd name="T6" fmla="*/ 26 w 26"/>
                <a:gd name="T7" fmla="*/ 0 h 57"/>
                <a:gd name="T8" fmla="*/ 23 w 26"/>
                <a:gd name="T9" fmla="*/ 7 h 57"/>
                <a:gd name="T10" fmla="*/ 9 w 26"/>
                <a:gd name="T11" fmla="*/ 57 h 57"/>
                <a:gd name="T12" fmla="*/ 0 w 26"/>
                <a:gd name="T13" fmla="*/ 57 h 57"/>
                <a:gd name="T14" fmla="*/ 10 w 26"/>
                <a:gd name="T15" fmla="*/ 16 h 57"/>
                <a:gd name="T16" fmla="*/ 21 w 26"/>
                <a:gd name="T17" fmla="*/ 16 h 57"/>
                <a:gd name="T18" fmla="*/ 9 w 26"/>
                <a:gd name="T19" fmla="*/ 57 h 57"/>
                <a:gd name="T20" fmla="*/ 9 w 26"/>
                <a:gd name="T21" fmla="*/ 57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 h="57">
                  <a:moveTo>
                    <a:pt x="23" y="7"/>
                  </a:moveTo>
                  <a:lnTo>
                    <a:pt x="12" y="7"/>
                  </a:lnTo>
                  <a:lnTo>
                    <a:pt x="16" y="0"/>
                  </a:lnTo>
                  <a:lnTo>
                    <a:pt x="26" y="0"/>
                  </a:lnTo>
                  <a:lnTo>
                    <a:pt x="23" y="7"/>
                  </a:lnTo>
                  <a:close/>
                  <a:moveTo>
                    <a:pt x="9" y="57"/>
                  </a:moveTo>
                  <a:lnTo>
                    <a:pt x="0" y="57"/>
                  </a:lnTo>
                  <a:lnTo>
                    <a:pt x="10" y="16"/>
                  </a:lnTo>
                  <a:lnTo>
                    <a:pt x="21" y="16"/>
                  </a:lnTo>
                  <a:lnTo>
                    <a:pt x="9" y="57"/>
                  </a:lnTo>
                  <a:lnTo>
                    <a:pt x="9" y="57"/>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8" name="Freeform 67"/>
            <p:cNvSpPr>
              <a:spLocks/>
            </p:cNvSpPr>
            <p:nvPr userDrawn="1"/>
          </p:nvSpPr>
          <p:spPr bwMode="auto">
            <a:xfrm>
              <a:off x="5178" y="3249"/>
              <a:ext cx="14" cy="7"/>
            </a:xfrm>
            <a:custGeom>
              <a:avLst/>
              <a:gdLst>
                <a:gd name="T0" fmla="*/ 11 w 14"/>
                <a:gd name="T1" fmla="*/ 7 h 7"/>
                <a:gd name="T2" fmla="*/ 0 w 14"/>
                <a:gd name="T3" fmla="*/ 7 h 7"/>
                <a:gd name="T4" fmla="*/ 4 w 14"/>
                <a:gd name="T5" fmla="*/ 0 h 7"/>
                <a:gd name="T6" fmla="*/ 14 w 14"/>
                <a:gd name="T7" fmla="*/ 0 h 7"/>
                <a:gd name="T8" fmla="*/ 11 w 14"/>
                <a:gd name="T9" fmla="*/ 7 h 7"/>
              </a:gdLst>
              <a:ahLst/>
              <a:cxnLst>
                <a:cxn ang="0">
                  <a:pos x="T0" y="T1"/>
                </a:cxn>
                <a:cxn ang="0">
                  <a:pos x="T2" y="T3"/>
                </a:cxn>
                <a:cxn ang="0">
                  <a:pos x="T4" y="T5"/>
                </a:cxn>
                <a:cxn ang="0">
                  <a:pos x="T6" y="T7"/>
                </a:cxn>
                <a:cxn ang="0">
                  <a:pos x="T8" y="T9"/>
                </a:cxn>
              </a:cxnLst>
              <a:rect l="0" t="0" r="r" b="b"/>
              <a:pathLst>
                <a:path w="14" h="7">
                  <a:moveTo>
                    <a:pt x="11" y="7"/>
                  </a:moveTo>
                  <a:lnTo>
                    <a:pt x="0" y="7"/>
                  </a:lnTo>
                  <a:lnTo>
                    <a:pt x="4" y="0"/>
                  </a:lnTo>
                  <a:lnTo>
                    <a:pt x="14" y="0"/>
                  </a:lnTo>
                  <a:lnTo>
                    <a:pt x="11" y="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09" name="Freeform 68"/>
            <p:cNvSpPr>
              <a:spLocks/>
            </p:cNvSpPr>
            <p:nvPr userDrawn="1"/>
          </p:nvSpPr>
          <p:spPr bwMode="auto">
            <a:xfrm>
              <a:off x="5166" y="3265"/>
              <a:ext cx="21" cy="41"/>
            </a:xfrm>
            <a:custGeom>
              <a:avLst/>
              <a:gdLst>
                <a:gd name="T0" fmla="*/ 9 w 21"/>
                <a:gd name="T1" fmla="*/ 41 h 41"/>
                <a:gd name="T2" fmla="*/ 0 w 21"/>
                <a:gd name="T3" fmla="*/ 41 h 41"/>
                <a:gd name="T4" fmla="*/ 10 w 21"/>
                <a:gd name="T5" fmla="*/ 0 h 41"/>
                <a:gd name="T6" fmla="*/ 21 w 21"/>
                <a:gd name="T7" fmla="*/ 0 h 41"/>
                <a:gd name="T8" fmla="*/ 9 w 21"/>
                <a:gd name="T9" fmla="*/ 41 h 41"/>
                <a:gd name="T10" fmla="*/ 9 w 21"/>
                <a:gd name="T11" fmla="*/ 41 h 41"/>
              </a:gdLst>
              <a:ahLst/>
              <a:cxnLst>
                <a:cxn ang="0">
                  <a:pos x="T0" y="T1"/>
                </a:cxn>
                <a:cxn ang="0">
                  <a:pos x="T2" y="T3"/>
                </a:cxn>
                <a:cxn ang="0">
                  <a:pos x="T4" y="T5"/>
                </a:cxn>
                <a:cxn ang="0">
                  <a:pos x="T6" y="T7"/>
                </a:cxn>
                <a:cxn ang="0">
                  <a:pos x="T8" y="T9"/>
                </a:cxn>
                <a:cxn ang="0">
                  <a:pos x="T10" y="T11"/>
                </a:cxn>
              </a:cxnLst>
              <a:rect l="0" t="0" r="r" b="b"/>
              <a:pathLst>
                <a:path w="21" h="41">
                  <a:moveTo>
                    <a:pt x="9" y="41"/>
                  </a:moveTo>
                  <a:lnTo>
                    <a:pt x="0" y="41"/>
                  </a:lnTo>
                  <a:lnTo>
                    <a:pt x="10" y="0"/>
                  </a:lnTo>
                  <a:lnTo>
                    <a:pt x="21" y="0"/>
                  </a:lnTo>
                  <a:lnTo>
                    <a:pt x="9" y="41"/>
                  </a:lnTo>
                  <a:lnTo>
                    <a:pt x="9" y="4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0" name="Freeform 69"/>
            <p:cNvSpPr>
              <a:spLocks/>
            </p:cNvSpPr>
            <p:nvPr userDrawn="1"/>
          </p:nvSpPr>
          <p:spPr bwMode="auto">
            <a:xfrm>
              <a:off x="5187" y="3265"/>
              <a:ext cx="39" cy="41"/>
            </a:xfrm>
            <a:custGeom>
              <a:avLst/>
              <a:gdLst>
                <a:gd name="T0" fmla="*/ 39 w 39"/>
                <a:gd name="T1" fmla="*/ 12 h 41"/>
                <a:gd name="T2" fmla="*/ 30 w 39"/>
                <a:gd name="T3" fmla="*/ 41 h 41"/>
                <a:gd name="T4" fmla="*/ 21 w 39"/>
                <a:gd name="T5" fmla="*/ 41 h 41"/>
                <a:gd name="T6" fmla="*/ 28 w 39"/>
                <a:gd name="T7" fmla="*/ 14 h 41"/>
                <a:gd name="T8" fmla="*/ 28 w 39"/>
                <a:gd name="T9" fmla="*/ 14 h 41"/>
                <a:gd name="T10" fmla="*/ 28 w 39"/>
                <a:gd name="T11" fmla="*/ 9 h 41"/>
                <a:gd name="T12" fmla="*/ 28 w 39"/>
                <a:gd name="T13" fmla="*/ 9 h 41"/>
                <a:gd name="T14" fmla="*/ 28 w 39"/>
                <a:gd name="T15" fmla="*/ 7 h 41"/>
                <a:gd name="T16" fmla="*/ 27 w 39"/>
                <a:gd name="T17" fmla="*/ 5 h 41"/>
                <a:gd name="T18" fmla="*/ 27 w 39"/>
                <a:gd name="T19" fmla="*/ 5 h 41"/>
                <a:gd name="T20" fmla="*/ 23 w 39"/>
                <a:gd name="T21" fmla="*/ 7 h 41"/>
                <a:gd name="T22" fmla="*/ 20 w 39"/>
                <a:gd name="T23" fmla="*/ 9 h 41"/>
                <a:gd name="T24" fmla="*/ 18 w 39"/>
                <a:gd name="T25" fmla="*/ 14 h 41"/>
                <a:gd name="T26" fmla="*/ 11 w 39"/>
                <a:gd name="T27" fmla="*/ 41 h 41"/>
                <a:gd name="T28" fmla="*/ 0 w 39"/>
                <a:gd name="T29" fmla="*/ 41 h 41"/>
                <a:gd name="T30" fmla="*/ 9 w 39"/>
                <a:gd name="T31" fmla="*/ 7 h 41"/>
                <a:gd name="T32" fmla="*/ 9 w 39"/>
                <a:gd name="T33" fmla="*/ 7 h 41"/>
                <a:gd name="T34" fmla="*/ 11 w 39"/>
                <a:gd name="T35" fmla="*/ 0 h 41"/>
                <a:gd name="T36" fmla="*/ 21 w 39"/>
                <a:gd name="T37" fmla="*/ 0 h 41"/>
                <a:gd name="T38" fmla="*/ 20 w 39"/>
                <a:gd name="T39" fmla="*/ 5 h 41"/>
                <a:gd name="T40" fmla="*/ 20 w 39"/>
                <a:gd name="T41" fmla="*/ 5 h 41"/>
                <a:gd name="T42" fmla="*/ 25 w 39"/>
                <a:gd name="T43" fmla="*/ 0 h 41"/>
                <a:gd name="T44" fmla="*/ 32 w 39"/>
                <a:gd name="T45" fmla="*/ 0 h 41"/>
                <a:gd name="T46" fmla="*/ 32 w 39"/>
                <a:gd name="T47" fmla="*/ 0 h 41"/>
                <a:gd name="T48" fmla="*/ 37 w 39"/>
                <a:gd name="T49" fmla="*/ 0 h 41"/>
                <a:gd name="T50" fmla="*/ 39 w 39"/>
                <a:gd name="T51" fmla="*/ 3 h 41"/>
                <a:gd name="T52" fmla="*/ 39 w 39"/>
                <a:gd name="T53" fmla="*/ 7 h 41"/>
                <a:gd name="T54" fmla="*/ 39 w 39"/>
                <a:gd name="T55" fmla="*/ 7 h 41"/>
                <a:gd name="T56" fmla="*/ 39 w 39"/>
                <a:gd name="T57" fmla="*/ 12 h 41"/>
                <a:gd name="T58" fmla="*/ 39 w 39"/>
                <a:gd name="T59" fmla="*/ 12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9" h="41">
                  <a:moveTo>
                    <a:pt x="39" y="12"/>
                  </a:moveTo>
                  <a:lnTo>
                    <a:pt x="30" y="41"/>
                  </a:lnTo>
                  <a:lnTo>
                    <a:pt x="21" y="41"/>
                  </a:lnTo>
                  <a:lnTo>
                    <a:pt x="28" y="14"/>
                  </a:lnTo>
                  <a:lnTo>
                    <a:pt x="28" y="14"/>
                  </a:lnTo>
                  <a:lnTo>
                    <a:pt x="28" y="9"/>
                  </a:lnTo>
                  <a:lnTo>
                    <a:pt x="28" y="9"/>
                  </a:lnTo>
                  <a:lnTo>
                    <a:pt x="28" y="7"/>
                  </a:lnTo>
                  <a:lnTo>
                    <a:pt x="27" y="5"/>
                  </a:lnTo>
                  <a:lnTo>
                    <a:pt x="27" y="5"/>
                  </a:lnTo>
                  <a:lnTo>
                    <a:pt x="23" y="7"/>
                  </a:lnTo>
                  <a:lnTo>
                    <a:pt x="20" y="9"/>
                  </a:lnTo>
                  <a:lnTo>
                    <a:pt x="18" y="14"/>
                  </a:lnTo>
                  <a:lnTo>
                    <a:pt x="11" y="41"/>
                  </a:lnTo>
                  <a:lnTo>
                    <a:pt x="0" y="41"/>
                  </a:lnTo>
                  <a:lnTo>
                    <a:pt x="9" y="7"/>
                  </a:lnTo>
                  <a:lnTo>
                    <a:pt x="9" y="7"/>
                  </a:lnTo>
                  <a:lnTo>
                    <a:pt x="11" y="0"/>
                  </a:lnTo>
                  <a:lnTo>
                    <a:pt x="21" y="0"/>
                  </a:lnTo>
                  <a:lnTo>
                    <a:pt x="20" y="5"/>
                  </a:lnTo>
                  <a:lnTo>
                    <a:pt x="20" y="5"/>
                  </a:lnTo>
                  <a:lnTo>
                    <a:pt x="25" y="0"/>
                  </a:lnTo>
                  <a:lnTo>
                    <a:pt x="32" y="0"/>
                  </a:lnTo>
                  <a:lnTo>
                    <a:pt x="32" y="0"/>
                  </a:lnTo>
                  <a:lnTo>
                    <a:pt x="37" y="0"/>
                  </a:lnTo>
                  <a:lnTo>
                    <a:pt x="39" y="3"/>
                  </a:lnTo>
                  <a:lnTo>
                    <a:pt x="39" y="7"/>
                  </a:lnTo>
                  <a:lnTo>
                    <a:pt x="39" y="7"/>
                  </a:lnTo>
                  <a:lnTo>
                    <a:pt x="39" y="12"/>
                  </a:lnTo>
                  <a:lnTo>
                    <a:pt x="39" y="12"/>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1" name="Freeform 70"/>
            <p:cNvSpPr>
              <a:spLocks noEditPoints="1"/>
            </p:cNvSpPr>
            <p:nvPr userDrawn="1"/>
          </p:nvSpPr>
          <p:spPr bwMode="auto">
            <a:xfrm>
              <a:off x="5226" y="3265"/>
              <a:ext cx="44" cy="57"/>
            </a:xfrm>
            <a:custGeom>
              <a:avLst/>
              <a:gdLst>
                <a:gd name="T0" fmla="*/ 30 w 44"/>
                <a:gd name="T1" fmla="*/ 10 h 57"/>
                <a:gd name="T2" fmla="*/ 28 w 44"/>
                <a:gd name="T3" fmla="*/ 21 h 57"/>
                <a:gd name="T4" fmla="*/ 21 w 44"/>
                <a:gd name="T5" fmla="*/ 32 h 57"/>
                <a:gd name="T6" fmla="*/ 18 w 44"/>
                <a:gd name="T7" fmla="*/ 33 h 57"/>
                <a:gd name="T8" fmla="*/ 14 w 44"/>
                <a:gd name="T9" fmla="*/ 30 h 57"/>
                <a:gd name="T10" fmla="*/ 16 w 44"/>
                <a:gd name="T11" fmla="*/ 21 h 57"/>
                <a:gd name="T12" fmla="*/ 20 w 44"/>
                <a:gd name="T13" fmla="*/ 12 h 57"/>
                <a:gd name="T14" fmla="*/ 27 w 44"/>
                <a:gd name="T15" fmla="*/ 5 h 57"/>
                <a:gd name="T16" fmla="*/ 28 w 44"/>
                <a:gd name="T17" fmla="*/ 7 h 57"/>
                <a:gd name="T18" fmla="*/ 44 w 44"/>
                <a:gd name="T19" fmla="*/ 0 h 57"/>
                <a:gd name="T20" fmla="*/ 32 w 44"/>
                <a:gd name="T21" fmla="*/ 5 h 57"/>
                <a:gd name="T22" fmla="*/ 32 w 44"/>
                <a:gd name="T23" fmla="*/ 2 h 57"/>
                <a:gd name="T24" fmla="*/ 23 w 44"/>
                <a:gd name="T25" fmla="*/ 0 h 57"/>
                <a:gd name="T26" fmla="*/ 18 w 44"/>
                <a:gd name="T27" fmla="*/ 2 h 57"/>
                <a:gd name="T28" fmla="*/ 9 w 44"/>
                <a:gd name="T29" fmla="*/ 12 h 57"/>
                <a:gd name="T30" fmla="*/ 5 w 44"/>
                <a:gd name="T31" fmla="*/ 21 h 57"/>
                <a:gd name="T32" fmla="*/ 4 w 44"/>
                <a:gd name="T33" fmla="*/ 32 h 57"/>
                <a:gd name="T34" fmla="*/ 7 w 44"/>
                <a:gd name="T35" fmla="*/ 37 h 57"/>
                <a:gd name="T36" fmla="*/ 12 w 44"/>
                <a:gd name="T37" fmla="*/ 41 h 57"/>
                <a:gd name="T38" fmla="*/ 20 w 44"/>
                <a:gd name="T39" fmla="*/ 39 h 57"/>
                <a:gd name="T40" fmla="*/ 23 w 44"/>
                <a:gd name="T41" fmla="*/ 35 h 57"/>
                <a:gd name="T42" fmla="*/ 18 w 44"/>
                <a:gd name="T43" fmla="*/ 49 h 57"/>
                <a:gd name="T44" fmla="*/ 14 w 44"/>
                <a:gd name="T45" fmla="*/ 51 h 57"/>
                <a:gd name="T46" fmla="*/ 11 w 44"/>
                <a:gd name="T47" fmla="*/ 48 h 57"/>
                <a:gd name="T48" fmla="*/ 11 w 44"/>
                <a:gd name="T49" fmla="*/ 44 h 57"/>
                <a:gd name="T50" fmla="*/ 0 w 44"/>
                <a:gd name="T51" fmla="*/ 44 h 57"/>
                <a:gd name="T52" fmla="*/ 0 w 44"/>
                <a:gd name="T53" fmla="*/ 48 h 57"/>
                <a:gd name="T54" fmla="*/ 4 w 44"/>
                <a:gd name="T55" fmla="*/ 55 h 57"/>
                <a:gd name="T56" fmla="*/ 12 w 44"/>
                <a:gd name="T57" fmla="*/ 57 h 57"/>
                <a:gd name="T58" fmla="*/ 25 w 44"/>
                <a:gd name="T59" fmla="*/ 53 h 57"/>
                <a:gd name="T60" fmla="*/ 32 w 44"/>
                <a:gd name="T61" fmla="*/ 42 h 57"/>
                <a:gd name="T62" fmla="*/ 43 w 44"/>
                <a:gd name="T63" fmla="*/ 7 h 57"/>
                <a:gd name="T64" fmla="*/ 44 w 44"/>
                <a:gd name="T65"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 h="57">
                  <a:moveTo>
                    <a:pt x="30" y="10"/>
                  </a:moveTo>
                  <a:lnTo>
                    <a:pt x="30" y="10"/>
                  </a:lnTo>
                  <a:lnTo>
                    <a:pt x="28" y="21"/>
                  </a:lnTo>
                  <a:lnTo>
                    <a:pt x="28" y="21"/>
                  </a:lnTo>
                  <a:lnTo>
                    <a:pt x="25" y="28"/>
                  </a:lnTo>
                  <a:lnTo>
                    <a:pt x="21" y="32"/>
                  </a:lnTo>
                  <a:lnTo>
                    <a:pt x="18" y="33"/>
                  </a:lnTo>
                  <a:lnTo>
                    <a:pt x="18" y="33"/>
                  </a:lnTo>
                  <a:lnTo>
                    <a:pt x="16" y="32"/>
                  </a:lnTo>
                  <a:lnTo>
                    <a:pt x="14" y="30"/>
                  </a:lnTo>
                  <a:lnTo>
                    <a:pt x="14" y="30"/>
                  </a:lnTo>
                  <a:lnTo>
                    <a:pt x="16" y="21"/>
                  </a:lnTo>
                  <a:lnTo>
                    <a:pt x="16" y="21"/>
                  </a:lnTo>
                  <a:lnTo>
                    <a:pt x="20" y="12"/>
                  </a:lnTo>
                  <a:lnTo>
                    <a:pt x="23" y="7"/>
                  </a:lnTo>
                  <a:lnTo>
                    <a:pt x="27" y="5"/>
                  </a:lnTo>
                  <a:lnTo>
                    <a:pt x="27" y="5"/>
                  </a:lnTo>
                  <a:lnTo>
                    <a:pt x="28" y="7"/>
                  </a:lnTo>
                  <a:lnTo>
                    <a:pt x="30" y="10"/>
                  </a:lnTo>
                  <a:close/>
                  <a:moveTo>
                    <a:pt x="44" y="0"/>
                  </a:moveTo>
                  <a:lnTo>
                    <a:pt x="34" y="0"/>
                  </a:lnTo>
                  <a:lnTo>
                    <a:pt x="32" y="5"/>
                  </a:lnTo>
                  <a:lnTo>
                    <a:pt x="32" y="5"/>
                  </a:lnTo>
                  <a:lnTo>
                    <a:pt x="32" y="2"/>
                  </a:lnTo>
                  <a:lnTo>
                    <a:pt x="30" y="0"/>
                  </a:lnTo>
                  <a:lnTo>
                    <a:pt x="23" y="0"/>
                  </a:lnTo>
                  <a:lnTo>
                    <a:pt x="23" y="0"/>
                  </a:lnTo>
                  <a:lnTo>
                    <a:pt x="18" y="2"/>
                  </a:lnTo>
                  <a:lnTo>
                    <a:pt x="12" y="5"/>
                  </a:lnTo>
                  <a:lnTo>
                    <a:pt x="9" y="12"/>
                  </a:lnTo>
                  <a:lnTo>
                    <a:pt x="5" y="21"/>
                  </a:lnTo>
                  <a:lnTo>
                    <a:pt x="5" y="21"/>
                  </a:lnTo>
                  <a:lnTo>
                    <a:pt x="4" y="32"/>
                  </a:lnTo>
                  <a:lnTo>
                    <a:pt x="4" y="32"/>
                  </a:lnTo>
                  <a:lnTo>
                    <a:pt x="5" y="35"/>
                  </a:lnTo>
                  <a:lnTo>
                    <a:pt x="7" y="37"/>
                  </a:lnTo>
                  <a:lnTo>
                    <a:pt x="9" y="39"/>
                  </a:lnTo>
                  <a:lnTo>
                    <a:pt x="12" y="41"/>
                  </a:lnTo>
                  <a:lnTo>
                    <a:pt x="12" y="41"/>
                  </a:lnTo>
                  <a:lnTo>
                    <a:pt x="20" y="39"/>
                  </a:lnTo>
                  <a:lnTo>
                    <a:pt x="23" y="35"/>
                  </a:lnTo>
                  <a:lnTo>
                    <a:pt x="23" y="35"/>
                  </a:lnTo>
                  <a:lnTo>
                    <a:pt x="21" y="46"/>
                  </a:lnTo>
                  <a:lnTo>
                    <a:pt x="18" y="49"/>
                  </a:lnTo>
                  <a:lnTo>
                    <a:pt x="14" y="51"/>
                  </a:lnTo>
                  <a:lnTo>
                    <a:pt x="14" y="51"/>
                  </a:lnTo>
                  <a:lnTo>
                    <a:pt x="11" y="49"/>
                  </a:lnTo>
                  <a:lnTo>
                    <a:pt x="11" y="48"/>
                  </a:lnTo>
                  <a:lnTo>
                    <a:pt x="11" y="48"/>
                  </a:lnTo>
                  <a:lnTo>
                    <a:pt x="11" y="44"/>
                  </a:lnTo>
                  <a:lnTo>
                    <a:pt x="0" y="44"/>
                  </a:lnTo>
                  <a:lnTo>
                    <a:pt x="0" y="44"/>
                  </a:lnTo>
                  <a:lnTo>
                    <a:pt x="0" y="48"/>
                  </a:lnTo>
                  <a:lnTo>
                    <a:pt x="0" y="48"/>
                  </a:lnTo>
                  <a:lnTo>
                    <a:pt x="2" y="53"/>
                  </a:lnTo>
                  <a:lnTo>
                    <a:pt x="4" y="55"/>
                  </a:lnTo>
                  <a:lnTo>
                    <a:pt x="12" y="57"/>
                  </a:lnTo>
                  <a:lnTo>
                    <a:pt x="12" y="57"/>
                  </a:lnTo>
                  <a:lnTo>
                    <a:pt x="20" y="55"/>
                  </a:lnTo>
                  <a:lnTo>
                    <a:pt x="25" y="53"/>
                  </a:lnTo>
                  <a:lnTo>
                    <a:pt x="28" y="48"/>
                  </a:lnTo>
                  <a:lnTo>
                    <a:pt x="32" y="42"/>
                  </a:lnTo>
                  <a:lnTo>
                    <a:pt x="43" y="7"/>
                  </a:lnTo>
                  <a:lnTo>
                    <a:pt x="43" y="7"/>
                  </a:lnTo>
                  <a:lnTo>
                    <a:pt x="44" y="0"/>
                  </a:lnTo>
                  <a:lnTo>
                    <a:pt x="44" y="0"/>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2" name="Freeform 71"/>
            <p:cNvSpPr>
              <a:spLocks/>
            </p:cNvSpPr>
            <p:nvPr userDrawn="1"/>
          </p:nvSpPr>
          <p:spPr bwMode="auto">
            <a:xfrm>
              <a:off x="5240" y="3270"/>
              <a:ext cx="16" cy="28"/>
            </a:xfrm>
            <a:custGeom>
              <a:avLst/>
              <a:gdLst>
                <a:gd name="T0" fmla="*/ 16 w 16"/>
                <a:gd name="T1" fmla="*/ 5 h 28"/>
                <a:gd name="T2" fmla="*/ 16 w 16"/>
                <a:gd name="T3" fmla="*/ 5 h 28"/>
                <a:gd name="T4" fmla="*/ 14 w 16"/>
                <a:gd name="T5" fmla="*/ 16 h 28"/>
                <a:gd name="T6" fmla="*/ 14 w 16"/>
                <a:gd name="T7" fmla="*/ 16 h 28"/>
                <a:gd name="T8" fmla="*/ 11 w 16"/>
                <a:gd name="T9" fmla="*/ 23 h 28"/>
                <a:gd name="T10" fmla="*/ 7 w 16"/>
                <a:gd name="T11" fmla="*/ 27 h 28"/>
                <a:gd name="T12" fmla="*/ 4 w 16"/>
                <a:gd name="T13" fmla="*/ 28 h 28"/>
                <a:gd name="T14" fmla="*/ 4 w 16"/>
                <a:gd name="T15" fmla="*/ 28 h 28"/>
                <a:gd name="T16" fmla="*/ 2 w 16"/>
                <a:gd name="T17" fmla="*/ 27 h 28"/>
                <a:gd name="T18" fmla="*/ 0 w 16"/>
                <a:gd name="T19" fmla="*/ 25 h 28"/>
                <a:gd name="T20" fmla="*/ 0 w 16"/>
                <a:gd name="T21" fmla="*/ 25 h 28"/>
                <a:gd name="T22" fmla="*/ 2 w 16"/>
                <a:gd name="T23" fmla="*/ 16 h 28"/>
                <a:gd name="T24" fmla="*/ 2 w 16"/>
                <a:gd name="T25" fmla="*/ 16 h 28"/>
                <a:gd name="T26" fmla="*/ 6 w 16"/>
                <a:gd name="T27" fmla="*/ 7 h 28"/>
                <a:gd name="T28" fmla="*/ 9 w 16"/>
                <a:gd name="T29" fmla="*/ 2 h 28"/>
                <a:gd name="T30" fmla="*/ 13 w 16"/>
                <a:gd name="T31" fmla="*/ 0 h 28"/>
                <a:gd name="T32" fmla="*/ 13 w 16"/>
                <a:gd name="T33" fmla="*/ 0 h 28"/>
                <a:gd name="T34" fmla="*/ 14 w 16"/>
                <a:gd name="T35" fmla="*/ 2 h 28"/>
                <a:gd name="T36" fmla="*/ 16 w 16"/>
                <a:gd name="T37" fmla="*/ 5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 h="28">
                  <a:moveTo>
                    <a:pt x="16" y="5"/>
                  </a:moveTo>
                  <a:lnTo>
                    <a:pt x="16" y="5"/>
                  </a:lnTo>
                  <a:lnTo>
                    <a:pt x="14" y="16"/>
                  </a:lnTo>
                  <a:lnTo>
                    <a:pt x="14" y="16"/>
                  </a:lnTo>
                  <a:lnTo>
                    <a:pt x="11" y="23"/>
                  </a:lnTo>
                  <a:lnTo>
                    <a:pt x="7" y="27"/>
                  </a:lnTo>
                  <a:lnTo>
                    <a:pt x="4" y="28"/>
                  </a:lnTo>
                  <a:lnTo>
                    <a:pt x="4" y="28"/>
                  </a:lnTo>
                  <a:lnTo>
                    <a:pt x="2" y="27"/>
                  </a:lnTo>
                  <a:lnTo>
                    <a:pt x="0" y="25"/>
                  </a:lnTo>
                  <a:lnTo>
                    <a:pt x="0" y="25"/>
                  </a:lnTo>
                  <a:lnTo>
                    <a:pt x="2" y="16"/>
                  </a:lnTo>
                  <a:lnTo>
                    <a:pt x="2" y="16"/>
                  </a:lnTo>
                  <a:lnTo>
                    <a:pt x="6" y="7"/>
                  </a:lnTo>
                  <a:lnTo>
                    <a:pt x="9" y="2"/>
                  </a:lnTo>
                  <a:lnTo>
                    <a:pt x="13" y="0"/>
                  </a:lnTo>
                  <a:lnTo>
                    <a:pt x="13" y="0"/>
                  </a:lnTo>
                  <a:lnTo>
                    <a:pt x="14" y="2"/>
                  </a:lnTo>
                  <a:lnTo>
                    <a:pt x="16" y="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3" name="Freeform 72"/>
            <p:cNvSpPr>
              <a:spLocks/>
            </p:cNvSpPr>
            <p:nvPr userDrawn="1"/>
          </p:nvSpPr>
          <p:spPr bwMode="auto">
            <a:xfrm>
              <a:off x="5226" y="3265"/>
              <a:ext cx="44" cy="57"/>
            </a:xfrm>
            <a:custGeom>
              <a:avLst/>
              <a:gdLst>
                <a:gd name="T0" fmla="*/ 44 w 44"/>
                <a:gd name="T1" fmla="*/ 0 h 57"/>
                <a:gd name="T2" fmla="*/ 34 w 44"/>
                <a:gd name="T3" fmla="*/ 0 h 57"/>
                <a:gd name="T4" fmla="*/ 32 w 44"/>
                <a:gd name="T5" fmla="*/ 5 h 57"/>
                <a:gd name="T6" fmla="*/ 32 w 44"/>
                <a:gd name="T7" fmla="*/ 5 h 57"/>
                <a:gd name="T8" fmla="*/ 32 w 44"/>
                <a:gd name="T9" fmla="*/ 2 h 57"/>
                <a:gd name="T10" fmla="*/ 30 w 44"/>
                <a:gd name="T11" fmla="*/ 0 h 57"/>
                <a:gd name="T12" fmla="*/ 23 w 44"/>
                <a:gd name="T13" fmla="*/ 0 h 57"/>
                <a:gd name="T14" fmla="*/ 23 w 44"/>
                <a:gd name="T15" fmla="*/ 0 h 57"/>
                <a:gd name="T16" fmla="*/ 18 w 44"/>
                <a:gd name="T17" fmla="*/ 2 h 57"/>
                <a:gd name="T18" fmla="*/ 12 w 44"/>
                <a:gd name="T19" fmla="*/ 5 h 57"/>
                <a:gd name="T20" fmla="*/ 9 w 44"/>
                <a:gd name="T21" fmla="*/ 12 h 57"/>
                <a:gd name="T22" fmla="*/ 5 w 44"/>
                <a:gd name="T23" fmla="*/ 21 h 57"/>
                <a:gd name="T24" fmla="*/ 5 w 44"/>
                <a:gd name="T25" fmla="*/ 21 h 57"/>
                <a:gd name="T26" fmla="*/ 4 w 44"/>
                <a:gd name="T27" fmla="*/ 32 h 57"/>
                <a:gd name="T28" fmla="*/ 4 w 44"/>
                <a:gd name="T29" fmla="*/ 32 h 57"/>
                <a:gd name="T30" fmla="*/ 5 w 44"/>
                <a:gd name="T31" fmla="*/ 35 h 57"/>
                <a:gd name="T32" fmla="*/ 7 w 44"/>
                <a:gd name="T33" fmla="*/ 37 h 57"/>
                <a:gd name="T34" fmla="*/ 9 w 44"/>
                <a:gd name="T35" fmla="*/ 39 h 57"/>
                <a:gd name="T36" fmla="*/ 12 w 44"/>
                <a:gd name="T37" fmla="*/ 41 h 57"/>
                <a:gd name="T38" fmla="*/ 12 w 44"/>
                <a:gd name="T39" fmla="*/ 41 h 57"/>
                <a:gd name="T40" fmla="*/ 20 w 44"/>
                <a:gd name="T41" fmla="*/ 39 h 57"/>
                <a:gd name="T42" fmla="*/ 23 w 44"/>
                <a:gd name="T43" fmla="*/ 35 h 57"/>
                <a:gd name="T44" fmla="*/ 23 w 44"/>
                <a:gd name="T45" fmla="*/ 35 h 57"/>
                <a:gd name="T46" fmla="*/ 21 w 44"/>
                <a:gd name="T47" fmla="*/ 46 h 57"/>
                <a:gd name="T48" fmla="*/ 18 w 44"/>
                <a:gd name="T49" fmla="*/ 49 h 57"/>
                <a:gd name="T50" fmla="*/ 14 w 44"/>
                <a:gd name="T51" fmla="*/ 51 h 57"/>
                <a:gd name="T52" fmla="*/ 14 w 44"/>
                <a:gd name="T53" fmla="*/ 51 h 57"/>
                <a:gd name="T54" fmla="*/ 11 w 44"/>
                <a:gd name="T55" fmla="*/ 49 h 57"/>
                <a:gd name="T56" fmla="*/ 11 w 44"/>
                <a:gd name="T57" fmla="*/ 48 h 57"/>
                <a:gd name="T58" fmla="*/ 11 w 44"/>
                <a:gd name="T59" fmla="*/ 48 h 57"/>
                <a:gd name="T60" fmla="*/ 11 w 44"/>
                <a:gd name="T61" fmla="*/ 44 h 57"/>
                <a:gd name="T62" fmla="*/ 0 w 44"/>
                <a:gd name="T63" fmla="*/ 44 h 57"/>
                <a:gd name="T64" fmla="*/ 0 w 44"/>
                <a:gd name="T65" fmla="*/ 44 h 57"/>
                <a:gd name="T66" fmla="*/ 0 w 44"/>
                <a:gd name="T67" fmla="*/ 48 h 57"/>
                <a:gd name="T68" fmla="*/ 0 w 44"/>
                <a:gd name="T69" fmla="*/ 48 h 57"/>
                <a:gd name="T70" fmla="*/ 2 w 44"/>
                <a:gd name="T71" fmla="*/ 53 h 57"/>
                <a:gd name="T72" fmla="*/ 4 w 44"/>
                <a:gd name="T73" fmla="*/ 55 h 57"/>
                <a:gd name="T74" fmla="*/ 12 w 44"/>
                <a:gd name="T75" fmla="*/ 57 h 57"/>
                <a:gd name="T76" fmla="*/ 12 w 44"/>
                <a:gd name="T77" fmla="*/ 57 h 57"/>
                <a:gd name="T78" fmla="*/ 20 w 44"/>
                <a:gd name="T79" fmla="*/ 55 h 57"/>
                <a:gd name="T80" fmla="*/ 25 w 44"/>
                <a:gd name="T81" fmla="*/ 53 h 57"/>
                <a:gd name="T82" fmla="*/ 28 w 44"/>
                <a:gd name="T83" fmla="*/ 48 h 57"/>
                <a:gd name="T84" fmla="*/ 32 w 44"/>
                <a:gd name="T85" fmla="*/ 42 h 57"/>
                <a:gd name="T86" fmla="*/ 43 w 44"/>
                <a:gd name="T87" fmla="*/ 7 h 57"/>
                <a:gd name="T88" fmla="*/ 43 w 44"/>
                <a:gd name="T89" fmla="*/ 7 h 57"/>
                <a:gd name="T90" fmla="*/ 44 w 44"/>
                <a:gd name="T91" fmla="*/ 0 h 57"/>
                <a:gd name="T92" fmla="*/ 44 w 44"/>
                <a:gd name="T93"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4" h="57">
                  <a:moveTo>
                    <a:pt x="44" y="0"/>
                  </a:moveTo>
                  <a:lnTo>
                    <a:pt x="34" y="0"/>
                  </a:lnTo>
                  <a:lnTo>
                    <a:pt x="32" y="5"/>
                  </a:lnTo>
                  <a:lnTo>
                    <a:pt x="32" y="5"/>
                  </a:lnTo>
                  <a:lnTo>
                    <a:pt x="32" y="2"/>
                  </a:lnTo>
                  <a:lnTo>
                    <a:pt x="30" y="0"/>
                  </a:lnTo>
                  <a:lnTo>
                    <a:pt x="23" y="0"/>
                  </a:lnTo>
                  <a:lnTo>
                    <a:pt x="23" y="0"/>
                  </a:lnTo>
                  <a:lnTo>
                    <a:pt x="18" y="2"/>
                  </a:lnTo>
                  <a:lnTo>
                    <a:pt x="12" y="5"/>
                  </a:lnTo>
                  <a:lnTo>
                    <a:pt x="9" y="12"/>
                  </a:lnTo>
                  <a:lnTo>
                    <a:pt x="5" y="21"/>
                  </a:lnTo>
                  <a:lnTo>
                    <a:pt x="5" y="21"/>
                  </a:lnTo>
                  <a:lnTo>
                    <a:pt x="4" y="32"/>
                  </a:lnTo>
                  <a:lnTo>
                    <a:pt x="4" y="32"/>
                  </a:lnTo>
                  <a:lnTo>
                    <a:pt x="5" y="35"/>
                  </a:lnTo>
                  <a:lnTo>
                    <a:pt x="7" y="37"/>
                  </a:lnTo>
                  <a:lnTo>
                    <a:pt x="9" y="39"/>
                  </a:lnTo>
                  <a:lnTo>
                    <a:pt x="12" y="41"/>
                  </a:lnTo>
                  <a:lnTo>
                    <a:pt x="12" y="41"/>
                  </a:lnTo>
                  <a:lnTo>
                    <a:pt x="20" y="39"/>
                  </a:lnTo>
                  <a:lnTo>
                    <a:pt x="23" y="35"/>
                  </a:lnTo>
                  <a:lnTo>
                    <a:pt x="23" y="35"/>
                  </a:lnTo>
                  <a:lnTo>
                    <a:pt x="21" y="46"/>
                  </a:lnTo>
                  <a:lnTo>
                    <a:pt x="18" y="49"/>
                  </a:lnTo>
                  <a:lnTo>
                    <a:pt x="14" y="51"/>
                  </a:lnTo>
                  <a:lnTo>
                    <a:pt x="14" y="51"/>
                  </a:lnTo>
                  <a:lnTo>
                    <a:pt x="11" y="49"/>
                  </a:lnTo>
                  <a:lnTo>
                    <a:pt x="11" y="48"/>
                  </a:lnTo>
                  <a:lnTo>
                    <a:pt x="11" y="48"/>
                  </a:lnTo>
                  <a:lnTo>
                    <a:pt x="11" y="44"/>
                  </a:lnTo>
                  <a:lnTo>
                    <a:pt x="0" y="44"/>
                  </a:lnTo>
                  <a:lnTo>
                    <a:pt x="0" y="44"/>
                  </a:lnTo>
                  <a:lnTo>
                    <a:pt x="0" y="48"/>
                  </a:lnTo>
                  <a:lnTo>
                    <a:pt x="0" y="48"/>
                  </a:lnTo>
                  <a:lnTo>
                    <a:pt x="2" y="53"/>
                  </a:lnTo>
                  <a:lnTo>
                    <a:pt x="4" y="55"/>
                  </a:lnTo>
                  <a:lnTo>
                    <a:pt x="12" y="57"/>
                  </a:lnTo>
                  <a:lnTo>
                    <a:pt x="12" y="57"/>
                  </a:lnTo>
                  <a:lnTo>
                    <a:pt x="20" y="55"/>
                  </a:lnTo>
                  <a:lnTo>
                    <a:pt x="25" y="53"/>
                  </a:lnTo>
                  <a:lnTo>
                    <a:pt x="28" y="48"/>
                  </a:lnTo>
                  <a:lnTo>
                    <a:pt x="32" y="42"/>
                  </a:lnTo>
                  <a:lnTo>
                    <a:pt x="43" y="7"/>
                  </a:lnTo>
                  <a:lnTo>
                    <a:pt x="43" y="7"/>
                  </a:lnTo>
                  <a:lnTo>
                    <a:pt x="44" y="0"/>
                  </a:lnTo>
                  <a:lnTo>
                    <a:pt x="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4" name="Freeform 73"/>
            <p:cNvSpPr>
              <a:spLocks/>
            </p:cNvSpPr>
            <p:nvPr userDrawn="1"/>
          </p:nvSpPr>
          <p:spPr bwMode="auto">
            <a:xfrm>
              <a:off x="5276" y="3247"/>
              <a:ext cx="46" cy="59"/>
            </a:xfrm>
            <a:custGeom>
              <a:avLst/>
              <a:gdLst>
                <a:gd name="T0" fmla="*/ 44 w 46"/>
                <a:gd name="T1" fmla="*/ 9 h 59"/>
                <a:gd name="T2" fmla="*/ 25 w 46"/>
                <a:gd name="T3" fmla="*/ 9 h 59"/>
                <a:gd name="T4" fmla="*/ 21 w 46"/>
                <a:gd name="T5" fmla="*/ 25 h 59"/>
                <a:gd name="T6" fmla="*/ 39 w 46"/>
                <a:gd name="T7" fmla="*/ 25 h 59"/>
                <a:gd name="T8" fmla="*/ 35 w 46"/>
                <a:gd name="T9" fmla="*/ 32 h 59"/>
                <a:gd name="T10" fmla="*/ 17 w 46"/>
                <a:gd name="T11" fmla="*/ 32 h 59"/>
                <a:gd name="T12" fmla="*/ 12 w 46"/>
                <a:gd name="T13" fmla="*/ 50 h 59"/>
                <a:gd name="T14" fmla="*/ 33 w 46"/>
                <a:gd name="T15" fmla="*/ 50 h 59"/>
                <a:gd name="T16" fmla="*/ 30 w 46"/>
                <a:gd name="T17" fmla="*/ 59 h 59"/>
                <a:gd name="T18" fmla="*/ 0 w 46"/>
                <a:gd name="T19" fmla="*/ 59 h 59"/>
                <a:gd name="T20" fmla="*/ 16 w 46"/>
                <a:gd name="T21" fmla="*/ 0 h 59"/>
                <a:gd name="T22" fmla="*/ 46 w 46"/>
                <a:gd name="T23" fmla="*/ 0 h 59"/>
                <a:gd name="T24" fmla="*/ 44 w 46"/>
                <a:gd name="T25" fmla="*/ 9 h 59"/>
                <a:gd name="T26" fmla="*/ 44 w 46"/>
                <a:gd name="T27" fmla="*/ 9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6" h="59">
                  <a:moveTo>
                    <a:pt x="44" y="9"/>
                  </a:moveTo>
                  <a:lnTo>
                    <a:pt x="25" y="9"/>
                  </a:lnTo>
                  <a:lnTo>
                    <a:pt x="21" y="25"/>
                  </a:lnTo>
                  <a:lnTo>
                    <a:pt x="39" y="25"/>
                  </a:lnTo>
                  <a:lnTo>
                    <a:pt x="35" y="32"/>
                  </a:lnTo>
                  <a:lnTo>
                    <a:pt x="17" y="32"/>
                  </a:lnTo>
                  <a:lnTo>
                    <a:pt x="12" y="50"/>
                  </a:lnTo>
                  <a:lnTo>
                    <a:pt x="33" y="50"/>
                  </a:lnTo>
                  <a:lnTo>
                    <a:pt x="30" y="59"/>
                  </a:lnTo>
                  <a:lnTo>
                    <a:pt x="0" y="59"/>
                  </a:lnTo>
                  <a:lnTo>
                    <a:pt x="16" y="0"/>
                  </a:lnTo>
                  <a:lnTo>
                    <a:pt x="46" y="0"/>
                  </a:lnTo>
                  <a:lnTo>
                    <a:pt x="44" y="9"/>
                  </a:lnTo>
                  <a:lnTo>
                    <a:pt x="44" y="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5" name="Freeform 74"/>
            <p:cNvSpPr>
              <a:spLocks/>
            </p:cNvSpPr>
            <p:nvPr userDrawn="1"/>
          </p:nvSpPr>
          <p:spPr bwMode="auto">
            <a:xfrm>
              <a:off x="5313" y="3265"/>
              <a:ext cx="44" cy="41"/>
            </a:xfrm>
            <a:custGeom>
              <a:avLst/>
              <a:gdLst>
                <a:gd name="T0" fmla="*/ 28 w 44"/>
                <a:gd name="T1" fmla="*/ 19 h 41"/>
                <a:gd name="T2" fmla="*/ 34 w 44"/>
                <a:gd name="T3" fmla="*/ 41 h 41"/>
                <a:gd name="T4" fmla="*/ 23 w 44"/>
                <a:gd name="T5" fmla="*/ 41 h 41"/>
                <a:gd name="T6" fmla="*/ 21 w 44"/>
                <a:gd name="T7" fmla="*/ 25 h 41"/>
                <a:gd name="T8" fmla="*/ 11 w 44"/>
                <a:gd name="T9" fmla="*/ 41 h 41"/>
                <a:gd name="T10" fmla="*/ 0 w 44"/>
                <a:gd name="T11" fmla="*/ 41 h 41"/>
                <a:gd name="T12" fmla="*/ 18 w 44"/>
                <a:gd name="T13" fmla="*/ 19 h 41"/>
                <a:gd name="T14" fmla="*/ 12 w 44"/>
                <a:gd name="T15" fmla="*/ 0 h 41"/>
                <a:gd name="T16" fmla="*/ 23 w 44"/>
                <a:gd name="T17" fmla="*/ 0 h 41"/>
                <a:gd name="T18" fmla="*/ 25 w 44"/>
                <a:gd name="T19" fmla="*/ 12 h 41"/>
                <a:gd name="T20" fmla="*/ 34 w 44"/>
                <a:gd name="T21" fmla="*/ 0 h 41"/>
                <a:gd name="T22" fmla="*/ 44 w 44"/>
                <a:gd name="T23" fmla="*/ 0 h 41"/>
                <a:gd name="T24" fmla="*/ 28 w 44"/>
                <a:gd name="T25" fmla="*/ 19 h 41"/>
                <a:gd name="T26" fmla="*/ 28 w 44"/>
                <a:gd name="T27" fmla="*/ 1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4" h="41">
                  <a:moveTo>
                    <a:pt x="28" y="19"/>
                  </a:moveTo>
                  <a:lnTo>
                    <a:pt x="34" y="41"/>
                  </a:lnTo>
                  <a:lnTo>
                    <a:pt x="23" y="41"/>
                  </a:lnTo>
                  <a:lnTo>
                    <a:pt x="21" y="25"/>
                  </a:lnTo>
                  <a:lnTo>
                    <a:pt x="11" y="41"/>
                  </a:lnTo>
                  <a:lnTo>
                    <a:pt x="0" y="41"/>
                  </a:lnTo>
                  <a:lnTo>
                    <a:pt x="18" y="19"/>
                  </a:lnTo>
                  <a:lnTo>
                    <a:pt x="12" y="0"/>
                  </a:lnTo>
                  <a:lnTo>
                    <a:pt x="23" y="0"/>
                  </a:lnTo>
                  <a:lnTo>
                    <a:pt x="25" y="12"/>
                  </a:lnTo>
                  <a:lnTo>
                    <a:pt x="34" y="0"/>
                  </a:lnTo>
                  <a:lnTo>
                    <a:pt x="44" y="0"/>
                  </a:lnTo>
                  <a:lnTo>
                    <a:pt x="28" y="19"/>
                  </a:lnTo>
                  <a:lnTo>
                    <a:pt x="28" y="1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6" name="Freeform 75"/>
            <p:cNvSpPr>
              <a:spLocks/>
            </p:cNvSpPr>
            <p:nvPr userDrawn="1"/>
          </p:nvSpPr>
          <p:spPr bwMode="auto">
            <a:xfrm>
              <a:off x="5356" y="3265"/>
              <a:ext cx="35" cy="41"/>
            </a:xfrm>
            <a:custGeom>
              <a:avLst/>
              <a:gdLst>
                <a:gd name="T0" fmla="*/ 35 w 35"/>
                <a:gd name="T1" fmla="*/ 14 h 41"/>
                <a:gd name="T2" fmla="*/ 24 w 35"/>
                <a:gd name="T3" fmla="*/ 14 h 41"/>
                <a:gd name="T4" fmla="*/ 24 w 35"/>
                <a:gd name="T5" fmla="*/ 14 h 41"/>
                <a:gd name="T6" fmla="*/ 26 w 35"/>
                <a:gd name="T7" fmla="*/ 9 h 41"/>
                <a:gd name="T8" fmla="*/ 26 w 35"/>
                <a:gd name="T9" fmla="*/ 9 h 41"/>
                <a:gd name="T10" fmla="*/ 24 w 35"/>
                <a:gd name="T11" fmla="*/ 7 h 41"/>
                <a:gd name="T12" fmla="*/ 23 w 35"/>
                <a:gd name="T13" fmla="*/ 5 h 41"/>
                <a:gd name="T14" fmla="*/ 23 w 35"/>
                <a:gd name="T15" fmla="*/ 5 h 41"/>
                <a:gd name="T16" fmla="*/ 17 w 35"/>
                <a:gd name="T17" fmla="*/ 7 h 41"/>
                <a:gd name="T18" fmla="*/ 16 w 35"/>
                <a:gd name="T19" fmla="*/ 10 h 41"/>
                <a:gd name="T20" fmla="*/ 12 w 35"/>
                <a:gd name="T21" fmla="*/ 21 h 41"/>
                <a:gd name="T22" fmla="*/ 12 w 35"/>
                <a:gd name="T23" fmla="*/ 21 h 41"/>
                <a:gd name="T24" fmla="*/ 10 w 35"/>
                <a:gd name="T25" fmla="*/ 30 h 41"/>
                <a:gd name="T26" fmla="*/ 10 w 35"/>
                <a:gd name="T27" fmla="*/ 30 h 41"/>
                <a:gd name="T28" fmla="*/ 10 w 35"/>
                <a:gd name="T29" fmla="*/ 33 h 41"/>
                <a:gd name="T30" fmla="*/ 14 w 35"/>
                <a:gd name="T31" fmla="*/ 35 h 41"/>
                <a:gd name="T32" fmla="*/ 14 w 35"/>
                <a:gd name="T33" fmla="*/ 35 h 41"/>
                <a:gd name="T34" fmla="*/ 17 w 35"/>
                <a:gd name="T35" fmla="*/ 33 h 41"/>
                <a:gd name="T36" fmla="*/ 19 w 35"/>
                <a:gd name="T37" fmla="*/ 32 h 41"/>
                <a:gd name="T38" fmla="*/ 21 w 35"/>
                <a:gd name="T39" fmla="*/ 26 h 41"/>
                <a:gd name="T40" fmla="*/ 31 w 35"/>
                <a:gd name="T41" fmla="*/ 26 h 41"/>
                <a:gd name="T42" fmla="*/ 31 w 35"/>
                <a:gd name="T43" fmla="*/ 26 h 41"/>
                <a:gd name="T44" fmla="*/ 28 w 35"/>
                <a:gd name="T45" fmla="*/ 33 h 41"/>
                <a:gd name="T46" fmla="*/ 24 w 35"/>
                <a:gd name="T47" fmla="*/ 37 h 41"/>
                <a:gd name="T48" fmla="*/ 19 w 35"/>
                <a:gd name="T49" fmla="*/ 41 h 41"/>
                <a:gd name="T50" fmla="*/ 12 w 35"/>
                <a:gd name="T51" fmla="*/ 41 h 41"/>
                <a:gd name="T52" fmla="*/ 12 w 35"/>
                <a:gd name="T53" fmla="*/ 41 h 41"/>
                <a:gd name="T54" fmla="*/ 8 w 35"/>
                <a:gd name="T55" fmla="*/ 41 h 41"/>
                <a:gd name="T56" fmla="*/ 3 w 35"/>
                <a:gd name="T57" fmla="*/ 39 h 41"/>
                <a:gd name="T58" fmla="*/ 1 w 35"/>
                <a:gd name="T59" fmla="*/ 37 h 41"/>
                <a:gd name="T60" fmla="*/ 0 w 35"/>
                <a:gd name="T61" fmla="*/ 32 h 41"/>
                <a:gd name="T62" fmla="*/ 0 w 35"/>
                <a:gd name="T63" fmla="*/ 32 h 41"/>
                <a:gd name="T64" fmla="*/ 1 w 35"/>
                <a:gd name="T65" fmla="*/ 21 h 41"/>
                <a:gd name="T66" fmla="*/ 1 w 35"/>
                <a:gd name="T67" fmla="*/ 21 h 41"/>
                <a:gd name="T68" fmla="*/ 5 w 35"/>
                <a:gd name="T69" fmla="*/ 12 h 41"/>
                <a:gd name="T70" fmla="*/ 8 w 35"/>
                <a:gd name="T71" fmla="*/ 5 h 41"/>
                <a:gd name="T72" fmla="*/ 14 w 35"/>
                <a:gd name="T73" fmla="*/ 2 h 41"/>
                <a:gd name="T74" fmla="*/ 17 w 35"/>
                <a:gd name="T75" fmla="*/ 0 h 41"/>
                <a:gd name="T76" fmla="*/ 23 w 35"/>
                <a:gd name="T77" fmla="*/ 0 h 41"/>
                <a:gd name="T78" fmla="*/ 23 w 35"/>
                <a:gd name="T79" fmla="*/ 0 h 41"/>
                <a:gd name="T80" fmla="*/ 28 w 35"/>
                <a:gd name="T81" fmla="*/ 0 h 41"/>
                <a:gd name="T82" fmla="*/ 31 w 35"/>
                <a:gd name="T83" fmla="*/ 0 h 41"/>
                <a:gd name="T84" fmla="*/ 35 w 35"/>
                <a:gd name="T85" fmla="*/ 3 h 41"/>
                <a:gd name="T86" fmla="*/ 35 w 35"/>
                <a:gd name="T87" fmla="*/ 7 h 41"/>
                <a:gd name="T88" fmla="*/ 35 w 35"/>
                <a:gd name="T89" fmla="*/ 7 h 41"/>
                <a:gd name="T90" fmla="*/ 35 w 35"/>
                <a:gd name="T91" fmla="*/ 14 h 41"/>
                <a:gd name="T92" fmla="*/ 35 w 35"/>
                <a:gd name="T93" fmla="*/ 1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5" h="41">
                  <a:moveTo>
                    <a:pt x="35" y="14"/>
                  </a:moveTo>
                  <a:lnTo>
                    <a:pt x="24" y="14"/>
                  </a:lnTo>
                  <a:lnTo>
                    <a:pt x="24" y="14"/>
                  </a:lnTo>
                  <a:lnTo>
                    <a:pt x="26" y="9"/>
                  </a:lnTo>
                  <a:lnTo>
                    <a:pt x="26" y="9"/>
                  </a:lnTo>
                  <a:lnTo>
                    <a:pt x="24" y="7"/>
                  </a:lnTo>
                  <a:lnTo>
                    <a:pt x="23" y="5"/>
                  </a:lnTo>
                  <a:lnTo>
                    <a:pt x="23" y="5"/>
                  </a:lnTo>
                  <a:lnTo>
                    <a:pt x="17" y="7"/>
                  </a:lnTo>
                  <a:lnTo>
                    <a:pt x="16" y="10"/>
                  </a:lnTo>
                  <a:lnTo>
                    <a:pt x="12" y="21"/>
                  </a:lnTo>
                  <a:lnTo>
                    <a:pt x="12" y="21"/>
                  </a:lnTo>
                  <a:lnTo>
                    <a:pt x="10" y="30"/>
                  </a:lnTo>
                  <a:lnTo>
                    <a:pt x="10" y="30"/>
                  </a:lnTo>
                  <a:lnTo>
                    <a:pt x="10" y="33"/>
                  </a:lnTo>
                  <a:lnTo>
                    <a:pt x="14" y="35"/>
                  </a:lnTo>
                  <a:lnTo>
                    <a:pt x="14" y="35"/>
                  </a:lnTo>
                  <a:lnTo>
                    <a:pt x="17" y="33"/>
                  </a:lnTo>
                  <a:lnTo>
                    <a:pt x="19" y="32"/>
                  </a:lnTo>
                  <a:lnTo>
                    <a:pt x="21" y="26"/>
                  </a:lnTo>
                  <a:lnTo>
                    <a:pt x="31" y="26"/>
                  </a:lnTo>
                  <a:lnTo>
                    <a:pt x="31" y="26"/>
                  </a:lnTo>
                  <a:lnTo>
                    <a:pt x="28" y="33"/>
                  </a:lnTo>
                  <a:lnTo>
                    <a:pt x="24" y="37"/>
                  </a:lnTo>
                  <a:lnTo>
                    <a:pt x="19" y="41"/>
                  </a:lnTo>
                  <a:lnTo>
                    <a:pt x="12" y="41"/>
                  </a:lnTo>
                  <a:lnTo>
                    <a:pt x="12" y="41"/>
                  </a:lnTo>
                  <a:lnTo>
                    <a:pt x="8" y="41"/>
                  </a:lnTo>
                  <a:lnTo>
                    <a:pt x="3" y="39"/>
                  </a:lnTo>
                  <a:lnTo>
                    <a:pt x="1" y="37"/>
                  </a:lnTo>
                  <a:lnTo>
                    <a:pt x="0" y="32"/>
                  </a:lnTo>
                  <a:lnTo>
                    <a:pt x="0" y="32"/>
                  </a:lnTo>
                  <a:lnTo>
                    <a:pt x="1" y="21"/>
                  </a:lnTo>
                  <a:lnTo>
                    <a:pt x="1" y="21"/>
                  </a:lnTo>
                  <a:lnTo>
                    <a:pt x="5" y="12"/>
                  </a:lnTo>
                  <a:lnTo>
                    <a:pt x="8" y="5"/>
                  </a:lnTo>
                  <a:lnTo>
                    <a:pt x="14" y="2"/>
                  </a:lnTo>
                  <a:lnTo>
                    <a:pt x="17" y="0"/>
                  </a:lnTo>
                  <a:lnTo>
                    <a:pt x="23" y="0"/>
                  </a:lnTo>
                  <a:lnTo>
                    <a:pt x="23" y="0"/>
                  </a:lnTo>
                  <a:lnTo>
                    <a:pt x="28" y="0"/>
                  </a:lnTo>
                  <a:lnTo>
                    <a:pt x="31" y="0"/>
                  </a:lnTo>
                  <a:lnTo>
                    <a:pt x="35" y="3"/>
                  </a:lnTo>
                  <a:lnTo>
                    <a:pt x="35" y="7"/>
                  </a:lnTo>
                  <a:lnTo>
                    <a:pt x="35" y="7"/>
                  </a:lnTo>
                  <a:lnTo>
                    <a:pt x="35" y="14"/>
                  </a:lnTo>
                  <a:lnTo>
                    <a:pt x="35" y="14"/>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7" name="Freeform 76"/>
            <p:cNvSpPr>
              <a:spLocks noEditPoints="1"/>
            </p:cNvSpPr>
            <p:nvPr userDrawn="1"/>
          </p:nvSpPr>
          <p:spPr bwMode="auto">
            <a:xfrm>
              <a:off x="5393" y="3265"/>
              <a:ext cx="35" cy="41"/>
            </a:xfrm>
            <a:custGeom>
              <a:avLst/>
              <a:gdLst>
                <a:gd name="T0" fmla="*/ 26 w 35"/>
                <a:gd name="T1" fmla="*/ 9 h 41"/>
                <a:gd name="T2" fmla="*/ 26 w 35"/>
                <a:gd name="T3" fmla="*/ 9 h 41"/>
                <a:gd name="T4" fmla="*/ 25 w 35"/>
                <a:gd name="T5" fmla="*/ 16 h 41"/>
                <a:gd name="T6" fmla="*/ 14 w 35"/>
                <a:gd name="T7" fmla="*/ 16 h 41"/>
                <a:gd name="T8" fmla="*/ 14 w 35"/>
                <a:gd name="T9" fmla="*/ 16 h 41"/>
                <a:gd name="T10" fmla="*/ 16 w 35"/>
                <a:gd name="T11" fmla="*/ 9 h 41"/>
                <a:gd name="T12" fmla="*/ 19 w 35"/>
                <a:gd name="T13" fmla="*/ 7 h 41"/>
                <a:gd name="T14" fmla="*/ 23 w 35"/>
                <a:gd name="T15" fmla="*/ 5 h 41"/>
                <a:gd name="T16" fmla="*/ 23 w 35"/>
                <a:gd name="T17" fmla="*/ 5 h 41"/>
                <a:gd name="T18" fmla="*/ 25 w 35"/>
                <a:gd name="T19" fmla="*/ 7 h 41"/>
                <a:gd name="T20" fmla="*/ 26 w 35"/>
                <a:gd name="T21" fmla="*/ 9 h 41"/>
                <a:gd name="T22" fmla="*/ 35 w 35"/>
                <a:gd name="T23" fmla="*/ 9 h 41"/>
                <a:gd name="T24" fmla="*/ 35 w 35"/>
                <a:gd name="T25" fmla="*/ 9 h 41"/>
                <a:gd name="T26" fmla="*/ 35 w 35"/>
                <a:gd name="T27" fmla="*/ 3 h 41"/>
                <a:gd name="T28" fmla="*/ 32 w 35"/>
                <a:gd name="T29" fmla="*/ 2 h 41"/>
                <a:gd name="T30" fmla="*/ 28 w 35"/>
                <a:gd name="T31" fmla="*/ 0 h 41"/>
                <a:gd name="T32" fmla="*/ 25 w 35"/>
                <a:gd name="T33" fmla="*/ 0 h 41"/>
                <a:gd name="T34" fmla="*/ 25 w 35"/>
                <a:gd name="T35" fmla="*/ 0 h 41"/>
                <a:gd name="T36" fmla="*/ 16 w 35"/>
                <a:gd name="T37" fmla="*/ 2 h 41"/>
                <a:gd name="T38" fmla="*/ 9 w 35"/>
                <a:gd name="T39" fmla="*/ 5 h 41"/>
                <a:gd name="T40" fmla="*/ 5 w 35"/>
                <a:gd name="T41" fmla="*/ 12 h 41"/>
                <a:gd name="T42" fmla="*/ 2 w 35"/>
                <a:gd name="T43" fmla="*/ 21 h 41"/>
                <a:gd name="T44" fmla="*/ 2 w 35"/>
                <a:gd name="T45" fmla="*/ 21 h 41"/>
                <a:gd name="T46" fmla="*/ 0 w 35"/>
                <a:gd name="T47" fmla="*/ 32 h 41"/>
                <a:gd name="T48" fmla="*/ 0 w 35"/>
                <a:gd name="T49" fmla="*/ 32 h 41"/>
                <a:gd name="T50" fmla="*/ 2 w 35"/>
                <a:gd name="T51" fmla="*/ 37 h 41"/>
                <a:gd name="T52" fmla="*/ 3 w 35"/>
                <a:gd name="T53" fmla="*/ 39 h 41"/>
                <a:gd name="T54" fmla="*/ 9 w 35"/>
                <a:gd name="T55" fmla="*/ 41 h 41"/>
                <a:gd name="T56" fmla="*/ 12 w 35"/>
                <a:gd name="T57" fmla="*/ 41 h 41"/>
                <a:gd name="T58" fmla="*/ 12 w 35"/>
                <a:gd name="T59" fmla="*/ 41 h 41"/>
                <a:gd name="T60" fmla="*/ 19 w 35"/>
                <a:gd name="T61" fmla="*/ 41 h 41"/>
                <a:gd name="T62" fmla="*/ 25 w 35"/>
                <a:gd name="T63" fmla="*/ 37 h 41"/>
                <a:gd name="T64" fmla="*/ 28 w 35"/>
                <a:gd name="T65" fmla="*/ 33 h 41"/>
                <a:gd name="T66" fmla="*/ 32 w 35"/>
                <a:gd name="T67" fmla="*/ 26 h 41"/>
                <a:gd name="T68" fmla="*/ 21 w 35"/>
                <a:gd name="T69" fmla="*/ 26 h 41"/>
                <a:gd name="T70" fmla="*/ 21 w 35"/>
                <a:gd name="T71" fmla="*/ 26 h 41"/>
                <a:gd name="T72" fmla="*/ 19 w 35"/>
                <a:gd name="T73" fmla="*/ 32 h 41"/>
                <a:gd name="T74" fmla="*/ 18 w 35"/>
                <a:gd name="T75" fmla="*/ 33 h 41"/>
                <a:gd name="T76" fmla="*/ 14 w 35"/>
                <a:gd name="T77" fmla="*/ 35 h 41"/>
                <a:gd name="T78" fmla="*/ 14 w 35"/>
                <a:gd name="T79" fmla="*/ 35 h 41"/>
                <a:gd name="T80" fmla="*/ 10 w 35"/>
                <a:gd name="T81" fmla="*/ 33 h 41"/>
                <a:gd name="T82" fmla="*/ 10 w 35"/>
                <a:gd name="T83" fmla="*/ 32 h 41"/>
                <a:gd name="T84" fmla="*/ 10 w 35"/>
                <a:gd name="T85" fmla="*/ 32 h 41"/>
                <a:gd name="T86" fmla="*/ 12 w 35"/>
                <a:gd name="T87" fmla="*/ 21 h 41"/>
                <a:gd name="T88" fmla="*/ 33 w 35"/>
                <a:gd name="T89" fmla="*/ 21 h 41"/>
                <a:gd name="T90" fmla="*/ 33 w 35"/>
                <a:gd name="T91" fmla="*/ 21 h 41"/>
                <a:gd name="T92" fmla="*/ 35 w 35"/>
                <a:gd name="T93" fmla="*/ 16 h 41"/>
                <a:gd name="T94" fmla="*/ 35 w 35"/>
                <a:gd name="T95" fmla="*/ 9 h 41"/>
                <a:gd name="T96" fmla="*/ 35 w 35"/>
                <a:gd name="T97" fmla="*/ 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5" h="41">
                  <a:moveTo>
                    <a:pt x="26" y="9"/>
                  </a:moveTo>
                  <a:lnTo>
                    <a:pt x="26" y="9"/>
                  </a:lnTo>
                  <a:lnTo>
                    <a:pt x="25" y="16"/>
                  </a:lnTo>
                  <a:lnTo>
                    <a:pt x="14" y="16"/>
                  </a:lnTo>
                  <a:lnTo>
                    <a:pt x="14" y="16"/>
                  </a:lnTo>
                  <a:lnTo>
                    <a:pt x="16" y="9"/>
                  </a:lnTo>
                  <a:lnTo>
                    <a:pt x="19" y="7"/>
                  </a:lnTo>
                  <a:lnTo>
                    <a:pt x="23" y="5"/>
                  </a:lnTo>
                  <a:lnTo>
                    <a:pt x="23" y="5"/>
                  </a:lnTo>
                  <a:lnTo>
                    <a:pt x="25" y="7"/>
                  </a:lnTo>
                  <a:lnTo>
                    <a:pt x="26" y="9"/>
                  </a:lnTo>
                  <a:close/>
                  <a:moveTo>
                    <a:pt x="35" y="9"/>
                  </a:moveTo>
                  <a:lnTo>
                    <a:pt x="35" y="9"/>
                  </a:lnTo>
                  <a:lnTo>
                    <a:pt x="35" y="3"/>
                  </a:lnTo>
                  <a:lnTo>
                    <a:pt x="32" y="2"/>
                  </a:lnTo>
                  <a:lnTo>
                    <a:pt x="28" y="0"/>
                  </a:lnTo>
                  <a:lnTo>
                    <a:pt x="25" y="0"/>
                  </a:lnTo>
                  <a:lnTo>
                    <a:pt x="25" y="0"/>
                  </a:lnTo>
                  <a:lnTo>
                    <a:pt x="16" y="2"/>
                  </a:lnTo>
                  <a:lnTo>
                    <a:pt x="9" y="5"/>
                  </a:lnTo>
                  <a:lnTo>
                    <a:pt x="5" y="12"/>
                  </a:lnTo>
                  <a:lnTo>
                    <a:pt x="2" y="21"/>
                  </a:lnTo>
                  <a:lnTo>
                    <a:pt x="2" y="21"/>
                  </a:lnTo>
                  <a:lnTo>
                    <a:pt x="0" y="32"/>
                  </a:lnTo>
                  <a:lnTo>
                    <a:pt x="0" y="32"/>
                  </a:lnTo>
                  <a:lnTo>
                    <a:pt x="2" y="37"/>
                  </a:lnTo>
                  <a:lnTo>
                    <a:pt x="3" y="39"/>
                  </a:lnTo>
                  <a:lnTo>
                    <a:pt x="9" y="41"/>
                  </a:lnTo>
                  <a:lnTo>
                    <a:pt x="12" y="41"/>
                  </a:lnTo>
                  <a:lnTo>
                    <a:pt x="12" y="41"/>
                  </a:lnTo>
                  <a:lnTo>
                    <a:pt x="19" y="41"/>
                  </a:lnTo>
                  <a:lnTo>
                    <a:pt x="25" y="37"/>
                  </a:lnTo>
                  <a:lnTo>
                    <a:pt x="28" y="33"/>
                  </a:lnTo>
                  <a:lnTo>
                    <a:pt x="32" y="26"/>
                  </a:lnTo>
                  <a:lnTo>
                    <a:pt x="21" y="26"/>
                  </a:lnTo>
                  <a:lnTo>
                    <a:pt x="21" y="26"/>
                  </a:lnTo>
                  <a:lnTo>
                    <a:pt x="19" y="32"/>
                  </a:lnTo>
                  <a:lnTo>
                    <a:pt x="18" y="33"/>
                  </a:lnTo>
                  <a:lnTo>
                    <a:pt x="14" y="35"/>
                  </a:lnTo>
                  <a:lnTo>
                    <a:pt x="14" y="35"/>
                  </a:lnTo>
                  <a:lnTo>
                    <a:pt x="10" y="33"/>
                  </a:lnTo>
                  <a:lnTo>
                    <a:pt x="10" y="32"/>
                  </a:lnTo>
                  <a:lnTo>
                    <a:pt x="10" y="32"/>
                  </a:lnTo>
                  <a:lnTo>
                    <a:pt x="12" y="21"/>
                  </a:lnTo>
                  <a:lnTo>
                    <a:pt x="33" y="21"/>
                  </a:lnTo>
                  <a:lnTo>
                    <a:pt x="33" y="21"/>
                  </a:lnTo>
                  <a:lnTo>
                    <a:pt x="35" y="16"/>
                  </a:lnTo>
                  <a:lnTo>
                    <a:pt x="35" y="9"/>
                  </a:lnTo>
                  <a:lnTo>
                    <a:pt x="35" y="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8" name="Freeform 77"/>
            <p:cNvSpPr>
              <a:spLocks/>
            </p:cNvSpPr>
            <p:nvPr userDrawn="1"/>
          </p:nvSpPr>
          <p:spPr bwMode="auto">
            <a:xfrm>
              <a:off x="5407" y="3270"/>
              <a:ext cx="12" cy="11"/>
            </a:xfrm>
            <a:custGeom>
              <a:avLst/>
              <a:gdLst>
                <a:gd name="T0" fmla="*/ 12 w 12"/>
                <a:gd name="T1" fmla="*/ 4 h 11"/>
                <a:gd name="T2" fmla="*/ 12 w 12"/>
                <a:gd name="T3" fmla="*/ 4 h 11"/>
                <a:gd name="T4" fmla="*/ 11 w 12"/>
                <a:gd name="T5" fmla="*/ 11 h 11"/>
                <a:gd name="T6" fmla="*/ 0 w 12"/>
                <a:gd name="T7" fmla="*/ 11 h 11"/>
                <a:gd name="T8" fmla="*/ 0 w 12"/>
                <a:gd name="T9" fmla="*/ 11 h 11"/>
                <a:gd name="T10" fmla="*/ 2 w 12"/>
                <a:gd name="T11" fmla="*/ 4 h 11"/>
                <a:gd name="T12" fmla="*/ 5 w 12"/>
                <a:gd name="T13" fmla="*/ 2 h 11"/>
                <a:gd name="T14" fmla="*/ 9 w 12"/>
                <a:gd name="T15" fmla="*/ 0 h 11"/>
                <a:gd name="T16" fmla="*/ 9 w 12"/>
                <a:gd name="T17" fmla="*/ 0 h 11"/>
                <a:gd name="T18" fmla="*/ 11 w 12"/>
                <a:gd name="T19" fmla="*/ 2 h 11"/>
                <a:gd name="T20" fmla="*/ 12 w 12"/>
                <a:gd name="T21" fmla="*/ 4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 h="11">
                  <a:moveTo>
                    <a:pt x="12" y="4"/>
                  </a:moveTo>
                  <a:lnTo>
                    <a:pt x="12" y="4"/>
                  </a:lnTo>
                  <a:lnTo>
                    <a:pt x="11" y="11"/>
                  </a:lnTo>
                  <a:lnTo>
                    <a:pt x="0" y="11"/>
                  </a:lnTo>
                  <a:lnTo>
                    <a:pt x="0" y="11"/>
                  </a:lnTo>
                  <a:lnTo>
                    <a:pt x="2" y="4"/>
                  </a:lnTo>
                  <a:lnTo>
                    <a:pt x="5" y="2"/>
                  </a:lnTo>
                  <a:lnTo>
                    <a:pt x="9" y="0"/>
                  </a:lnTo>
                  <a:lnTo>
                    <a:pt x="9" y="0"/>
                  </a:lnTo>
                  <a:lnTo>
                    <a:pt x="11" y="2"/>
                  </a:lnTo>
                  <a:lnTo>
                    <a:pt x="1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9" name="Freeform 78"/>
            <p:cNvSpPr>
              <a:spLocks/>
            </p:cNvSpPr>
            <p:nvPr userDrawn="1"/>
          </p:nvSpPr>
          <p:spPr bwMode="auto">
            <a:xfrm>
              <a:off x="5393" y="3265"/>
              <a:ext cx="35" cy="41"/>
            </a:xfrm>
            <a:custGeom>
              <a:avLst/>
              <a:gdLst>
                <a:gd name="T0" fmla="*/ 35 w 35"/>
                <a:gd name="T1" fmla="*/ 9 h 41"/>
                <a:gd name="T2" fmla="*/ 35 w 35"/>
                <a:gd name="T3" fmla="*/ 9 h 41"/>
                <a:gd name="T4" fmla="*/ 35 w 35"/>
                <a:gd name="T5" fmla="*/ 3 h 41"/>
                <a:gd name="T6" fmla="*/ 32 w 35"/>
                <a:gd name="T7" fmla="*/ 2 h 41"/>
                <a:gd name="T8" fmla="*/ 28 w 35"/>
                <a:gd name="T9" fmla="*/ 0 h 41"/>
                <a:gd name="T10" fmla="*/ 25 w 35"/>
                <a:gd name="T11" fmla="*/ 0 h 41"/>
                <a:gd name="T12" fmla="*/ 25 w 35"/>
                <a:gd name="T13" fmla="*/ 0 h 41"/>
                <a:gd name="T14" fmla="*/ 16 w 35"/>
                <a:gd name="T15" fmla="*/ 2 h 41"/>
                <a:gd name="T16" fmla="*/ 9 w 35"/>
                <a:gd name="T17" fmla="*/ 5 h 41"/>
                <a:gd name="T18" fmla="*/ 5 w 35"/>
                <a:gd name="T19" fmla="*/ 12 h 41"/>
                <a:gd name="T20" fmla="*/ 2 w 35"/>
                <a:gd name="T21" fmla="*/ 21 h 41"/>
                <a:gd name="T22" fmla="*/ 2 w 35"/>
                <a:gd name="T23" fmla="*/ 21 h 41"/>
                <a:gd name="T24" fmla="*/ 0 w 35"/>
                <a:gd name="T25" fmla="*/ 32 h 41"/>
                <a:gd name="T26" fmla="*/ 0 w 35"/>
                <a:gd name="T27" fmla="*/ 32 h 41"/>
                <a:gd name="T28" fmla="*/ 2 w 35"/>
                <a:gd name="T29" fmla="*/ 37 h 41"/>
                <a:gd name="T30" fmla="*/ 3 w 35"/>
                <a:gd name="T31" fmla="*/ 39 h 41"/>
                <a:gd name="T32" fmla="*/ 9 w 35"/>
                <a:gd name="T33" fmla="*/ 41 h 41"/>
                <a:gd name="T34" fmla="*/ 12 w 35"/>
                <a:gd name="T35" fmla="*/ 41 h 41"/>
                <a:gd name="T36" fmla="*/ 12 w 35"/>
                <a:gd name="T37" fmla="*/ 41 h 41"/>
                <a:gd name="T38" fmla="*/ 19 w 35"/>
                <a:gd name="T39" fmla="*/ 41 h 41"/>
                <a:gd name="T40" fmla="*/ 25 w 35"/>
                <a:gd name="T41" fmla="*/ 37 h 41"/>
                <a:gd name="T42" fmla="*/ 28 w 35"/>
                <a:gd name="T43" fmla="*/ 33 h 41"/>
                <a:gd name="T44" fmla="*/ 32 w 35"/>
                <a:gd name="T45" fmla="*/ 26 h 41"/>
                <a:gd name="T46" fmla="*/ 21 w 35"/>
                <a:gd name="T47" fmla="*/ 26 h 41"/>
                <a:gd name="T48" fmla="*/ 21 w 35"/>
                <a:gd name="T49" fmla="*/ 26 h 41"/>
                <a:gd name="T50" fmla="*/ 19 w 35"/>
                <a:gd name="T51" fmla="*/ 32 h 41"/>
                <a:gd name="T52" fmla="*/ 18 w 35"/>
                <a:gd name="T53" fmla="*/ 33 h 41"/>
                <a:gd name="T54" fmla="*/ 14 w 35"/>
                <a:gd name="T55" fmla="*/ 35 h 41"/>
                <a:gd name="T56" fmla="*/ 14 w 35"/>
                <a:gd name="T57" fmla="*/ 35 h 41"/>
                <a:gd name="T58" fmla="*/ 10 w 35"/>
                <a:gd name="T59" fmla="*/ 33 h 41"/>
                <a:gd name="T60" fmla="*/ 10 w 35"/>
                <a:gd name="T61" fmla="*/ 32 h 41"/>
                <a:gd name="T62" fmla="*/ 10 w 35"/>
                <a:gd name="T63" fmla="*/ 32 h 41"/>
                <a:gd name="T64" fmla="*/ 12 w 35"/>
                <a:gd name="T65" fmla="*/ 21 h 41"/>
                <a:gd name="T66" fmla="*/ 33 w 35"/>
                <a:gd name="T67" fmla="*/ 21 h 41"/>
                <a:gd name="T68" fmla="*/ 33 w 35"/>
                <a:gd name="T69" fmla="*/ 21 h 41"/>
                <a:gd name="T70" fmla="*/ 35 w 35"/>
                <a:gd name="T71" fmla="*/ 16 h 41"/>
                <a:gd name="T72" fmla="*/ 35 w 35"/>
                <a:gd name="T73" fmla="*/ 9 h 41"/>
                <a:gd name="T74" fmla="*/ 35 w 35"/>
                <a:gd name="T75" fmla="*/ 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5" h="41">
                  <a:moveTo>
                    <a:pt x="35" y="9"/>
                  </a:moveTo>
                  <a:lnTo>
                    <a:pt x="35" y="9"/>
                  </a:lnTo>
                  <a:lnTo>
                    <a:pt x="35" y="3"/>
                  </a:lnTo>
                  <a:lnTo>
                    <a:pt x="32" y="2"/>
                  </a:lnTo>
                  <a:lnTo>
                    <a:pt x="28" y="0"/>
                  </a:lnTo>
                  <a:lnTo>
                    <a:pt x="25" y="0"/>
                  </a:lnTo>
                  <a:lnTo>
                    <a:pt x="25" y="0"/>
                  </a:lnTo>
                  <a:lnTo>
                    <a:pt x="16" y="2"/>
                  </a:lnTo>
                  <a:lnTo>
                    <a:pt x="9" y="5"/>
                  </a:lnTo>
                  <a:lnTo>
                    <a:pt x="5" y="12"/>
                  </a:lnTo>
                  <a:lnTo>
                    <a:pt x="2" y="21"/>
                  </a:lnTo>
                  <a:lnTo>
                    <a:pt x="2" y="21"/>
                  </a:lnTo>
                  <a:lnTo>
                    <a:pt x="0" y="32"/>
                  </a:lnTo>
                  <a:lnTo>
                    <a:pt x="0" y="32"/>
                  </a:lnTo>
                  <a:lnTo>
                    <a:pt x="2" y="37"/>
                  </a:lnTo>
                  <a:lnTo>
                    <a:pt x="3" y="39"/>
                  </a:lnTo>
                  <a:lnTo>
                    <a:pt x="9" y="41"/>
                  </a:lnTo>
                  <a:lnTo>
                    <a:pt x="12" y="41"/>
                  </a:lnTo>
                  <a:lnTo>
                    <a:pt x="12" y="41"/>
                  </a:lnTo>
                  <a:lnTo>
                    <a:pt x="19" y="41"/>
                  </a:lnTo>
                  <a:lnTo>
                    <a:pt x="25" y="37"/>
                  </a:lnTo>
                  <a:lnTo>
                    <a:pt x="28" y="33"/>
                  </a:lnTo>
                  <a:lnTo>
                    <a:pt x="32" y="26"/>
                  </a:lnTo>
                  <a:lnTo>
                    <a:pt x="21" y="26"/>
                  </a:lnTo>
                  <a:lnTo>
                    <a:pt x="21" y="26"/>
                  </a:lnTo>
                  <a:lnTo>
                    <a:pt x="19" y="32"/>
                  </a:lnTo>
                  <a:lnTo>
                    <a:pt x="18" y="33"/>
                  </a:lnTo>
                  <a:lnTo>
                    <a:pt x="14" y="35"/>
                  </a:lnTo>
                  <a:lnTo>
                    <a:pt x="14" y="35"/>
                  </a:lnTo>
                  <a:lnTo>
                    <a:pt x="10" y="33"/>
                  </a:lnTo>
                  <a:lnTo>
                    <a:pt x="10" y="32"/>
                  </a:lnTo>
                  <a:lnTo>
                    <a:pt x="10" y="32"/>
                  </a:lnTo>
                  <a:lnTo>
                    <a:pt x="12" y="21"/>
                  </a:lnTo>
                  <a:lnTo>
                    <a:pt x="33" y="21"/>
                  </a:lnTo>
                  <a:lnTo>
                    <a:pt x="33" y="21"/>
                  </a:lnTo>
                  <a:lnTo>
                    <a:pt x="35" y="16"/>
                  </a:lnTo>
                  <a:lnTo>
                    <a:pt x="35" y="9"/>
                  </a:lnTo>
                  <a:lnTo>
                    <a:pt x="35"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0" name="Freeform 79"/>
            <p:cNvSpPr>
              <a:spLocks/>
            </p:cNvSpPr>
            <p:nvPr userDrawn="1"/>
          </p:nvSpPr>
          <p:spPr bwMode="auto">
            <a:xfrm>
              <a:off x="5430" y="3247"/>
              <a:ext cx="27" cy="59"/>
            </a:xfrm>
            <a:custGeom>
              <a:avLst/>
              <a:gdLst>
                <a:gd name="T0" fmla="*/ 9 w 27"/>
                <a:gd name="T1" fmla="*/ 59 h 59"/>
                <a:gd name="T2" fmla="*/ 0 w 27"/>
                <a:gd name="T3" fmla="*/ 59 h 59"/>
                <a:gd name="T4" fmla="*/ 16 w 27"/>
                <a:gd name="T5" fmla="*/ 0 h 59"/>
                <a:gd name="T6" fmla="*/ 27 w 27"/>
                <a:gd name="T7" fmla="*/ 0 h 59"/>
                <a:gd name="T8" fmla="*/ 9 w 27"/>
                <a:gd name="T9" fmla="*/ 59 h 59"/>
                <a:gd name="T10" fmla="*/ 9 w 27"/>
                <a:gd name="T11" fmla="*/ 59 h 59"/>
              </a:gdLst>
              <a:ahLst/>
              <a:cxnLst>
                <a:cxn ang="0">
                  <a:pos x="T0" y="T1"/>
                </a:cxn>
                <a:cxn ang="0">
                  <a:pos x="T2" y="T3"/>
                </a:cxn>
                <a:cxn ang="0">
                  <a:pos x="T4" y="T5"/>
                </a:cxn>
                <a:cxn ang="0">
                  <a:pos x="T6" y="T7"/>
                </a:cxn>
                <a:cxn ang="0">
                  <a:pos x="T8" y="T9"/>
                </a:cxn>
                <a:cxn ang="0">
                  <a:pos x="T10" y="T11"/>
                </a:cxn>
              </a:cxnLst>
              <a:rect l="0" t="0" r="r" b="b"/>
              <a:pathLst>
                <a:path w="27" h="59">
                  <a:moveTo>
                    <a:pt x="9" y="59"/>
                  </a:moveTo>
                  <a:lnTo>
                    <a:pt x="0" y="59"/>
                  </a:lnTo>
                  <a:lnTo>
                    <a:pt x="16" y="0"/>
                  </a:lnTo>
                  <a:lnTo>
                    <a:pt x="27" y="0"/>
                  </a:lnTo>
                  <a:lnTo>
                    <a:pt x="9" y="59"/>
                  </a:lnTo>
                  <a:lnTo>
                    <a:pt x="9" y="5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1" name="Freeform 80"/>
            <p:cNvSpPr>
              <a:spLocks/>
            </p:cNvSpPr>
            <p:nvPr userDrawn="1"/>
          </p:nvSpPr>
          <p:spPr bwMode="auto">
            <a:xfrm>
              <a:off x="5451" y="3247"/>
              <a:ext cx="25" cy="59"/>
            </a:xfrm>
            <a:custGeom>
              <a:avLst/>
              <a:gdLst>
                <a:gd name="T0" fmla="*/ 9 w 25"/>
                <a:gd name="T1" fmla="*/ 59 h 59"/>
                <a:gd name="T2" fmla="*/ 0 w 25"/>
                <a:gd name="T3" fmla="*/ 59 h 59"/>
                <a:gd name="T4" fmla="*/ 16 w 25"/>
                <a:gd name="T5" fmla="*/ 0 h 59"/>
                <a:gd name="T6" fmla="*/ 25 w 25"/>
                <a:gd name="T7" fmla="*/ 0 h 59"/>
                <a:gd name="T8" fmla="*/ 9 w 25"/>
                <a:gd name="T9" fmla="*/ 59 h 59"/>
                <a:gd name="T10" fmla="*/ 9 w 25"/>
                <a:gd name="T11" fmla="*/ 59 h 59"/>
              </a:gdLst>
              <a:ahLst/>
              <a:cxnLst>
                <a:cxn ang="0">
                  <a:pos x="T0" y="T1"/>
                </a:cxn>
                <a:cxn ang="0">
                  <a:pos x="T2" y="T3"/>
                </a:cxn>
                <a:cxn ang="0">
                  <a:pos x="T4" y="T5"/>
                </a:cxn>
                <a:cxn ang="0">
                  <a:pos x="T6" y="T7"/>
                </a:cxn>
                <a:cxn ang="0">
                  <a:pos x="T8" y="T9"/>
                </a:cxn>
                <a:cxn ang="0">
                  <a:pos x="T10" y="T11"/>
                </a:cxn>
              </a:cxnLst>
              <a:rect l="0" t="0" r="r" b="b"/>
              <a:pathLst>
                <a:path w="25" h="59">
                  <a:moveTo>
                    <a:pt x="9" y="59"/>
                  </a:moveTo>
                  <a:lnTo>
                    <a:pt x="0" y="59"/>
                  </a:lnTo>
                  <a:lnTo>
                    <a:pt x="16" y="0"/>
                  </a:lnTo>
                  <a:lnTo>
                    <a:pt x="25" y="0"/>
                  </a:lnTo>
                  <a:lnTo>
                    <a:pt x="9" y="59"/>
                  </a:lnTo>
                  <a:lnTo>
                    <a:pt x="9" y="5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2" name="Freeform 81"/>
            <p:cNvSpPr>
              <a:spLocks noEditPoints="1"/>
            </p:cNvSpPr>
            <p:nvPr userDrawn="1"/>
          </p:nvSpPr>
          <p:spPr bwMode="auto">
            <a:xfrm>
              <a:off x="5474" y="3265"/>
              <a:ext cx="36" cy="41"/>
            </a:xfrm>
            <a:custGeom>
              <a:avLst/>
              <a:gdLst>
                <a:gd name="T0" fmla="*/ 25 w 36"/>
                <a:gd name="T1" fmla="*/ 9 h 41"/>
                <a:gd name="T2" fmla="*/ 25 w 36"/>
                <a:gd name="T3" fmla="*/ 9 h 41"/>
                <a:gd name="T4" fmla="*/ 23 w 36"/>
                <a:gd name="T5" fmla="*/ 16 h 41"/>
                <a:gd name="T6" fmla="*/ 13 w 36"/>
                <a:gd name="T7" fmla="*/ 16 h 41"/>
                <a:gd name="T8" fmla="*/ 13 w 36"/>
                <a:gd name="T9" fmla="*/ 16 h 41"/>
                <a:gd name="T10" fmla="*/ 16 w 36"/>
                <a:gd name="T11" fmla="*/ 9 h 41"/>
                <a:gd name="T12" fmla="*/ 18 w 36"/>
                <a:gd name="T13" fmla="*/ 7 h 41"/>
                <a:gd name="T14" fmla="*/ 22 w 36"/>
                <a:gd name="T15" fmla="*/ 5 h 41"/>
                <a:gd name="T16" fmla="*/ 22 w 36"/>
                <a:gd name="T17" fmla="*/ 5 h 41"/>
                <a:gd name="T18" fmla="*/ 25 w 36"/>
                <a:gd name="T19" fmla="*/ 7 h 41"/>
                <a:gd name="T20" fmla="*/ 25 w 36"/>
                <a:gd name="T21" fmla="*/ 9 h 41"/>
                <a:gd name="T22" fmla="*/ 36 w 36"/>
                <a:gd name="T23" fmla="*/ 9 h 41"/>
                <a:gd name="T24" fmla="*/ 36 w 36"/>
                <a:gd name="T25" fmla="*/ 9 h 41"/>
                <a:gd name="T26" fmla="*/ 34 w 36"/>
                <a:gd name="T27" fmla="*/ 3 h 41"/>
                <a:gd name="T28" fmla="*/ 32 w 36"/>
                <a:gd name="T29" fmla="*/ 2 h 41"/>
                <a:gd name="T30" fmla="*/ 29 w 36"/>
                <a:gd name="T31" fmla="*/ 0 h 41"/>
                <a:gd name="T32" fmla="*/ 23 w 36"/>
                <a:gd name="T33" fmla="*/ 0 h 41"/>
                <a:gd name="T34" fmla="*/ 23 w 36"/>
                <a:gd name="T35" fmla="*/ 0 h 41"/>
                <a:gd name="T36" fmla="*/ 15 w 36"/>
                <a:gd name="T37" fmla="*/ 2 h 41"/>
                <a:gd name="T38" fmla="*/ 9 w 36"/>
                <a:gd name="T39" fmla="*/ 5 h 41"/>
                <a:gd name="T40" fmla="*/ 6 w 36"/>
                <a:gd name="T41" fmla="*/ 12 h 41"/>
                <a:gd name="T42" fmla="*/ 2 w 36"/>
                <a:gd name="T43" fmla="*/ 21 h 41"/>
                <a:gd name="T44" fmla="*/ 2 w 36"/>
                <a:gd name="T45" fmla="*/ 21 h 41"/>
                <a:gd name="T46" fmla="*/ 0 w 36"/>
                <a:gd name="T47" fmla="*/ 32 h 41"/>
                <a:gd name="T48" fmla="*/ 0 w 36"/>
                <a:gd name="T49" fmla="*/ 32 h 41"/>
                <a:gd name="T50" fmla="*/ 0 w 36"/>
                <a:gd name="T51" fmla="*/ 37 h 41"/>
                <a:gd name="T52" fmla="*/ 4 w 36"/>
                <a:gd name="T53" fmla="*/ 39 h 41"/>
                <a:gd name="T54" fmla="*/ 7 w 36"/>
                <a:gd name="T55" fmla="*/ 41 h 41"/>
                <a:gd name="T56" fmla="*/ 13 w 36"/>
                <a:gd name="T57" fmla="*/ 41 h 41"/>
                <a:gd name="T58" fmla="*/ 13 w 36"/>
                <a:gd name="T59" fmla="*/ 41 h 41"/>
                <a:gd name="T60" fmla="*/ 20 w 36"/>
                <a:gd name="T61" fmla="*/ 41 h 41"/>
                <a:gd name="T62" fmla="*/ 23 w 36"/>
                <a:gd name="T63" fmla="*/ 37 h 41"/>
                <a:gd name="T64" fmla="*/ 29 w 36"/>
                <a:gd name="T65" fmla="*/ 33 h 41"/>
                <a:gd name="T66" fmla="*/ 31 w 36"/>
                <a:gd name="T67" fmla="*/ 26 h 41"/>
                <a:gd name="T68" fmla="*/ 22 w 36"/>
                <a:gd name="T69" fmla="*/ 26 h 41"/>
                <a:gd name="T70" fmla="*/ 22 w 36"/>
                <a:gd name="T71" fmla="*/ 26 h 41"/>
                <a:gd name="T72" fmla="*/ 18 w 36"/>
                <a:gd name="T73" fmla="*/ 32 h 41"/>
                <a:gd name="T74" fmla="*/ 16 w 36"/>
                <a:gd name="T75" fmla="*/ 33 h 41"/>
                <a:gd name="T76" fmla="*/ 13 w 36"/>
                <a:gd name="T77" fmla="*/ 35 h 41"/>
                <a:gd name="T78" fmla="*/ 13 w 36"/>
                <a:gd name="T79" fmla="*/ 35 h 41"/>
                <a:gd name="T80" fmla="*/ 11 w 36"/>
                <a:gd name="T81" fmla="*/ 33 h 41"/>
                <a:gd name="T82" fmla="*/ 9 w 36"/>
                <a:gd name="T83" fmla="*/ 32 h 41"/>
                <a:gd name="T84" fmla="*/ 9 w 36"/>
                <a:gd name="T85" fmla="*/ 32 h 41"/>
                <a:gd name="T86" fmla="*/ 11 w 36"/>
                <a:gd name="T87" fmla="*/ 21 h 41"/>
                <a:gd name="T88" fmla="*/ 32 w 36"/>
                <a:gd name="T89" fmla="*/ 21 h 41"/>
                <a:gd name="T90" fmla="*/ 32 w 36"/>
                <a:gd name="T91" fmla="*/ 21 h 41"/>
                <a:gd name="T92" fmla="*/ 34 w 36"/>
                <a:gd name="T93" fmla="*/ 16 h 41"/>
                <a:gd name="T94" fmla="*/ 36 w 36"/>
                <a:gd name="T95" fmla="*/ 9 h 41"/>
                <a:gd name="T96" fmla="*/ 36 w 36"/>
                <a:gd name="T97" fmla="*/ 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 h="41">
                  <a:moveTo>
                    <a:pt x="25" y="9"/>
                  </a:moveTo>
                  <a:lnTo>
                    <a:pt x="25" y="9"/>
                  </a:lnTo>
                  <a:lnTo>
                    <a:pt x="23" y="16"/>
                  </a:lnTo>
                  <a:lnTo>
                    <a:pt x="13" y="16"/>
                  </a:lnTo>
                  <a:lnTo>
                    <a:pt x="13" y="16"/>
                  </a:lnTo>
                  <a:lnTo>
                    <a:pt x="16" y="9"/>
                  </a:lnTo>
                  <a:lnTo>
                    <a:pt x="18" y="7"/>
                  </a:lnTo>
                  <a:lnTo>
                    <a:pt x="22" y="5"/>
                  </a:lnTo>
                  <a:lnTo>
                    <a:pt x="22" y="5"/>
                  </a:lnTo>
                  <a:lnTo>
                    <a:pt x="25" y="7"/>
                  </a:lnTo>
                  <a:lnTo>
                    <a:pt x="25" y="9"/>
                  </a:lnTo>
                  <a:close/>
                  <a:moveTo>
                    <a:pt x="36" y="9"/>
                  </a:moveTo>
                  <a:lnTo>
                    <a:pt x="36" y="9"/>
                  </a:lnTo>
                  <a:lnTo>
                    <a:pt x="34" y="3"/>
                  </a:lnTo>
                  <a:lnTo>
                    <a:pt x="32" y="2"/>
                  </a:lnTo>
                  <a:lnTo>
                    <a:pt x="29" y="0"/>
                  </a:lnTo>
                  <a:lnTo>
                    <a:pt x="23" y="0"/>
                  </a:lnTo>
                  <a:lnTo>
                    <a:pt x="23" y="0"/>
                  </a:lnTo>
                  <a:lnTo>
                    <a:pt x="15" y="2"/>
                  </a:lnTo>
                  <a:lnTo>
                    <a:pt x="9" y="5"/>
                  </a:lnTo>
                  <a:lnTo>
                    <a:pt x="6" y="12"/>
                  </a:lnTo>
                  <a:lnTo>
                    <a:pt x="2" y="21"/>
                  </a:lnTo>
                  <a:lnTo>
                    <a:pt x="2" y="21"/>
                  </a:lnTo>
                  <a:lnTo>
                    <a:pt x="0" y="32"/>
                  </a:lnTo>
                  <a:lnTo>
                    <a:pt x="0" y="32"/>
                  </a:lnTo>
                  <a:lnTo>
                    <a:pt x="0" y="37"/>
                  </a:lnTo>
                  <a:lnTo>
                    <a:pt x="4" y="39"/>
                  </a:lnTo>
                  <a:lnTo>
                    <a:pt x="7" y="41"/>
                  </a:lnTo>
                  <a:lnTo>
                    <a:pt x="13" y="41"/>
                  </a:lnTo>
                  <a:lnTo>
                    <a:pt x="13" y="41"/>
                  </a:lnTo>
                  <a:lnTo>
                    <a:pt x="20" y="41"/>
                  </a:lnTo>
                  <a:lnTo>
                    <a:pt x="23" y="37"/>
                  </a:lnTo>
                  <a:lnTo>
                    <a:pt x="29" y="33"/>
                  </a:lnTo>
                  <a:lnTo>
                    <a:pt x="31" y="26"/>
                  </a:lnTo>
                  <a:lnTo>
                    <a:pt x="22" y="26"/>
                  </a:lnTo>
                  <a:lnTo>
                    <a:pt x="22" y="26"/>
                  </a:lnTo>
                  <a:lnTo>
                    <a:pt x="18" y="32"/>
                  </a:lnTo>
                  <a:lnTo>
                    <a:pt x="16" y="33"/>
                  </a:lnTo>
                  <a:lnTo>
                    <a:pt x="13" y="35"/>
                  </a:lnTo>
                  <a:lnTo>
                    <a:pt x="13" y="35"/>
                  </a:lnTo>
                  <a:lnTo>
                    <a:pt x="11" y="33"/>
                  </a:lnTo>
                  <a:lnTo>
                    <a:pt x="9" y="32"/>
                  </a:lnTo>
                  <a:lnTo>
                    <a:pt x="9" y="32"/>
                  </a:lnTo>
                  <a:lnTo>
                    <a:pt x="11" y="21"/>
                  </a:lnTo>
                  <a:lnTo>
                    <a:pt x="32" y="21"/>
                  </a:lnTo>
                  <a:lnTo>
                    <a:pt x="32" y="21"/>
                  </a:lnTo>
                  <a:lnTo>
                    <a:pt x="34" y="16"/>
                  </a:lnTo>
                  <a:lnTo>
                    <a:pt x="36" y="9"/>
                  </a:lnTo>
                  <a:lnTo>
                    <a:pt x="36" y="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3" name="Freeform 82"/>
            <p:cNvSpPr>
              <a:spLocks/>
            </p:cNvSpPr>
            <p:nvPr userDrawn="1"/>
          </p:nvSpPr>
          <p:spPr bwMode="auto">
            <a:xfrm>
              <a:off x="5487" y="3270"/>
              <a:ext cx="12" cy="11"/>
            </a:xfrm>
            <a:custGeom>
              <a:avLst/>
              <a:gdLst>
                <a:gd name="T0" fmla="*/ 12 w 12"/>
                <a:gd name="T1" fmla="*/ 4 h 11"/>
                <a:gd name="T2" fmla="*/ 12 w 12"/>
                <a:gd name="T3" fmla="*/ 4 h 11"/>
                <a:gd name="T4" fmla="*/ 10 w 12"/>
                <a:gd name="T5" fmla="*/ 11 h 11"/>
                <a:gd name="T6" fmla="*/ 0 w 12"/>
                <a:gd name="T7" fmla="*/ 11 h 11"/>
                <a:gd name="T8" fmla="*/ 0 w 12"/>
                <a:gd name="T9" fmla="*/ 11 h 11"/>
                <a:gd name="T10" fmla="*/ 3 w 12"/>
                <a:gd name="T11" fmla="*/ 4 h 11"/>
                <a:gd name="T12" fmla="*/ 5 w 12"/>
                <a:gd name="T13" fmla="*/ 2 h 11"/>
                <a:gd name="T14" fmla="*/ 9 w 12"/>
                <a:gd name="T15" fmla="*/ 0 h 11"/>
                <a:gd name="T16" fmla="*/ 9 w 12"/>
                <a:gd name="T17" fmla="*/ 0 h 11"/>
                <a:gd name="T18" fmla="*/ 12 w 12"/>
                <a:gd name="T19" fmla="*/ 2 h 11"/>
                <a:gd name="T20" fmla="*/ 12 w 12"/>
                <a:gd name="T21" fmla="*/ 4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 h="11">
                  <a:moveTo>
                    <a:pt x="12" y="4"/>
                  </a:moveTo>
                  <a:lnTo>
                    <a:pt x="12" y="4"/>
                  </a:lnTo>
                  <a:lnTo>
                    <a:pt x="10" y="11"/>
                  </a:lnTo>
                  <a:lnTo>
                    <a:pt x="0" y="11"/>
                  </a:lnTo>
                  <a:lnTo>
                    <a:pt x="0" y="11"/>
                  </a:lnTo>
                  <a:lnTo>
                    <a:pt x="3" y="4"/>
                  </a:lnTo>
                  <a:lnTo>
                    <a:pt x="5" y="2"/>
                  </a:lnTo>
                  <a:lnTo>
                    <a:pt x="9" y="0"/>
                  </a:lnTo>
                  <a:lnTo>
                    <a:pt x="9" y="0"/>
                  </a:lnTo>
                  <a:lnTo>
                    <a:pt x="12" y="2"/>
                  </a:lnTo>
                  <a:lnTo>
                    <a:pt x="1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4" name="Freeform 83"/>
            <p:cNvSpPr>
              <a:spLocks/>
            </p:cNvSpPr>
            <p:nvPr userDrawn="1"/>
          </p:nvSpPr>
          <p:spPr bwMode="auto">
            <a:xfrm>
              <a:off x="5474" y="3265"/>
              <a:ext cx="36" cy="41"/>
            </a:xfrm>
            <a:custGeom>
              <a:avLst/>
              <a:gdLst>
                <a:gd name="T0" fmla="*/ 36 w 36"/>
                <a:gd name="T1" fmla="*/ 9 h 41"/>
                <a:gd name="T2" fmla="*/ 36 w 36"/>
                <a:gd name="T3" fmla="*/ 9 h 41"/>
                <a:gd name="T4" fmla="*/ 34 w 36"/>
                <a:gd name="T5" fmla="*/ 3 h 41"/>
                <a:gd name="T6" fmla="*/ 32 w 36"/>
                <a:gd name="T7" fmla="*/ 2 h 41"/>
                <a:gd name="T8" fmla="*/ 29 w 36"/>
                <a:gd name="T9" fmla="*/ 0 h 41"/>
                <a:gd name="T10" fmla="*/ 23 w 36"/>
                <a:gd name="T11" fmla="*/ 0 h 41"/>
                <a:gd name="T12" fmla="*/ 23 w 36"/>
                <a:gd name="T13" fmla="*/ 0 h 41"/>
                <a:gd name="T14" fmla="*/ 15 w 36"/>
                <a:gd name="T15" fmla="*/ 2 h 41"/>
                <a:gd name="T16" fmla="*/ 9 w 36"/>
                <a:gd name="T17" fmla="*/ 5 h 41"/>
                <a:gd name="T18" fmla="*/ 6 w 36"/>
                <a:gd name="T19" fmla="*/ 12 h 41"/>
                <a:gd name="T20" fmla="*/ 2 w 36"/>
                <a:gd name="T21" fmla="*/ 21 h 41"/>
                <a:gd name="T22" fmla="*/ 2 w 36"/>
                <a:gd name="T23" fmla="*/ 21 h 41"/>
                <a:gd name="T24" fmla="*/ 0 w 36"/>
                <a:gd name="T25" fmla="*/ 32 h 41"/>
                <a:gd name="T26" fmla="*/ 0 w 36"/>
                <a:gd name="T27" fmla="*/ 32 h 41"/>
                <a:gd name="T28" fmla="*/ 0 w 36"/>
                <a:gd name="T29" fmla="*/ 37 h 41"/>
                <a:gd name="T30" fmla="*/ 4 w 36"/>
                <a:gd name="T31" fmla="*/ 39 h 41"/>
                <a:gd name="T32" fmla="*/ 7 w 36"/>
                <a:gd name="T33" fmla="*/ 41 h 41"/>
                <a:gd name="T34" fmla="*/ 13 w 36"/>
                <a:gd name="T35" fmla="*/ 41 h 41"/>
                <a:gd name="T36" fmla="*/ 13 w 36"/>
                <a:gd name="T37" fmla="*/ 41 h 41"/>
                <a:gd name="T38" fmla="*/ 20 w 36"/>
                <a:gd name="T39" fmla="*/ 41 h 41"/>
                <a:gd name="T40" fmla="*/ 23 w 36"/>
                <a:gd name="T41" fmla="*/ 37 h 41"/>
                <a:gd name="T42" fmla="*/ 29 w 36"/>
                <a:gd name="T43" fmla="*/ 33 h 41"/>
                <a:gd name="T44" fmla="*/ 31 w 36"/>
                <a:gd name="T45" fmla="*/ 26 h 41"/>
                <a:gd name="T46" fmla="*/ 22 w 36"/>
                <a:gd name="T47" fmla="*/ 26 h 41"/>
                <a:gd name="T48" fmla="*/ 22 w 36"/>
                <a:gd name="T49" fmla="*/ 26 h 41"/>
                <a:gd name="T50" fmla="*/ 18 w 36"/>
                <a:gd name="T51" fmla="*/ 32 h 41"/>
                <a:gd name="T52" fmla="*/ 16 w 36"/>
                <a:gd name="T53" fmla="*/ 33 h 41"/>
                <a:gd name="T54" fmla="*/ 13 w 36"/>
                <a:gd name="T55" fmla="*/ 35 h 41"/>
                <a:gd name="T56" fmla="*/ 13 w 36"/>
                <a:gd name="T57" fmla="*/ 35 h 41"/>
                <a:gd name="T58" fmla="*/ 11 w 36"/>
                <a:gd name="T59" fmla="*/ 33 h 41"/>
                <a:gd name="T60" fmla="*/ 9 w 36"/>
                <a:gd name="T61" fmla="*/ 32 h 41"/>
                <a:gd name="T62" fmla="*/ 9 w 36"/>
                <a:gd name="T63" fmla="*/ 32 h 41"/>
                <a:gd name="T64" fmla="*/ 11 w 36"/>
                <a:gd name="T65" fmla="*/ 21 h 41"/>
                <a:gd name="T66" fmla="*/ 32 w 36"/>
                <a:gd name="T67" fmla="*/ 21 h 41"/>
                <a:gd name="T68" fmla="*/ 32 w 36"/>
                <a:gd name="T69" fmla="*/ 21 h 41"/>
                <a:gd name="T70" fmla="*/ 34 w 36"/>
                <a:gd name="T71" fmla="*/ 16 h 41"/>
                <a:gd name="T72" fmla="*/ 36 w 36"/>
                <a:gd name="T73" fmla="*/ 9 h 41"/>
                <a:gd name="T74" fmla="*/ 36 w 36"/>
                <a:gd name="T75" fmla="*/ 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6" h="41">
                  <a:moveTo>
                    <a:pt x="36" y="9"/>
                  </a:moveTo>
                  <a:lnTo>
                    <a:pt x="36" y="9"/>
                  </a:lnTo>
                  <a:lnTo>
                    <a:pt x="34" y="3"/>
                  </a:lnTo>
                  <a:lnTo>
                    <a:pt x="32" y="2"/>
                  </a:lnTo>
                  <a:lnTo>
                    <a:pt x="29" y="0"/>
                  </a:lnTo>
                  <a:lnTo>
                    <a:pt x="23" y="0"/>
                  </a:lnTo>
                  <a:lnTo>
                    <a:pt x="23" y="0"/>
                  </a:lnTo>
                  <a:lnTo>
                    <a:pt x="15" y="2"/>
                  </a:lnTo>
                  <a:lnTo>
                    <a:pt x="9" y="5"/>
                  </a:lnTo>
                  <a:lnTo>
                    <a:pt x="6" y="12"/>
                  </a:lnTo>
                  <a:lnTo>
                    <a:pt x="2" y="21"/>
                  </a:lnTo>
                  <a:lnTo>
                    <a:pt x="2" y="21"/>
                  </a:lnTo>
                  <a:lnTo>
                    <a:pt x="0" y="32"/>
                  </a:lnTo>
                  <a:lnTo>
                    <a:pt x="0" y="32"/>
                  </a:lnTo>
                  <a:lnTo>
                    <a:pt x="0" y="37"/>
                  </a:lnTo>
                  <a:lnTo>
                    <a:pt x="4" y="39"/>
                  </a:lnTo>
                  <a:lnTo>
                    <a:pt x="7" y="41"/>
                  </a:lnTo>
                  <a:lnTo>
                    <a:pt x="13" y="41"/>
                  </a:lnTo>
                  <a:lnTo>
                    <a:pt x="13" y="41"/>
                  </a:lnTo>
                  <a:lnTo>
                    <a:pt x="20" y="41"/>
                  </a:lnTo>
                  <a:lnTo>
                    <a:pt x="23" y="37"/>
                  </a:lnTo>
                  <a:lnTo>
                    <a:pt x="29" y="33"/>
                  </a:lnTo>
                  <a:lnTo>
                    <a:pt x="31" y="26"/>
                  </a:lnTo>
                  <a:lnTo>
                    <a:pt x="22" y="26"/>
                  </a:lnTo>
                  <a:lnTo>
                    <a:pt x="22" y="26"/>
                  </a:lnTo>
                  <a:lnTo>
                    <a:pt x="18" y="32"/>
                  </a:lnTo>
                  <a:lnTo>
                    <a:pt x="16" y="33"/>
                  </a:lnTo>
                  <a:lnTo>
                    <a:pt x="13" y="35"/>
                  </a:lnTo>
                  <a:lnTo>
                    <a:pt x="13" y="35"/>
                  </a:lnTo>
                  <a:lnTo>
                    <a:pt x="11" y="33"/>
                  </a:lnTo>
                  <a:lnTo>
                    <a:pt x="9" y="32"/>
                  </a:lnTo>
                  <a:lnTo>
                    <a:pt x="9" y="32"/>
                  </a:lnTo>
                  <a:lnTo>
                    <a:pt x="11" y="21"/>
                  </a:lnTo>
                  <a:lnTo>
                    <a:pt x="32" y="21"/>
                  </a:lnTo>
                  <a:lnTo>
                    <a:pt x="32" y="21"/>
                  </a:lnTo>
                  <a:lnTo>
                    <a:pt x="34" y="16"/>
                  </a:lnTo>
                  <a:lnTo>
                    <a:pt x="36" y="9"/>
                  </a:lnTo>
                  <a:lnTo>
                    <a:pt x="36"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5" name="Freeform 84"/>
            <p:cNvSpPr>
              <a:spLocks/>
            </p:cNvSpPr>
            <p:nvPr userDrawn="1"/>
          </p:nvSpPr>
          <p:spPr bwMode="auto">
            <a:xfrm>
              <a:off x="5510" y="3265"/>
              <a:ext cx="41" cy="41"/>
            </a:xfrm>
            <a:custGeom>
              <a:avLst/>
              <a:gdLst>
                <a:gd name="T0" fmla="*/ 39 w 41"/>
                <a:gd name="T1" fmla="*/ 12 h 41"/>
                <a:gd name="T2" fmla="*/ 32 w 41"/>
                <a:gd name="T3" fmla="*/ 41 h 41"/>
                <a:gd name="T4" fmla="*/ 21 w 41"/>
                <a:gd name="T5" fmla="*/ 41 h 41"/>
                <a:gd name="T6" fmla="*/ 28 w 41"/>
                <a:gd name="T7" fmla="*/ 14 h 41"/>
                <a:gd name="T8" fmla="*/ 28 w 41"/>
                <a:gd name="T9" fmla="*/ 14 h 41"/>
                <a:gd name="T10" fmla="*/ 30 w 41"/>
                <a:gd name="T11" fmla="*/ 9 h 41"/>
                <a:gd name="T12" fmla="*/ 30 w 41"/>
                <a:gd name="T13" fmla="*/ 9 h 41"/>
                <a:gd name="T14" fmla="*/ 28 w 41"/>
                <a:gd name="T15" fmla="*/ 7 h 41"/>
                <a:gd name="T16" fmla="*/ 26 w 41"/>
                <a:gd name="T17" fmla="*/ 5 h 41"/>
                <a:gd name="T18" fmla="*/ 26 w 41"/>
                <a:gd name="T19" fmla="*/ 5 h 41"/>
                <a:gd name="T20" fmla="*/ 23 w 41"/>
                <a:gd name="T21" fmla="*/ 7 h 41"/>
                <a:gd name="T22" fmla="*/ 21 w 41"/>
                <a:gd name="T23" fmla="*/ 9 h 41"/>
                <a:gd name="T24" fmla="*/ 18 w 41"/>
                <a:gd name="T25" fmla="*/ 14 h 41"/>
                <a:gd name="T26" fmla="*/ 11 w 41"/>
                <a:gd name="T27" fmla="*/ 41 h 41"/>
                <a:gd name="T28" fmla="*/ 0 w 41"/>
                <a:gd name="T29" fmla="*/ 41 h 41"/>
                <a:gd name="T30" fmla="*/ 11 w 41"/>
                <a:gd name="T31" fmla="*/ 7 h 41"/>
                <a:gd name="T32" fmla="*/ 11 w 41"/>
                <a:gd name="T33" fmla="*/ 7 h 41"/>
                <a:gd name="T34" fmla="*/ 12 w 41"/>
                <a:gd name="T35" fmla="*/ 0 h 41"/>
                <a:gd name="T36" fmla="*/ 21 w 41"/>
                <a:gd name="T37" fmla="*/ 0 h 41"/>
                <a:gd name="T38" fmla="*/ 21 w 41"/>
                <a:gd name="T39" fmla="*/ 5 h 41"/>
                <a:gd name="T40" fmla="*/ 21 w 41"/>
                <a:gd name="T41" fmla="*/ 5 h 41"/>
                <a:gd name="T42" fmla="*/ 26 w 41"/>
                <a:gd name="T43" fmla="*/ 0 h 41"/>
                <a:gd name="T44" fmla="*/ 32 w 41"/>
                <a:gd name="T45" fmla="*/ 0 h 41"/>
                <a:gd name="T46" fmla="*/ 32 w 41"/>
                <a:gd name="T47" fmla="*/ 0 h 41"/>
                <a:gd name="T48" fmla="*/ 37 w 41"/>
                <a:gd name="T49" fmla="*/ 0 h 41"/>
                <a:gd name="T50" fmla="*/ 39 w 41"/>
                <a:gd name="T51" fmla="*/ 3 h 41"/>
                <a:gd name="T52" fmla="*/ 41 w 41"/>
                <a:gd name="T53" fmla="*/ 7 h 41"/>
                <a:gd name="T54" fmla="*/ 41 w 41"/>
                <a:gd name="T55" fmla="*/ 7 h 41"/>
                <a:gd name="T56" fmla="*/ 39 w 41"/>
                <a:gd name="T57" fmla="*/ 12 h 41"/>
                <a:gd name="T58" fmla="*/ 39 w 41"/>
                <a:gd name="T59" fmla="*/ 12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1" h="41">
                  <a:moveTo>
                    <a:pt x="39" y="12"/>
                  </a:moveTo>
                  <a:lnTo>
                    <a:pt x="32" y="41"/>
                  </a:lnTo>
                  <a:lnTo>
                    <a:pt x="21" y="41"/>
                  </a:lnTo>
                  <a:lnTo>
                    <a:pt x="28" y="14"/>
                  </a:lnTo>
                  <a:lnTo>
                    <a:pt x="28" y="14"/>
                  </a:lnTo>
                  <a:lnTo>
                    <a:pt x="30" y="9"/>
                  </a:lnTo>
                  <a:lnTo>
                    <a:pt x="30" y="9"/>
                  </a:lnTo>
                  <a:lnTo>
                    <a:pt x="28" y="7"/>
                  </a:lnTo>
                  <a:lnTo>
                    <a:pt x="26" y="5"/>
                  </a:lnTo>
                  <a:lnTo>
                    <a:pt x="26" y="5"/>
                  </a:lnTo>
                  <a:lnTo>
                    <a:pt x="23" y="7"/>
                  </a:lnTo>
                  <a:lnTo>
                    <a:pt x="21" y="9"/>
                  </a:lnTo>
                  <a:lnTo>
                    <a:pt x="18" y="14"/>
                  </a:lnTo>
                  <a:lnTo>
                    <a:pt x="11" y="41"/>
                  </a:lnTo>
                  <a:lnTo>
                    <a:pt x="0" y="41"/>
                  </a:lnTo>
                  <a:lnTo>
                    <a:pt x="11" y="7"/>
                  </a:lnTo>
                  <a:lnTo>
                    <a:pt x="11" y="7"/>
                  </a:lnTo>
                  <a:lnTo>
                    <a:pt x="12" y="0"/>
                  </a:lnTo>
                  <a:lnTo>
                    <a:pt x="21" y="0"/>
                  </a:lnTo>
                  <a:lnTo>
                    <a:pt x="21" y="5"/>
                  </a:lnTo>
                  <a:lnTo>
                    <a:pt x="21" y="5"/>
                  </a:lnTo>
                  <a:lnTo>
                    <a:pt x="26" y="0"/>
                  </a:lnTo>
                  <a:lnTo>
                    <a:pt x="32" y="0"/>
                  </a:lnTo>
                  <a:lnTo>
                    <a:pt x="32" y="0"/>
                  </a:lnTo>
                  <a:lnTo>
                    <a:pt x="37" y="0"/>
                  </a:lnTo>
                  <a:lnTo>
                    <a:pt x="39" y="3"/>
                  </a:lnTo>
                  <a:lnTo>
                    <a:pt x="41" y="7"/>
                  </a:lnTo>
                  <a:lnTo>
                    <a:pt x="41" y="7"/>
                  </a:lnTo>
                  <a:lnTo>
                    <a:pt x="39" y="12"/>
                  </a:lnTo>
                  <a:lnTo>
                    <a:pt x="39" y="12"/>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6" name="Freeform 85"/>
            <p:cNvSpPr>
              <a:spLocks/>
            </p:cNvSpPr>
            <p:nvPr userDrawn="1"/>
          </p:nvSpPr>
          <p:spPr bwMode="auto">
            <a:xfrm>
              <a:off x="5552" y="3265"/>
              <a:ext cx="36" cy="41"/>
            </a:xfrm>
            <a:custGeom>
              <a:avLst/>
              <a:gdLst>
                <a:gd name="T0" fmla="*/ 36 w 36"/>
                <a:gd name="T1" fmla="*/ 14 h 41"/>
                <a:gd name="T2" fmla="*/ 25 w 36"/>
                <a:gd name="T3" fmla="*/ 14 h 41"/>
                <a:gd name="T4" fmla="*/ 25 w 36"/>
                <a:gd name="T5" fmla="*/ 14 h 41"/>
                <a:gd name="T6" fmla="*/ 27 w 36"/>
                <a:gd name="T7" fmla="*/ 9 h 41"/>
                <a:gd name="T8" fmla="*/ 27 w 36"/>
                <a:gd name="T9" fmla="*/ 9 h 41"/>
                <a:gd name="T10" fmla="*/ 25 w 36"/>
                <a:gd name="T11" fmla="*/ 7 h 41"/>
                <a:gd name="T12" fmla="*/ 24 w 36"/>
                <a:gd name="T13" fmla="*/ 5 h 41"/>
                <a:gd name="T14" fmla="*/ 24 w 36"/>
                <a:gd name="T15" fmla="*/ 5 h 41"/>
                <a:gd name="T16" fmla="*/ 20 w 36"/>
                <a:gd name="T17" fmla="*/ 7 h 41"/>
                <a:gd name="T18" fmla="*/ 16 w 36"/>
                <a:gd name="T19" fmla="*/ 10 h 41"/>
                <a:gd name="T20" fmla="*/ 13 w 36"/>
                <a:gd name="T21" fmla="*/ 21 h 41"/>
                <a:gd name="T22" fmla="*/ 13 w 36"/>
                <a:gd name="T23" fmla="*/ 21 h 41"/>
                <a:gd name="T24" fmla="*/ 11 w 36"/>
                <a:gd name="T25" fmla="*/ 30 h 41"/>
                <a:gd name="T26" fmla="*/ 11 w 36"/>
                <a:gd name="T27" fmla="*/ 30 h 41"/>
                <a:gd name="T28" fmla="*/ 11 w 36"/>
                <a:gd name="T29" fmla="*/ 33 h 41"/>
                <a:gd name="T30" fmla="*/ 15 w 36"/>
                <a:gd name="T31" fmla="*/ 35 h 41"/>
                <a:gd name="T32" fmla="*/ 15 w 36"/>
                <a:gd name="T33" fmla="*/ 35 h 41"/>
                <a:gd name="T34" fmla="*/ 18 w 36"/>
                <a:gd name="T35" fmla="*/ 33 h 41"/>
                <a:gd name="T36" fmla="*/ 20 w 36"/>
                <a:gd name="T37" fmla="*/ 32 h 41"/>
                <a:gd name="T38" fmla="*/ 22 w 36"/>
                <a:gd name="T39" fmla="*/ 26 h 41"/>
                <a:gd name="T40" fmla="*/ 32 w 36"/>
                <a:gd name="T41" fmla="*/ 26 h 41"/>
                <a:gd name="T42" fmla="*/ 32 w 36"/>
                <a:gd name="T43" fmla="*/ 26 h 41"/>
                <a:gd name="T44" fmla="*/ 29 w 36"/>
                <a:gd name="T45" fmla="*/ 33 h 41"/>
                <a:gd name="T46" fmla="*/ 25 w 36"/>
                <a:gd name="T47" fmla="*/ 37 h 41"/>
                <a:gd name="T48" fmla="*/ 20 w 36"/>
                <a:gd name="T49" fmla="*/ 41 h 41"/>
                <a:gd name="T50" fmla="*/ 15 w 36"/>
                <a:gd name="T51" fmla="*/ 41 h 41"/>
                <a:gd name="T52" fmla="*/ 15 w 36"/>
                <a:gd name="T53" fmla="*/ 41 h 41"/>
                <a:gd name="T54" fmla="*/ 9 w 36"/>
                <a:gd name="T55" fmla="*/ 41 h 41"/>
                <a:gd name="T56" fmla="*/ 6 w 36"/>
                <a:gd name="T57" fmla="*/ 39 h 41"/>
                <a:gd name="T58" fmla="*/ 2 w 36"/>
                <a:gd name="T59" fmla="*/ 37 h 41"/>
                <a:gd name="T60" fmla="*/ 0 w 36"/>
                <a:gd name="T61" fmla="*/ 32 h 41"/>
                <a:gd name="T62" fmla="*/ 0 w 36"/>
                <a:gd name="T63" fmla="*/ 32 h 41"/>
                <a:gd name="T64" fmla="*/ 2 w 36"/>
                <a:gd name="T65" fmla="*/ 21 h 41"/>
                <a:gd name="T66" fmla="*/ 2 w 36"/>
                <a:gd name="T67" fmla="*/ 21 h 41"/>
                <a:gd name="T68" fmla="*/ 6 w 36"/>
                <a:gd name="T69" fmla="*/ 12 h 41"/>
                <a:gd name="T70" fmla="*/ 9 w 36"/>
                <a:gd name="T71" fmla="*/ 5 h 41"/>
                <a:gd name="T72" fmla="*/ 15 w 36"/>
                <a:gd name="T73" fmla="*/ 2 h 41"/>
                <a:gd name="T74" fmla="*/ 20 w 36"/>
                <a:gd name="T75" fmla="*/ 0 h 41"/>
                <a:gd name="T76" fmla="*/ 24 w 36"/>
                <a:gd name="T77" fmla="*/ 0 h 41"/>
                <a:gd name="T78" fmla="*/ 24 w 36"/>
                <a:gd name="T79" fmla="*/ 0 h 41"/>
                <a:gd name="T80" fmla="*/ 29 w 36"/>
                <a:gd name="T81" fmla="*/ 0 h 41"/>
                <a:gd name="T82" fmla="*/ 32 w 36"/>
                <a:gd name="T83" fmla="*/ 0 h 41"/>
                <a:gd name="T84" fmla="*/ 36 w 36"/>
                <a:gd name="T85" fmla="*/ 3 h 41"/>
                <a:gd name="T86" fmla="*/ 36 w 36"/>
                <a:gd name="T87" fmla="*/ 7 h 41"/>
                <a:gd name="T88" fmla="*/ 36 w 36"/>
                <a:gd name="T89" fmla="*/ 7 h 41"/>
                <a:gd name="T90" fmla="*/ 36 w 36"/>
                <a:gd name="T91" fmla="*/ 14 h 41"/>
                <a:gd name="T92" fmla="*/ 36 w 36"/>
                <a:gd name="T93" fmla="*/ 1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6" h="41">
                  <a:moveTo>
                    <a:pt x="36" y="14"/>
                  </a:moveTo>
                  <a:lnTo>
                    <a:pt x="25" y="14"/>
                  </a:lnTo>
                  <a:lnTo>
                    <a:pt x="25" y="14"/>
                  </a:lnTo>
                  <a:lnTo>
                    <a:pt x="27" y="9"/>
                  </a:lnTo>
                  <a:lnTo>
                    <a:pt x="27" y="9"/>
                  </a:lnTo>
                  <a:lnTo>
                    <a:pt x="25" y="7"/>
                  </a:lnTo>
                  <a:lnTo>
                    <a:pt x="24" y="5"/>
                  </a:lnTo>
                  <a:lnTo>
                    <a:pt x="24" y="5"/>
                  </a:lnTo>
                  <a:lnTo>
                    <a:pt x="20" y="7"/>
                  </a:lnTo>
                  <a:lnTo>
                    <a:pt x="16" y="10"/>
                  </a:lnTo>
                  <a:lnTo>
                    <a:pt x="13" y="21"/>
                  </a:lnTo>
                  <a:lnTo>
                    <a:pt x="13" y="21"/>
                  </a:lnTo>
                  <a:lnTo>
                    <a:pt x="11" y="30"/>
                  </a:lnTo>
                  <a:lnTo>
                    <a:pt x="11" y="30"/>
                  </a:lnTo>
                  <a:lnTo>
                    <a:pt x="11" y="33"/>
                  </a:lnTo>
                  <a:lnTo>
                    <a:pt x="15" y="35"/>
                  </a:lnTo>
                  <a:lnTo>
                    <a:pt x="15" y="35"/>
                  </a:lnTo>
                  <a:lnTo>
                    <a:pt x="18" y="33"/>
                  </a:lnTo>
                  <a:lnTo>
                    <a:pt x="20" y="32"/>
                  </a:lnTo>
                  <a:lnTo>
                    <a:pt x="22" y="26"/>
                  </a:lnTo>
                  <a:lnTo>
                    <a:pt x="32" y="26"/>
                  </a:lnTo>
                  <a:lnTo>
                    <a:pt x="32" y="26"/>
                  </a:lnTo>
                  <a:lnTo>
                    <a:pt x="29" y="33"/>
                  </a:lnTo>
                  <a:lnTo>
                    <a:pt x="25" y="37"/>
                  </a:lnTo>
                  <a:lnTo>
                    <a:pt x="20" y="41"/>
                  </a:lnTo>
                  <a:lnTo>
                    <a:pt x="15" y="41"/>
                  </a:lnTo>
                  <a:lnTo>
                    <a:pt x="15" y="41"/>
                  </a:lnTo>
                  <a:lnTo>
                    <a:pt x="9" y="41"/>
                  </a:lnTo>
                  <a:lnTo>
                    <a:pt x="6" y="39"/>
                  </a:lnTo>
                  <a:lnTo>
                    <a:pt x="2" y="37"/>
                  </a:lnTo>
                  <a:lnTo>
                    <a:pt x="0" y="32"/>
                  </a:lnTo>
                  <a:lnTo>
                    <a:pt x="0" y="32"/>
                  </a:lnTo>
                  <a:lnTo>
                    <a:pt x="2" y="21"/>
                  </a:lnTo>
                  <a:lnTo>
                    <a:pt x="2" y="21"/>
                  </a:lnTo>
                  <a:lnTo>
                    <a:pt x="6" y="12"/>
                  </a:lnTo>
                  <a:lnTo>
                    <a:pt x="9" y="5"/>
                  </a:lnTo>
                  <a:lnTo>
                    <a:pt x="15" y="2"/>
                  </a:lnTo>
                  <a:lnTo>
                    <a:pt x="20" y="0"/>
                  </a:lnTo>
                  <a:lnTo>
                    <a:pt x="24" y="0"/>
                  </a:lnTo>
                  <a:lnTo>
                    <a:pt x="24" y="0"/>
                  </a:lnTo>
                  <a:lnTo>
                    <a:pt x="29" y="0"/>
                  </a:lnTo>
                  <a:lnTo>
                    <a:pt x="32" y="0"/>
                  </a:lnTo>
                  <a:lnTo>
                    <a:pt x="36" y="3"/>
                  </a:lnTo>
                  <a:lnTo>
                    <a:pt x="36" y="7"/>
                  </a:lnTo>
                  <a:lnTo>
                    <a:pt x="36" y="7"/>
                  </a:lnTo>
                  <a:lnTo>
                    <a:pt x="36" y="14"/>
                  </a:lnTo>
                  <a:lnTo>
                    <a:pt x="36" y="14"/>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7" name="Freeform 86"/>
            <p:cNvSpPr>
              <a:spLocks noEditPoints="1"/>
            </p:cNvSpPr>
            <p:nvPr userDrawn="1"/>
          </p:nvSpPr>
          <p:spPr bwMode="auto">
            <a:xfrm>
              <a:off x="5591" y="3265"/>
              <a:ext cx="34" cy="41"/>
            </a:xfrm>
            <a:custGeom>
              <a:avLst/>
              <a:gdLst>
                <a:gd name="T0" fmla="*/ 25 w 34"/>
                <a:gd name="T1" fmla="*/ 9 h 41"/>
                <a:gd name="T2" fmla="*/ 25 w 34"/>
                <a:gd name="T3" fmla="*/ 9 h 41"/>
                <a:gd name="T4" fmla="*/ 24 w 34"/>
                <a:gd name="T5" fmla="*/ 16 h 41"/>
                <a:gd name="T6" fmla="*/ 13 w 34"/>
                <a:gd name="T7" fmla="*/ 16 h 41"/>
                <a:gd name="T8" fmla="*/ 13 w 34"/>
                <a:gd name="T9" fmla="*/ 16 h 41"/>
                <a:gd name="T10" fmla="*/ 16 w 34"/>
                <a:gd name="T11" fmla="*/ 9 h 41"/>
                <a:gd name="T12" fmla="*/ 18 w 34"/>
                <a:gd name="T13" fmla="*/ 7 h 41"/>
                <a:gd name="T14" fmla="*/ 22 w 34"/>
                <a:gd name="T15" fmla="*/ 5 h 41"/>
                <a:gd name="T16" fmla="*/ 22 w 34"/>
                <a:gd name="T17" fmla="*/ 5 h 41"/>
                <a:gd name="T18" fmla="*/ 25 w 34"/>
                <a:gd name="T19" fmla="*/ 7 h 41"/>
                <a:gd name="T20" fmla="*/ 25 w 34"/>
                <a:gd name="T21" fmla="*/ 9 h 41"/>
                <a:gd name="T22" fmla="*/ 34 w 34"/>
                <a:gd name="T23" fmla="*/ 9 h 41"/>
                <a:gd name="T24" fmla="*/ 34 w 34"/>
                <a:gd name="T25" fmla="*/ 9 h 41"/>
                <a:gd name="T26" fmla="*/ 34 w 34"/>
                <a:gd name="T27" fmla="*/ 3 h 41"/>
                <a:gd name="T28" fmla="*/ 31 w 34"/>
                <a:gd name="T29" fmla="*/ 2 h 41"/>
                <a:gd name="T30" fmla="*/ 27 w 34"/>
                <a:gd name="T31" fmla="*/ 0 h 41"/>
                <a:gd name="T32" fmla="*/ 24 w 34"/>
                <a:gd name="T33" fmla="*/ 0 h 41"/>
                <a:gd name="T34" fmla="*/ 24 w 34"/>
                <a:gd name="T35" fmla="*/ 0 h 41"/>
                <a:gd name="T36" fmla="*/ 15 w 34"/>
                <a:gd name="T37" fmla="*/ 2 h 41"/>
                <a:gd name="T38" fmla="*/ 9 w 34"/>
                <a:gd name="T39" fmla="*/ 5 h 41"/>
                <a:gd name="T40" fmla="*/ 4 w 34"/>
                <a:gd name="T41" fmla="*/ 12 h 41"/>
                <a:gd name="T42" fmla="*/ 2 w 34"/>
                <a:gd name="T43" fmla="*/ 21 h 41"/>
                <a:gd name="T44" fmla="*/ 2 w 34"/>
                <a:gd name="T45" fmla="*/ 21 h 41"/>
                <a:gd name="T46" fmla="*/ 0 w 34"/>
                <a:gd name="T47" fmla="*/ 32 h 41"/>
                <a:gd name="T48" fmla="*/ 0 w 34"/>
                <a:gd name="T49" fmla="*/ 32 h 41"/>
                <a:gd name="T50" fmla="*/ 0 w 34"/>
                <a:gd name="T51" fmla="*/ 37 h 41"/>
                <a:gd name="T52" fmla="*/ 4 w 34"/>
                <a:gd name="T53" fmla="*/ 39 h 41"/>
                <a:gd name="T54" fmla="*/ 8 w 34"/>
                <a:gd name="T55" fmla="*/ 41 h 41"/>
                <a:gd name="T56" fmla="*/ 11 w 34"/>
                <a:gd name="T57" fmla="*/ 41 h 41"/>
                <a:gd name="T58" fmla="*/ 11 w 34"/>
                <a:gd name="T59" fmla="*/ 41 h 41"/>
                <a:gd name="T60" fmla="*/ 18 w 34"/>
                <a:gd name="T61" fmla="*/ 41 h 41"/>
                <a:gd name="T62" fmla="*/ 24 w 34"/>
                <a:gd name="T63" fmla="*/ 37 h 41"/>
                <a:gd name="T64" fmla="*/ 27 w 34"/>
                <a:gd name="T65" fmla="*/ 33 h 41"/>
                <a:gd name="T66" fmla="*/ 31 w 34"/>
                <a:gd name="T67" fmla="*/ 26 h 41"/>
                <a:gd name="T68" fmla="*/ 20 w 34"/>
                <a:gd name="T69" fmla="*/ 26 h 41"/>
                <a:gd name="T70" fmla="*/ 20 w 34"/>
                <a:gd name="T71" fmla="*/ 26 h 41"/>
                <a:gd name="T72" fmla="*/ 18 w 34"/>
                <a:gd name="T73" fmla="*/ 32 h 41"/>
                <a:gd name="T74" fmla="*/ 16 w 34"/>
                <a:gd name="T75" fmla="*/ 33 h 41"/>
                <a:gd name="T76" fmla="*/ 13 w 34"/>
                <a:gd name="T77" fmla="*/ 35 h 41"/>
                <a:gd name="T78" fmla="*/ 13 w 34"/>
                <a:gd name="T79" fmla="*/ 35 h 41"/>
                <a:gd name="T80" fmla="*/ 11 w 34"/>
                <a:gd name="T81" fmla="*/ 33 h 41"/>
                <a:gd name="T82" fmla="*/ 9 w 34"/>
                <a:gd name="T83" fmla="*/ 32 h 41"/>
                <a:gd name="T84" fmla="*/ 9 w 34"/>
                <a:gd name="T85" fmla="*/ 32 h 41"/>
                <a:gd name="T86" fmla="*/ 11 w 34"/>
                <a:gd name="T87" fmla="*/ 21 h 41"/>
                <a:gd name="T88" fmla="*/ 32 w 34"/>
                <a:gd name="T89" fmla="*/ 21 h 41"/>
                <a:gd name="T90" fmla="*/ 32 w 34"/>
                <a:gd name="T91" fmla="*/ 21 h 41"/>
                <a:gd name="T92" fmla="*/ 34 w 34"/>
                <a:gd name="T93" fmla="*/ 16 h 41"/>
                <a:gd name="T94" fmla="*/ 34 w 34"/>
                <a:gd name="T95" fmla="*/ 9 h 41"/>
                <a:gd name="T96" fmla="*/ 34 w 34"/>
                <a:gd name="T97" fmla="*/ 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4" h="41">
                  <a:moveTo>
                    <a:pt x="25" y="9"/>
                  </a:moveTo>
                  <a:lnTo>
                    <a:pt x="25" y="9"/>
                  </a:lnTo>
                  <a:lnTo>
                    <a:pt x="24" y="16"/>
                  </a:lnTo>
                  <a:lnTo>
                    <a:pt x="13" y="16"/>
                  </a:lnTo>
                  <a:lnTo>
                    <a:pt x="13" y="16"/>
                  </a:lnTo>
                  <a:lnTo>
                    <a:pt x="16" y="9"/>
                  </a:lnTo>
                  <a:lnTo>
                    <a:pt x="18" y="7"/>
                  </a:lnTo>
                  <a:lnTo>
                    <a:pt x="22" y="5"/>
                  </a:lnTo>
                  <a:lnTo>
                    <a:pt x="22" y="5"/>
                  </a:lnTo>
                  <a:lnTo>
                    <a:pt x="25" y="7"/>
                  </a:lnTo>
                  <a:lnTo>
                    <a:pt x="25" y="9"/>
                  </a:lnTo>
                  <a:close/>
                  <a:moveTo>
                    <a:pt x="34" y="9"/>
                  </a:moveTo>
                  <a:lnTo>
                    <a:pt x="34" y="9"/>
                  </a:lnTo>
                  <a:lnTo>
                    <a:pt x="34" y="3"/>
                  </a:lnTo>
                  <a:lnTo>
                    <a:pt x="31" y="2"/>
                  </a:lnTo>
                  <a:lnTo>
                    <a:pt x="27" y="0"/>
                  </a:lnTo>
                  <a:lnTo>
                    <a:pt x="24" y="0"/>
                  </a:lnTo>
                  <a:lnTo>
                    <a:pt x="24" y="0"/>
                  </a:lnTo>
                  <a:lnTo>
                    <a:pt x="15" y="2"/>
                  </a:lnTo>
                  <a:lnTo>
                    <a:pt x="9" y="5"/>
                  </a:lnTo>
                  <a:lnTo>
                    <a:pt x="4" y="12"/>
                  </a:lnTo>
                  <a:lnTo>
                    <a:pt x="2" y="21"/>
                  </a:lnTo>
                  <a:lnTo>
                    <a:pt x="2" y="21"/>
                  </a:lnTo>
                  <a:lnTo>
                    <a:pt x="0" y="32"/>
                  </a:lnTo>
                  <a:lnTo>
                    <a:pt x="0" y="32"/>
                  </a:lnTo>
                  <a:lnTo>
                    <a:pt x="0" y="37"/>
                  </a:lnTo>
                  <a:lnTo>
                    <a:pt x="4" y="39"/>
                  </a:lnTo>
                  <a:lnTo>
                    <a:pt x="8" y="41"/>
                  </a:lnTo>
                  <a:lnTo>
                    <a:pt x="11" y="41"/>
                  </a:lnTo>
                  <a:lnTo>
                    <a:pt x="11" y="41"/>
                  </a:lnTo>
                  <a:lnTo>
                    <a:pt x="18" y="41"/>
                  </a:lnTo>
                  <a:lnTo>
                    <a:pt x="24" y="37"/>
                  </a:lnTo>
                  <a:lnTo>
                    <a:pt x="27" y="33"/>
                  </a:lnTo>
                  <a:lnTo>
                    <a:pt x="31" y="26"/>
                  </a:lnTo>
                  <a:lnTo>
                    <a:pt x="20" y="26"/>
                  </a:lnTo>
                  <a:lnTo>
                    <a:pt x="20" y="26"/>
                  </a:lnTo>
                  <a:lnTo>
                    <a:pt x="18" y="32"/>
                  </a:lnTo>
                  <a:lnTo>
                    <a:pt x="16" y="33"/>
                  </a:lnTo>
                  <a:lnTo>
                    <a:pt x="13" y="35"/>
                  </a:lnTo>
                  <a:lnTo>
                    <a:pt x="13" y="35"/>
                  </a:lnTo>
                  <a:lnTo>
                    <a:pt x="11" y="33"/>
                  </a:lnTo>
                  <a:lnTo>
                    <a:pt x="9" y="32"/>
                  </a:lnTo>
                  <a:lnTo>
                    <a:pt x="9" y="32"/>
                  </a:lnTo>
                  <a:lnTo>
                    <a:pt x="11" y="21"/>
                  </a:lnTo>
                  <a:lnTo>
                    <a:pt x="32" y="21"/>
                  </a:lnTo>
                  <a:lnTo>
                    <a:pt x="32" y="21"/>
                  </a:lnTo>
                  <a:lnTo>
                    <a:pt x="34" y="16"/>
                  </a:lnTo>
                  <a:lnTo>
                    <a:pt x="34" y="9"/>
                  </a:lnTo>
                  <a:lnTo>
                    <a:pt x="34" y="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8" name="Freeform 87"/>
            <p:cNvSpPr>
              <a:spLocks/>
            </p:cNvSpPr>
            <p:nvPr userDrawn="1"/>
          </p:nvSpPr>
          <p:spPr bwMode="auto">
            <a:xfrm>
              <a:off x="5604" y="3270"/>
              <a:ext cx="12" cy="11"/>
            </a:xfrm>
            <a:custGeom>
              <a:avLst/>
              <a:gdLst>
                <a:gd name="T0" fmla="*/ 12 w 12"/>
                <a:gd name="T1" fmla="*/ 4 h 11"/>
                <a:gd name="T2" fmla="*/ 12 w 12"/>
                <a:gd name="T3" fmla="*/ 4 h 11"/>
                <a:gd name="T4" fmla="*/ 11 w 12"/>
                <a:gd name="T5" fmla="*/ 11 h 11"/>
                <a:gd name="T6" fmla="*/ 0 w 12"/>
                <a:gd name="T7" fmla="*/ 11 h 11"/>
                <a:gd name="T8" fmla="*/ 0 w 12"/>
                <a:gd name="T9" fmla="*/ 11 h 11"/>
                <a:gd name="T10" fmla="*/ 3 w 12"/>
                <a:gd name="T11" fmla="*/ 4 h 11"/>
                <a:gd name="T12" fmla="*/ 5 w 12"/>
                <a:gd name="T13" fmla="*/ 2 h 11"/>
                <a:gd name="T14" fmla="*/ 9 w 12"/>
                <a:gd name="T15" fmla="*/ 0 h 11"/>
                <a:gd name="T16" fmla="*/ 9 w 12"/>
                <a:gd name="T17" fmla="*/ 0 h 11"/>
                <a:gd name="T18" fmla="*/ 12 w 12"/>
                <a:gd name="T19" fmla="*/ 2 h 11"/>
                <a:gd name="T20" fmla="*/ 12 w 12"/>
                <a:gd name="T21" fmla="*/ 4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 h="11">
                  <a:moveTo>
                    <a:pt x="12" y="4"/>
                  </a:moveTo>
                  <a:lnTo>
                    <a:pt x="12" y="4"/>
                  </a:lnTo>
                  <a:lnTo>
                    <a:pt x="11" y="11"/>
                  </a:lnTo>
                  <a:lnTo>
                    <a:pt x="0" y="11"/>
                  </a:lnTo>
                  <a:lnTo>
                    <a:pt x="0" y="11"/>
                  </a:lnTo>
                  <a:lnTo>
                    <a:pt x="3" y="4"/>
                  </a:lnTo>
                  <a:lnTo>
                    <a:pt x="5" y="2"/>
                  </a:lnTo>
                  <a:lnTo>
                    <a:pt x="9" y="0"/>
                  </a:lnTo>
                  <a:lnTo>
                    <a:pt x="9" y="0"/>
                  </a:lnTo>
                  <a:lnTo>
                    <a:pt x="12" y="2"/>
                  </a:lnTo>
                  <a:lnTo>
                    <a:pt x="1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9" name="Freeform 88"/>
            <p:cNvSpPr>
              <a:spLocks/>
            </p:cNvSpPr>
            <p:nvPr userDrawn="1"/>
          </p:nvSpPr>
          <p:spPr bwMode="auto">
            <a:xfrm>
              <a:off x="5591" y="3265"/>
              <a:ext cx="34" cy="41"/>
            </a:xfrm>
            <a:custGeom>
              <a:avLst/>
              <a:gdLst>
                <a:gd name="T0" fmla="*/ 34 w 34"/>
                <a:gd name="T1" fmla="*/ 9 h 41"/>
                <a:gd name="T2" fmla="*/ 34 w 34"/>
                <a:gd name="T3" fmla="*/ 9 h 41"/>
                <a:gd name="T4" fmla="*/ 34 w 34"/>
                <a:gd name="T5" fmla="*/ 3 h 41"/>
                <a:gd name="T6" fmla="*/ 31 w 34"/>
                <a:gd name="T7" fmla="*/ 2 h 41"/>
                <a:gd name="T8" fmla="*/ 27 w 34"/>
                <a:gd name="T9" fmla="*/ 0 h 41"/>
                <a:gd name="T10" fmla="*/ 24 w 34"/>
                <a:gd name="T11" fmla="*/ 0 h 41"/>
                <a:gd name="T12" fmla="*/ 24 w 34"/>
                <a:gd name="T13" fmla="*/ 0 h 41"/>
                <a:gd name="T14" fmla="*/ 15 w 34"/>
                <a:gd name="T15" fmla="*/ 2 h 41"/>
                <a:gd name="T16" fmla="*/ 9 w 34"/>
                <a:gd name="T17" fmla="*/ 5 h 41"/>
                <a:gd name="T18" fmla="*/ 4 w 34"/>
                <a:gd name="T19" fmla="*/ 12 h 41"/>
                <a:gd name="T20" fmla="*/ 2 w 34"/>
                <a:gd name="T21" fmla="*/ 21 h 41"/>
                <a:gd name="T22" fmla="*/ 2 w 34"/>
                <a:gd name="T23" fmla="*/ 21 h 41"/>
                <a:gd name="T24" fmla="*/ 0 w 34"/>
                <a:gd name="T25" fmla="*/ 32 h 41"/>
                <a:gd name="T26" fmla="*/ 0 w 34"/>
                <a:gd name="T27" fmla="*/ 32 h 41"/>
                <a:gd name="T28" fmla="*/ 0 w 34"/>
                <a:gd name="T29" fmla="*/ 37 h 41"/>
                <a:gd name="T30" fmla="*/ 4 w 34"/>
                <a:gd name="T31" fmla="*/ 39 h 41"/>
                <a:gd name="T32" fmla="*/ 8 w 34"/>
                <a:gd name="T33" fmla="*/ 41 h 41"/>
                <a:gd name="T34" fmla="*/ 11 w 34"/>
                <a:gd name="T35" fmla="*/ 41 h 41"/>
                <a:gd name="T36" fmla="*/ 11 w 34"/>
                <a:gd name="T37" fmla="*/ 41 h 41"/>
                <a:gd name="T38" fmla="*/ 18 w 34"/>
                <a:gd name="T39" fmla="*/ 41 h 41"/>
                <a:gd name="T40" fmla="*/ 24 w 34"/>
                <a:gd name="T41" fmla="*/ 37 h 41"/>
                <a:gd name="T42" fmla="*/ 27 w 34"/>
                <a:gd name="T43" fmla="*/ 33 h 41"/>
                <a:gd name="T44" fmla="*/ 31 w 34"/>
                <a:gd name="T45" fmla="*/ 26 h 41"/>
                <a:gd name="T46" fmla="*/ 20 w 34"/>
                <a:gd name="T47" fmla="*/ 26 h 41"/>
                <a:gd name="T48" fmla="*/ 20 w 34"/>
                <a:gd name="T49" fmla="*/ 26 h 41"/>
                <a:gd name="T50" fmla="*/ 18 w 34"/>
                <a:gd name="T51" fmla="*/ 32 h 41"/>
                <a:gd name="T52" fmla="*/ 16 w 34"/>
                <a:gd name="T53" fmla="*/ 33 h 41"/>
                <a:gd name="T54" fmla="*/ 13 w 34"/>
                <a:gd name="T55" fmla="*/ 35 h 41"/>
                <a:gd name="T56" fmla="*/ 13 w 34"/>
                <a:gd name="T57" fmla="*/ 35 h 41"/>
                <a:gd name="T58" fmla="*/ 11 w 34"/>
                <a:gd name="T59" fmla="*/ 33 h 41"/>
                <a:gd name="T60" fmla="*/ 9 w 34"/>
                <a:gd name="T61" fmla="*/ 32 h 41"/>
                <a:gd name="T62" fmla="*/ 9 w 34"/>
                <a:gd name="T63" fmla="*/ 32 h 41"/>
                <a:gd name="T64" fmla="*/ 11 w 34"/>
                <a:gd name="T65" fmla="*/ 21 h 41"/>
                <a:gd name="T66" fmla="*/ 32 w 34"/>
                <a:gd name="T67" fmla="*/ 21 h 41"/>
                <a:gd name="T68" fmla="*/ 32 w 34"/>
                <a:gd name="T69" fmla="*/ 21 h 41"/>
                <a:gd name="T70" fmla="*/ 34 w 34"/>
                <a:gd name="T71" fmla="*/ 16 h 41"/>
                <a:gd name="T72" fmla="*/ 34 w 34"/>
                <a:gd name="T73" fmla="*/ 9 h 41"/>
                <a:gd name="T74" fmla="*/ 34 w 34"/>
                <a:gd name="T75" fmla="*/ 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4" h="41">
                  <a:moveTo>
                    <a:pt x="34" y="9"/>
                  </a:moveTo>
                  <a:lnTo>
                    <a:pt x="34" y="9"/>
                  </a:lnTo>
                  <a:lnTo>
                    <a:pt x="34" y="3"/>
                  </a:lnTo>
                  <a:lnTo>
                    <a:pt x="31" y="2"/>
                  </a:lnTo>
                  <a:lnTo>
                    <a:pt x="27" y="0"/>
                  </a:lnTo>
                  <a:lnTo>
                    <a:pt x="24" y="0"/>
                  </a:lnTo>
                  <a:lnTo>
                    <a:pt x="24" y="0"/>
                  </a:lnTo>
                  <a:lnTo>
                    <a:pt x="15" y="2"/>
                  </a:lnTo>
                  <a:lnTo>
                    <a:pt x="9" y="5"/>
                  </a:lnTo>
                  <a:lnTo>
                    <a:pt x="4" y="12"/>
                  </a:lnTo>
                  <a:lnTo>
                    <a:pt x="2" y="21"/>
                  </a:lnTo>
                  <a:lnTo>
                    <a:pt x="2" y="21"/>
                  </a:lnTo>
                  <a:lnTo>
                    <a:pt x="0" y="32"/>
                  </a:lnTo>
                  <a:lnTo>
                    <a:pt x="0" y="32"/>
                  </a:lnTo>
                  <a:lnTo>
                    <a:pt x="0" y="37"/>
                  </a:lnTo>
                  <a:lnTo>
                    <a:pt x="4" y="39"/>
                  </a:lnTo>
                  <a:lnTo>
                    <a:pt x="8" y="41"/>
                  </a:lnTo>
                  <a:lnTo>
                    <a:pt x="11" y="41"/>
                  </a:lnTo>
                  <a:lnTo>
                    <a:pt x="11" y="41"/>
                  </a:lnTo>
                  <a:lnTo>
                    <a:pt x="18" y="41"/>
                  </a:lnTo>
                  <a:lnTo>
                    <a:pt x="24" y="37"/>
                  </a:lnTo>
                  <a:lnTo>
                    <a:pt x="27" y="33"/>
                  </a:lnTo>
                  <a:lnTo>
                    <a:pt x="31" y="26"/>
                  </a:lnTo>
                  <a:lnTo>
                    <a:pt x="20" y="26"/>
                  </a:lnTo>
                  <a:lnTo>
                    <a:pt x="20" y="26"/>
                  </a:lnTo>
                  <a:lnTo>
                    <a:pt x="18" y="32"/>
                  </a:lnTo>
                  <a:lnTo>
                    <a:pt x="16" y="33"/>
                  </a:lnTo>
                  <a:lnTo>
                    <a:pt x="13" y="35"/>
                  </a:lnTo>
                  <a:lnTo>
                    <a:pt x="13" y="35"/>
                  </a:lnTo>
                  <a:lnTo>
                    <a:pt x="11" y="33"/>
                  </a:lnTo>
                  <a:lnTo>
                    <a:pt x="9" y="32"/>
                  </a:lnTo>
                  <a:lnTo>
                    <a:pt x="9" y="32"/>
                  </a:lnTo>
                  <a:lnTo>
                    <a:pt x="11" y="21"/>
                  </a:lnTo>
                  <a:lnTo>
                    <a:pt x="32" y="21"/>
                  </a:lnTo>
                  <a:lnTo>
                    <a:pt x="32" y="21"/>
                  </a:lnTo>
                  <a:lnTo>
                    <a:pt x="34" y="16"/>
                  </a:lnTo>
                  <a:lnTo>
                    <a:pt x="34" y="9"/>
                  </a:lnTo>
                  <a:lnTo>
                    <a:pt x="34"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30" name="Freeform 89"/>
            <p:cNvSpPr>
              <a:spLocks/>
            </p:cNvSpPr>
            <p:nvPr userDrawn="1"/>
          </p:nvSpPr>
          <p:spPr bwMode="auto">
            <a:xfrm>
              <a:off x="5230" y="2708"/>
              <a:ext cx="81" cy="204"/>
            </a:xfrm>
            <a:custGeom>
              <a:avLst/>
              <a:gdLst>
                <a:gd name="T0" fmla="*/ 23 w 81"/>
                <a:gd name="T1" fmla="*/ 204 h 204"/>
                <a:gd name="T2" fmla="*/ 0 w 81"/>
                <a:gd name="T3" fmla="*/ 204 h 204"/>
                <a:gd name="T4" fmla="*/ 58 w 81"/>
                <a:gd name="T5" fmla="*/ 0 h 204"/>
                <a:gd name="T6" fmla="*/ 81 w 81"/>
                <a:gd name="T7" fmla="*/ 0 h 204"/>
                <a:gd name="T8" fmla="*/ 23 w 81"/>
                <a:gd name="T9" fmla="*/ 204 h 204"/>
                <a:gd name="T10" fmla="*/ 23 w 81"/>
                <a:gd name="T11" fmla="*/ 204 h 204"/>
              </a:gdLst>
              <a:ahLst/>
              <a:cxnLst>
                <a:cxn ang="0">
                  <a:pos x="T0" y="T1"/>
                </a:cxn>
                <a:cxn ang="0">
                  <a:pos x="T2" y="T3"/>
                </a:cxn>
                <a:cxn ang="0">
                  <a:pos x="T4" y="T5"/>
                </a:cxn>
                <a:cxn ang="0">
                  <a:pos x="T6" y="T7"/>
                </a:cxn>
                <a:cxn ang="0">
                  <a:pos x="T8" y="T9"/>
                </a:cxn>
                <a:cxn ang="0">
                  <a:pos x="T10" y="T11"/>
                </a:cxn>
              </a:cxnLst>
              <a:rect l="0" t="0" r="r" b="b"/>
              <a:pathLst>
                <a:path w="81" h="204">
                  <a:moveTo>
                    <a:pt x="23" y="204"/>
                  </a:moveTo>
                  <a:lnTo>
                    <a:pt x="0" y="204"/>
                  </a:lnTo>
                  <a:lnTo>
                    <a:pt x="58" y="0"/>
                  </a:lnTo>
                  <a:lnTo>
                    <a:pt x="81" y="0"/>
                  </a:lnTo>
                  <a:lnTo>
                    <a:pt x="23" y="204"/>
                  </a:lnTo>
                  <a:lnTo>
                    <a:pt x="23" y="204"/>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31" name="Freeform 91"/>
            <p:cNvSpPr>
              <a:spLocks/>
            </p:cNvSpPr>
            <p:nvPr userDrawn="1"/>
          </p:nvSpPr>
          <p:spPr bwMode="auto">
            <a:xfrm>
              <a:off x="4263" y="3113"/>
              <a:ext cx="387" cy="22"/>
            </a:xfrm>
            <a:custGeom>
              <a:avLst/>
              <a:gdLst>
                <a:gd name="T0" fmla="*/ 266 w 273"/>
                <a:gd name="T1" fmla="*/ 23 h 23"/>
                <a:gd name="T2" fmla="*/ 0 w 273"/>
                <a:gd name="T3" fmla="*/ 23 h 23"/>
                <a:gd name="T4" fmla="*/ 6 w 273"/>
                <a:gd name="T5" fmla="*/ 0 h 23"/>
                <a:gd name="T6" fmla="*/ 273 w 273"/>
                <a:gd name="T7" fmla="*/ 0 h 23"/>
                <a:gd name="T8" fmla="*/ 266 w 273"/>
                <a:gd name="T9" fmla="*/ 23 h 23"/>
                <a:gd name="T10" fmla="*/ 266 w 273"/>
                <a:gd name="T11" fmla="*/ 23 h 23"/>
              </a:gdLst>
              <a:ahLst/>
              <a:cxnLst>
                <a:cxn ang="0">
                  <a:pos x="T0" y="T1"/>
                </a:cxn>
                <a:cxn ang="0">
                  <a:pos x="T2" y="T3"/>
                </a:cxn>
                <a:cxn ang="0">
                  <a:pos x="T4" y="T5"/>
                </a:cxn>
                <a:cxn ang="0">
                  <a:pos x="T6" y="T7"/>
                </a:cxn>
                <a:cxn ang="0">
                  <a:pos x="T8" y="T9"/>
                </a:cxn>
                <a:cxn ang="0">
                  <a:pos x="T10" y="T11"/>
                </a:cxn>
              </a:cxnLst>
              <a:rect l="0" t="0" r="r" b="b"/>
              <a:pathLst>
                <a:path w="273" h="23">
                  <a:moveTo>
                    <a:pt x="266" y="23"/>
                  </a:moveTo>
                  <a:lnTo>
                    <a:pt x="0" y="23"/>
                  </a:lnTo>
                  <a:lnTo>
                    <a:pt x="6" y="0"/>
                  </a:lnTo>
                  <a:lnTo>
                    <a:pt x="273" y="0"/>
                  </a:lnTo>
                  <a:lnTo>
                    <a:pt x="266" y="23"/>
                  </a:lnTo>
                  <a:lnTo>
                    <a:pt x="266" y="23"/>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pic>
        <p:nvPicPr>
          <p:cNvPr id="132" name="Picture 100"/>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659563" y="6272213"/>
            <a:ext cx="2592387"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日付プレースホルダー 3"/>
          <p:cNvSpPr>
            <a:spLocks noGrp="1"/>
          </p:cNvSpPr>
          <p:nvPr>
            <p:ph type="dt" sz="half" idx="10"/>
          </p:nvPr>
        </p:nvSpPr>
        <p:spPr>
          <a:xfrm>
            <a:off x="34925" y="6578214"/>
            <a:ext cx="1079142" cy="279786"/>
          </a:xfrm>
        </p:spPr>
        <p:txBody>
          <a:bodyPr/>
          <a:lstStyle>
            <a:lvl1pPr>
              <a:defRPr/>
            </a:lvl1pPr>
          </a:lstStyle>
          <a:p>
            <a:r>
              <a:rPr lang="en-US" altLang="ja-JP" dirty="0" smtClean="0"/>
              <a:t>2013/03/22</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smtClean="0"/>
              <a:t>K.Kimura, Tokyo Tech</a:t>
            </a:r>
            <a:endParaRPr lang="en-US" altLang="ja-JP"/>
          </a:p>
        </p:txBody>
      </p:sp>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12905897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3850" y="44450"/>
            <a:ext cx="6305550" cy="65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61200" numCol="1" anchor="b" anchorCtr="0" compatLnSpc="1">
            <a:prstTxWarp prst="textNoShape">
              <a:avLst/>
            </a:prstTxWarp>
            <a:spAutoFit/>
          </a:bodyPr>
          <a:lstStyle/>
          <a:p>
            <a:pPr lvl="0"/>
            <a:r>
              <a:rPr lang="ja-JP" altLang="en-US" dirty="0" smtClean="0"/>
              <a:t>マスタ タイトルの書式設定</a:t>
            </a:r>
            <a:r>
              <a:rPr lang="en-US" altLang="ja-JP" dirty="0" err="1" smtClean="0"/>
              <a:t>aa</a:t>
            </a:r>
            <a:endParaRPr lang="en-US" altLang="ja-JP" dirty="0" smtClean="0"/>
          </a:p>
        </p:txBody>
      </p:sp>
      <p:sp>
        <p:nvSpPr>
          <p:cNvPr id="1027" name="Rectangle 3"/>
          <p:cNvSpPr>
            <a:spLocks noGrp="1" noChangeArrowheads="1"/>
          </p:cNvSpPr>
          <p:nvPr>
            <p:ph type="body" idx="1"/>
          </p:nvPr>
        </p:nvSpPr>
        <p:spPr bwMode="auto">
          <a:xfrm>
            <a:off x="468313" y="1016000"/>
            <a:ext cx="8229600" cy="5256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r>
              <a:rPr lang="en-US" altLang="ja-JP" dirty="0" err="1" smtClean="0"/>
              <a:t>aaa</a:t>
            </a:r>
            <a:endParaRPr lang="en-US" altLang="ja-JP" dirty="0" smtClean="0"/>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028" name="Rectangle 4"/>
          <p:cNvSpPr>
            <a:spLocks noGrp="1" noChangeArrowheads="1"/>
          </p:cNvSpPr>
          <p:nvPr>
            <p:ph type="dt" sz="half" idx="2"/>
          </p:nvPr>
        </p:nvSpPr>
        <p:spPr bwMode="auto">
          <a:xfrm>
            <a:off x="34925" y="6578214"/>
            <a:ext cx="1079142" cy="2797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18000" numCol="1" anchor="b" anchorCtr="0" compatLnSpc="1">
            <a:prstTxWarp prst="textNoShape">
              <a:avLst/>
            </a:prstTxWarp>
            <a:spAutoFit/>
          </a:bodyPr>
          <a:lstStyle>
            <a:lvl1pPr>
              <a:spcBef>
                <a:spcPct val="0"/>
              </a:spcBef>
              <a:buFontTx/>
              <a:buNone/>
              <a:defRPr sz="1400" b="1"/>
            </a:lvl1pPr>
          </a:lstStyle>
          <a:p>
            <a:r>
              <a:rPr lang="en-US" altLang="ja-JP" smtClean="0"/>
              <a:t>2013/03/22</a:t>
            </a:r>
            <a:endParaRPr lang="en-US" altLang="ja-JP" dirty="0"/>
          </a:p>
        </p:txBody>
      </p:sp>
      <p:sp>
        <p:nvSpPr>
          <p:cNvPr id="1029" name="Rectangle 5"/>
          <p:cNvSpPr>
            <a:spLocks noGrp="1" noChangeArrowheads="1"/>
          </p:cNvSpPr>
          <p:nvPr>
            <p:ph type="ftr" sz="quarter" idx="3"/>
          </p:nvPr>
        </p:nvSpPr>
        <p:spPr bwMode="auto">
          <a:xfrm>
            <a:off x="3113059" y="6586152"/>
            <a:ext cx="2047933" cy="2797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18000" numCol="1" anchor="b" anchorCtr="1" compatLnSpc="1">
            <a:prstTxWarp prst="textNoShape">
              <a:avLst/>
            </a:prstTxWarp>
            <a:spAutoFit/>
          </a:bodyPr>
          <a:lstStyle>
            <a:lvl1pPr algn="ctr">
              <a:spcBef>
                <a:spcPct val="0"/>
              </a:spcBef>
              <a:buFontTx/>
              <a:buNone/>
              <a:defRPr sz="1400" b="1"/>
            </a:lvl1pPr>
          </a:lstStyle>
          <a:p>
            <a:r>
              <a:rPr lang="en-US" altLang="ja-JP" smtClean="0"/>
              <a:t>K.Kimura, Tokyo Tech</a:t>
            </a:r>
            <a:endParaRPr lang="en-US" altLang="ja-JP"/>
          </a:p>
        </p:txBody>
      </p:sp>
      <p:sp>
        <p:nvSpPr>
          <p:cNvPr id="1038" name="AutoShape 14"/>
          <p:cNvSpPr>
            <a:spLocks noChangeAspect="1" noChangeArrowheads="1" noTextEdit="1"/>
          </p:cNvSpPr>
          <p:nvPr/>
        </p:nvSpPr>
        <p:spPr bwMode="auto">
          <a:xfrm>
            <a:off x="-252413" y="3176588"/>
            <a:ext cx="9144001"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1103" name="Rectangle 79"/>
          <p:cNvSpPr>
            <a:spLocks noChangeArrowheads="1"/>
          </p:cNvSpPr>
          <p:nvPr/>
        </p:nvSpPr>
        <p:spPr bwMode="auto">
          <a:xfrm>
            <a:off x="8229600" y="98425"/>
            <a:ext cx="8858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a:spcBef>
                <a:spcPct val="0"/>
              </a:spcBef>
              <a:buFontTx/>
              <a:buNone/>
            </a:pPr>
            <a:fld id="{EEFCB52C-E36D-4DD7-A56F-D48D5098ED78}" type="slidenum">
              <a:rPr lang="en-US" altLang="ja-JP" sz="3200" b="0"/>
              <a:pPr algn="r">
                <a:spcBef>
                  <a:spcPct val="0"/>
                </a:spcBef>
                <a:buFontTx/>
                <a:buNone/>
              </a:pPr>
              <a:t>‹#›</a:t>
            </a:fld>
            <a:endParaRPr lang="en-US" altLang="ja-JP" sz="3200" b="0"/>
          </a:p>
        </p:txBody>
      </p:sp>
      <p:pic>
        <p:nvPicPr>
          <p:cNvPr id="1226" name="Picture 20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16800" y="6453188"/>
            <a:ext cx="1763713"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225" name="Group 201"/>
          <p:cNvGrpSpPr>
            <a:grpSpLocks/>
          </p:cNvGrpSpPr>
          <p:nvPr/>
        </p:nvGrpSpPr>
        <p:grpSpPr bwMode="auto">
          <a:xfrm>
            <a:off x="0" y="12700"/>
            <a:ext cx="9144000" cy="1149350"/>
            <a:chOff x="0" y="8"/>
            <a:chExt cx="5760" cy="724"/>
          </a:xfrm>
        </p:grpSpPr>
        <p:sp>
          <p:nvSpPr>
            <p:cNvPr id="1166" name="AutoShape 142"/>
            <p:cNvSpPr>
              <a:spLocks noChangeAspect="1" noChangeArrowheads="1" noTextEdit="1"/>
            </p:cNvSpPr>
            <p:nvPr userDrawn="1"/>
          </p:nvSpPr>
          <p:spPr bwMode="auto">
            <a:xfrm>
              <a:off x="0" y="8"/>
              <a:ext cx="5760" cy="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1168" name="Freeform 144"/>
            <p:cNvSpPr>
              <a:spLocks/>
            </p:cNvSpPr>
            <p:nvPr userDrawn="1"/>
          </p:nvSpPr>
          <p:spPr bwMode="auto">
            <a:xfrm>
              <a:off x="5483" y="461"/>
              <a:ext cx="273" cy="23"/>
            </a:xfrm>
            <a:custGeom>
              <a:avLst/>
              <a:gdLst>
                <a:gd name="T0" fmla="*/ 266 w 273"/>
                <a:gd name="T1" fmla="*/ 23 h 23"/>
                <a:gd name="T2" fmla="*/ 0 w 273"/>
                <a:gd name="T3" fmla="*/ 23 h 23"/>
                <a:gd name="T4" fmla="*/ 6 w 273"/>
                <a:gd name="T5" fmla="*/ 0 h 23"/>
                <a:gd name="T6" fmla="*/ 273 w 273"/>
                <a:gd name="T7" fmla="*/ 0 h 23"/>
                <a:gd name="T8" fmla="*/ 266 w 273"/>
                <a:gd name="T9" fmla="*/ 23 h 23"/>
                <a:gd name="T10" fmla="*/ 266 w 273"/>
                <a:gd name="T11" fmla="*/ 23 h 23"/>
              </a:gdLst>
              <a:ahLst/>
              <a:cxnLst>
                <a:cxn ang="0">
                  <a:pos x="T0" y="T1"/>
                </a:cxn>
                <a:cxn ang="0">
                  <a:pos x="T2" y="T3"/>
                </a:cxn>
                <a:cxn ang="0">
                  <a:pos x="T4" y="T5"/>
                </a:cxn>
                <a:cxn ang="0">
                  <a:pos x="T6" y="T7"/>
                </a:cxn>
                <a:cxn ang="0">
                  <a:pos x="T8" y="T9"/>
                </a:cxn>
                <a:cxn ang="0">
                  <a:pos x="T10" y="T11"/>
                </a:cxn>
              </a:cxnLst>
              <a:rect l="0" t="0" r="r" b="b"/>
              <a:pathLst>
                <a:path w="273" h="23">
                  <a:moveTo>
                    <a:pt x="266" y="23"/>
                  </a:moveTo>
                  <a:lnTo>
                    <a:pt x="0" y="23"/>
                  </a:lnTo>
                  <a:lnTo>
                    <a:pt x="6" y="0"/>
                  </a:lnTo>
                  <a:lnTo>
                    <a:pt x="273" y="0"/>
                  </a:lnTo>
                  <a:lnTo>
                    <a:pt x="266" y="23"/>
                  </a:lnTo>
                  <a:lnTo>
                    <a:pt x="266" y="23"/>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69" name="Freeform 145"/>
            <p:cNvSpPr>
              <a:spLocks/>
            </p:cNvSpPr>
            <p:nvPr userDrawn="1"/>
          </p:nvSpPr>
          <p:spPr bwMode="auto">
            <a:xfrm>
              <a:off x="64" y="421"/>
              <a:ext cx="4586" cy="22"/>
            </a:xfrm>
            <a:custGeom>
              <a:avLst/>
              <a:gdLst>
                <a:gd name="T0" fmla="*/ 4580 w 4586"/>
                <a:gd name="T1" fmla="*/ 22 h 22"/>
                <a:gd name="T2" fmla="*/ 0 w 4586"/>
                <a:gd name="T3" fmla="*/ 22 h 22"/>
                <a:gd name="T4" fmla="*/ 0 w 4586"/>
                <a:gd name="T5" fmla="*/ 0 h 22"/>
                <a:gd name="T6" fmla="*/ 4586 w 4586"/>
                <a:gd name="T7" fmla="*/ 0 h 22"/>
                <a:gd name="T8" fmla="*/ 4580 w 4586"/>
                <a:gd name="T9" fmla="*/ 22 h 22"/>
                <a:gd name="T10" fmla="*/ 4580 w 4586"/>
                <a:gd name="T11" fmla="*/ 22 h 22"/>
              </a:gdLst>
              <a:ahLst/>
              <a:cxnLst>
                <a:cxn ang="0">
                  <a:pos x="T0" y="T1"/>
                </a:cxn>
                <a:cxn ang="0">
                  <a:pos x="T2" y="T3"/>
                </a:cxn>
                <a:cxn ang="0">
                  <a:pos x="T4" y="T5"/>
                </a:cxn>
                <a:cxn ang="0">
                  <a:pos x="T6" y="T7"/>
                </a:cxn>
                <a:cxn ang="0">
                  <a:pos x="T8" y="T9"/>
                </a:cxn>
                <a:cxn ang="0">
                  <a:pos x="T10" y="T11"/>
                </a:cxn>
              </a:cxnLst>
              <a:rect l="0" t="0" r="r" b="b"/>
              <a:pathLst>
                <a:path w="4586" h="22">
                  <a:moveTo>
                    <a:pt x="4580" y="22"/>
                  </a:moveTo>
                  <a:lnTo>
                    <a:pt x="0" y="22"/>
                  </a:lnTo>
                  <a:lnTo>
                    <a:pt x="0" y="0"/>
                  </a:lnTo>
                  <a:lnTo>
                    <a:pt x="4586" y="0"/>
                  </a:lnTo>
                  <a:lnTo>
                    <a:pt x="4580" y="22"/>
                  </a:lnTo>
                  <a:lnTo>
                    <a:pt x="4580" y="22"/>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70" name="Freeform 146"/>
            <p:cNvSpPr>
              <a:spLocks/>
            </p:cNvSpPr>
            <p:nvPr userDrawn="1"/>
          </p:nvSpPr>
          <p:spPr bwMode="auto">
            <a:xfrm>
              <a:off x="5171" y="216"/>
              <a:ext cx="82" cy="205"/>
            </a:xfrm>
            <a:custGeom>
              <a:avLst/>
              <a:gdLst>
                <a:gd name="T0" fmla="*/ 23 w 82"/>
                <a:gd name="T1" fmla="*/ 205 h 205"/>
                <a:gd name="T2" fmla="*/ 0 w 82"/>
                <a:gd name="T3" fmla="*/ 205 h 205"/>
                <a:gd name="T4" fmla="*/ 59 w 82"/>
                <a:gd name="T5" fmla="*/ 0 h 205"/>
                <a:gd name="T6" fmla="*/ 82 w 82"/>
                <a:gd name="T7" fmla="*/ 0 h 205"/>
                <a:gd name="T8" fmla="*/ 23 w 82"/>
                <a:gd name="T9" fmla="*/ 205 h 205"/>
                <a:gd name="T10" fmla="*/ 23 w 82"/>
                <a:gd name="T11" fmla="*/ 205 h 205"/>
              </a:gdLst>
              <a:ahLst/>
              <a:cxnLst>
                <a:cxn ang="0">
                  <a:pos x="T0" y="T1"/>
                </a:cxn>
                <a:cxn ang="0">
                  <a:pos x="T2" y="T3"/>
                </a:cxn>
                <a:cxn ang="0">
                  <a:pos x="T4" y="T5"/>
                </a:cxn>
                <a:cxn ang="0">
                  <a:pos x="T6" y="T7"/>
                </a:cxn>
                <a:cxn ang="0">
                  <a:pos x="T8" y="T9"/>
                </a:cxn>
                <a:cxn ang="0">
                  <a:pos x="T10" y="T11"/>
                </a:cxn>
              </a:cxnLst>
              <a:rect l="0" t="0" r="r" b="b"/>
              <a:pathLst>
                <a:path w="82" h="205">
                  <a:moveTo>
                    <a:pt x="23" y="205"/>
                  </a:moveTo>
                  <a:lnTo>
                    <a:pt x="0" y="205"/>
                  </a:lnTo>
                  <a:lnTo>
                    <a:pt x="59" y="0"/>
                  </a:lnTo>
                  <a:lnTo>
                    <a:pt x="82" y="0"/>
                  </a:lnTo>
                  <a:lnTo>
                    <a:pt x="23" y="205"/>
                  </a:lnTo>
                  <a:lnTo>
                    <a:pt x="23" y="205"/>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71" name="Freeform 147"/>
            <p:cNvSpPr>
              <a:spLocks/>
            </p:cNvSpPr>
            <p:nvPr userDrawn="1"/>
          </p:nvSpPr>
          <p:spPr bwMode="auto">
            <a:xfrm>
              <a:off x="4877" y="523"/>
              <a:ext cx="81" cy="205"/>
            </a:xfrm>
            <a:custGeom>
              <a:avLst/>
              <a:gdLst>
                <a:gd name="T0" fmla="*/ 23 w 81"/>
                <a:gd name="T1" fmla="*/ 205 h 205"/>
                <a:gd name="T2" fmla="*/ 0 w 81"/>
                <a:gd name="T3" fmla="*/ 205 h 205"/>
                <a:gd name="T4" fmla="*/ 58 w 81"/>
                <a:gd name="T5" fmla="*/ 0 h 205"/>
                <a:gd name="T6" fmla="*/ 81 w 81"/>
                <a:gd name="T7" fmla="*/ 0 h 205"/>
                <a:gd name="T8" fmla="*/ 23 w 81"/>
                <a:gd name="T9" fmla="*/ 205 h 205"/>
                <a:gd name="T10" fmla="*/ 23 w 81"/>
                <a:gd name="T11" fmla="*/ 205 h 205"/>
              </a:gdLst>
              <a:ahLst/>
              <a:cxnLst>
                <a:cxn ang="0">
                  <a:pos x="T0" y="T1"/>
                </a:cxn>
                <a:cxn ang="0">
                  <a:pos x="T2" y="T3"/>
                </a:cxn>
                <a:cxn ang="0">
                  <a:pos x="T4" y="T5"/>
                </a:cxn>
                <a:cxn ang="0">
                  <a:pos x="T6" y="T7"/>
                </a:cxn>
                <a:cxn ang="0">
                  <a:pos x="T8" y="T9"/>
                </a:cxn>
                <a:cxn ang="0">
                  <a:pos x="T10" y="T11"/>
                </a:cxn>
              </a:cxnLst>
              <a:rect l="0" t="0" r="r" b="b"/>
              <a:pathLst>
                <a:path w="81" h="205">
                  <a:moveTo>
                    <a:pt x="23" y="205"/>
                  </a:moveTo>
                  <a:lnTo>
                    <a:pt x="0" y="205"/>
                  </a:lnTo>
                  <a:lnTo>
                    <a:pt x="58" y="0"/>
                  </a:lnTo>
                  <a:lnTo>
                    <a:pt x="81" y="0"/>
                  </a:lnTo>
                  <a:lnTo>
                    <a:pt x="23" y="205"/>
                  </a:lnTo>
                  <a:lnTo>
                    <a:pt x="23" y="205"/>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72" name="Freeform 148"/>
            <p:cNvSpPr>
              <a:spLocks/>
            </p:cNvSpPr>
            <p:nvPr userDrawn="1"/>
          </p:nvSpPr>
          <p:spPr bwMode="auto">
            <a:xfrm>
              <a:off x="4644" y="420"/>
              <a:ext cx="37" cy="23"/>
            </a:xfrm>
            <a:custGeom>
              <a:avLst/>
              <a:gdLst>
                <a:gd name="T0" fmla="*/ 30 w 37"/>
                <a:gd name="T1" fmla="*/ 23 h 23"/>
                <a:gd name="T2" fmla="*/ 0 w 37"/>
                <a:gd name="T3" fmla="*/ 23 h 23"/>
                <a:gd name="T4" fmla="*/ 6 w 37"/>
                <a:gd name="T5" fmla="*/ 0 h 23"/>
                <a:gd name="T6" fmla="*/ 37 w 37"/>
                <a:gd name="T7" fmla="*/ 0 h 23"/>
                <a:gd name="T8" fmla="*/ 30 w 37"/>
                <a:gd name="T9" fmla="*/ 23 h 23"/>
                <a:gd name="T10" fmla="*/ 30 w 37"/>
                <a:gd name="T11" fmla="*/ 23 h 23"/>
              </a:gdLst>
              <a:ahLst/>
              <a:cxnLst>
                <a:cxn ang="0">
                  <a:pos x="T0" y="T1"/>
                </a:cxn>
                <a:cxn ang="0">
                  <a:pos x="T2" y="T3"/>
                </a:cxn>
                <a:cxn ang="0">
                  <a:pos x="T4" y="T5"/>
                </a:cxn>
                <a:cxn ang="0">
                  <a:pos x="T6" y="T7"/>
                </a:cxn>
                <a:cxn ang="0">
                  <a:pos x="T8" y="T9"/>
                </a:cxn>
                <a:cxn ang="0">
                  <a:pos x="T10" y="T11"/>
                </a:cxn>
              </a:cxnLst>
              <a:rect l="0" t="0" r="r" b="b"/>
              <a:pathLst>
                <a:path w="37" h="23">
                  <a:moveTo>
                    <a:pt x="30" y="23"/>
                  </a:moveTo>
                  <a:lnTo>
                    <a:pt x="0" y="23"/>
                  </a:lnTo>
                  <a:lnTo>
                    <a:pt x="6" y="0"/>
                  </a:lnTo>
                  <a:lnTo>
                    <a:pt x="37" y="0"/>
                  </a:lnTo>
                  <a:lnTo>
                    <a:pt x="30" y="23"/>
                  </a:lnTo>
                  <a:lnTo>
                    <a:pt x="30" y="2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73" name="Freeform 149"/>
            <p:cNvSpPr>
              <a:spLocks/>
            </p:cNvSpPr>
            <p:nvPr userDrawn="1"/>
          </p:nvSpPr>
          <p:spPr bwMode="auto">
            <a:xfrm>
              <a:off x="4658" y="420"/>
              <a:ext cx="80" cy="103"/>
            </a:xfrm>
            <a:custGeom>
              <a:avLst/>
              <a:gdLst>
                <a:gd name="T0" fmla="*/ 80 w 80"/>
                <a:gd name="T1" fmla="*/ 0 h 103"/>
                <a:gd name="T2" fmla="*/ 29 w 80"/>
                <a:gd name="T3" fmla="*/ 0 h 103"/>
                <a:gd name="T4" fmla="*/ 0 w 80"/>
                <a:gd name="T5" fmla="*/ 103 h 103"/>
                <a:gd name="T6" fmla="*/ 23 w 80"/>
                <a:gd name="T7" fmla="*/ 103 h 103"/>
                <a:gd name="T8" fmla="*/ 47 w 80"/>
                <a:gd name="T9" fmla="*/ 23 h 103"/>
                <a:gd name="T10" fmla="*/ 75 w 80"/>
                <a:gd name="T11" fmla="*/ 23 h 103"/>
                <a:gd name="T12" fmla="*/ 80 w 80"/>
                <a:gd name="T13" fmla="*/ 0 h 103"/>
                <a:gd name="T14" fmla="*/ 80 w 80"/>
                <a:gd name="T15" fmla="*/ 0 h 1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0" h="103">
                  <a:moveTo>
                    <a:pt x="80" y="0"/>
                  </a:moveTo>
                  <a:lnTo>
                    <a:pt x="29" y="0"/>
                  </a:lnTo>
                  <a:lnTo>
                    <a:pt x="0" y="103"/>
                  </a:lnTo>
                  <a:lnTo>
                    <a:pt x="23" y="103"/>
                  </a:lnTo>
                  <a:lnTo>
                    <a:pt x="47" y="23"/>
                  </a:lnTo>
                  <a:lnTo>
                    <a:pt x="75" y="23"/>
                  </a:lnTo>
                  <a:lnTo>
                    <a:pt x="80" y="0"/>
                  </a:lnTo>
                  <a:lnTo>
                    <a:pt x="80" y="0"/>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74" name="Freeform 150"/>
            <p:cNvSpPr>
              <a:spLocks/>
            </p:cNvSpPr>
            <p:nvPr userDrawn="1"/>
          </p:nvSpPr>
          <p:spPr bwMode="auto">
            <a:xfrm>
              <a:off x="5127" y="420"/>
              <a:ext cx="37" cy="23"/>
            </a:xfrm>
            <a:custGeom>
              <a:avLst/>
              <a:gdLst>
                <a:gd name="T0" fmla="*/ 32 w 37"/>
                <a:gd name="T1" fmla="*/ 23 h 23"/>
                <a:gd name="T2" fmla="*/ 0 w 37"/>
                <a:gd name="T3" fmla="*/ 23 h 23"/>
                <a:gd name="T4" fmla="*/ 5 w 37"/>
                <a:gd name="T5" fmla="*/ 0 h 23"/>
                <a:gd name="T6" fmla="*/ 37 w 37"/>
                <a:gd name="T7" fmla="*/ 0 h 23"/>
                <a:gd name="T8" fmla="*/ 32 w 37"/>
                <a:gd name="T9" fmla="*/ 23 h 23"/>
                <a:gd name="T10" fmla="*/ 32 w 37"/>
                <a:gd name="T11" fmla="*/ 23 h 23"/>
              </a:gdLst>
              <a:ahLst/>
              <a:cxnLst>
                <a:cxn ang="0">
                  <a:pos x="T0" y="T1"/>
                </a:cxn>
                <a:cxn ang="0">
                  <a:pos x="T2" y="T3"/>
                </a:cxn>
                <a:cxn ang="0">
                  <a:pos x="T4" y="T5"/>
                </a:cxn>
                <a:cxn ang="0">
                  <a:pos x="T6" y="T7"/>
                </a:cxn>
                <a:cxn ang="0">
                  <a:pos x="T8" y="T9"/>
                </a:cxn>
                <a:cxn ang="0">
                  <a:pos x="T10" y="T11"/>
                </a:cxn>
              </a:cxnLst>
              <a:rect l="0" t="0" r="r" b="b"/>
              <a:pathLst>
                <a:path w="37" h="23">
                  <a:moveTo>
                    <a:pt x="32" y="23"/>
                  </a:moveTo>
                  <a:lnTo>
                    <a:pt x="0" y="23"/>
                  </a:lnTo>
                  <a:lnTo>
                    <a:pt x="5" y="0"/>
                  </a:lnTo>
                  <a:lnTo>
                    <a:pt x="37" y="0"/>
                  </a:lnTo>
                  <a:lnTo>
                    <a:pt x="32" y="23"/>
                  </a:lnTo>
                  <a:lnTo>
                    <a:pt x="32" y="2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75" name="Freeform 151"/>
            <p:cNvSpPr>
              <a:spLocks/>
            </p:cNvSpPr>
            <p:nvPr userDrawn="1"/>
          </p:nvSpPr>
          <p:spPr bwMode="auto">
            <a:xfrm>
              <a:off x="5141" y="420"/>
              <a:ext cx="81" cy="103"/>
            </a:xfrm>
            <a:custGeom>
              <a:avLst/>
              <a:gdLst>
                <a:gd name="T0" fmla="*/ 81 w 81"/>
                <a:gd name="T1" fmla="*/ 0 h 103"/>
                <a:gd name="T2" fmla="*/ 30 w 81"/>
                <a:gd name="T3" fmla="*/ 0 h 103"/>
                <a:gd name="T4" fmla="*/ 0 w 81"/>
                <a:gd name="T5" fmla="*/ 103 h 103"/>
                <a:gd name="T6" fmla="*/ 23 w 81"/>
                <a:gd name="T7" fmla="*/ 103 h 103"/>
                <a:gd name="T8" fmla="*/ 46 w 81"/>
                <a:gd name="T9" fmla="*/ 23 h 103"/>
                <a:gd name="T10" fmla="*/ 74 w 81"/>
                <a:gd name="T11" fmla="*/ 23 h 103"/>
                <a:gd name="T12" fmla="*/ 81 w 81"/>
                <a:gd name="T13" fmla="*/ 0 h 103"/>
                <a:gd name="T14" fmla="*/ 81 w 81"/>
                <a:gd name="T15" fmla="*/ 0 h 1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1" h="103">
                  <a:moveTo>
                    <a:pt x="81" y="0"/>
                  </a:moveTo>
                  <a:lnTo>
                    <a:pt x="30" y="0"/>
                  </a:lnTo>
                  <a:lnTo>
                    <a:pt x="0" y="103"/>
                  </a:lnTo>
                  <a:lnTo>
                    <a:pt x="23" y="103"/>
                  </a:lnTo>
                  <a:lnTo>
                    <a:pt x="46" y="23"/>
                  </a:lnTo>
                  <a:lnTo>
                    <a:pt x="74" y="23"/>
                  </a:lnTo>
                  <a:lnTo>
                    <a:pt x="81" y="0"/>
                  </a:lnTo>
                  <a:lnTo>
                    <a:pt x="81" y="0"/>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76" name="Freeform 152"/>
            <p:cNvSpPr>
              <a:spLocks/>
            </p:cNvSpPr>
            <p:nvPr userDrawn="1"/>
          </p:nvSpPr>
          <p:spPr bwMode="auto">
            <a:xfrm>
              <a:off x="4818" y="420"/>
              <a:ext cx="51" cy="103"/>
            </a:xfrm>
            <a:custGeom>
              <a:avLst/>
              <a:gdLst>
                <a:gd name="T0" fmla="*/ 23 w 51"/>
                <a:gd name="T1" fmla="*/ 103 h 103"/>
                <a:gd name="T2" fmla="*/ 0 w 51"/>
                <a:gd name="T3" fmla="*/ 103 h 103"/>
                <a:gd name="T4" fmla="*/ 28 w 51"/>
                <a:gd name="T5" fmla="*/ 0 h 103"/>
                <a:gd name="T6" fmla="*/ 51 w 51"/>
                <a:gd name="T7" fmla="*/ 0 h 103"/>
                <a:gd name="T8" fmla="*/ 23 w 51"/>
                <a:gd name="T9" fmla="*/ 103 h 103"/>
                <a:gd name="T10" fmla="*/ 23 w 51"/>
                <a:gd name="T11" fmla="*/ 103 h 103"/>
              </a:gdLst>
              <a:ahLst/>
              <a:cxnLst>
                <a:cxn ang="0">
                  <a:pos x="T0" y="T1"/>
                </a:cxn>
                <a:cxn ang="0">
                  <a:pos x="T2" y="T3"/>
                </a:cxn>
                <a:cxn ang="0">
                  <a:pos x="T4" y="T5"/>
                </a:cxn>
                <a:cxn ang="0">
                  <a:pos x="T6" y="T7"/>
                </a:cxn>
                <a:cxn ang="0">
                  <a:pos x="T8" y="T9"/>
                </a:cxn>
                <a:cxn ang="0">
                  <a:pos x="T10" y="T11"/>
                </a:cxn>
              </a:cxnLst>
              <a:rect l="0" t="0" r="r" b="b"/>
              <a:pathLst>
                <a:path w="51" h="103">
                  <a:moveTo>
                    <a:pt x="23" y="103"/>
                  </a:moveTo>
                  <a:lnTo>
                    <a:pt x="0" y="103"/>
                  </a:lnTo>
                  <a:lnTo>
                    <a:pt x="28" y="0"/>
                  </a:lnTo>
                  <a:lnTo>
                    <a:pt x="51" y="0"/>
                  </a:lnTo>
                  <a:lnTo>
                    <a:pt x="23" y="103"/>
                  </a:lnTo>
                  <a:lnTo>
                    <a:pt x="23" y="10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77" name="Freeform 153"/>
            <p:cNvSpPr>
              <a:spLocks/>
            </p:cNvSpPr>
            <p:nvPr userDrawn="1"/>
          </p:nvSpPr>
          <p:spPr bwMode="auto">
            <a:xfrm>
              <a:off x="4857" y="420"/>
              <a:ext cx="73" cy="103"/>
            </a:xfrm>
            <a:custGeom>
              <a:avLst/>
              <a:gdLst>
                <a:gd name="T0" fmla="*/ 73 w 73"/>
                <a:gd name="T1" fmla="*/ 0 h 103"/>
                <a:gd name="T2" fmla="*/ 48 w 73"/>
                <a:gd name="T3" fmla="*/ 0 h 103"/>
                <a:gd name="T4" fmla="*/ 0 w 73"/>
                <a:gd name="T5" fmla="*/ 51 h 103"/>
                <a:gd name="T6" fmla="*/ 23 w 73"/>
                <a:gd name="T7" fmla="*/ 103 h 103"/>
                <a:gd name="T8" fmla="*/ 50 w 73"/>
                <a:gd name="T9" fmla="*/ 103 h 103"/>
                <a:gd name="T10" fmla="*/ 27 w 73"/>
                <a:gd name="T11" fmla="*/ 53 h 103"/>
                <a:gd name="T12" fmla="*/ 73 w 73"/>
                <a:gd name="T13" fmla="*/ 0 h 103"/>
                <a:gd name="T14" fmla="*/ 73 w 73"/>
                <a:gd name="T15" fmla="*/ 0 h 1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3" h="103">
                  <a:moveTo>
                    <a:pt x="73" y="0"/>
                  </a:moveTo>
                  <a:lnTo>
                    <a:pt x="48" y="0"/>
                  </a:lnTo>
                  <a:lnTo>
                    <a:pt x="0" y="51"/>
                  </a:lnTo>
                  <a:lnTo>
                    <a:pt x="23" y="103"/>
                  </a:lnTo>
                  <a:lnTo>
                    <a:pt x="50" y="103"/>
                  </a:lnTo>
                  <a:lnTo>
                    <a:pt x="27" y="53"/>
                  </a:lnTo>
                  <a:lnTo>
                    <a:pt x="73" y="0"/>
                  </a:lnTo>
                  <a:lnTo>
                    <a:pt x="73" y="0"/>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78" name="Freeform 154"/>
            <p:cNvSpPr>
              <a:spLocks/>
            </p:cNvSpPr>
            <p:nvPr userDrawn="1"/>
          </p:nvSpPr>
          <p:spPr bwMode="auto">
            <a:xfrm>
              <a:off x="5235" y="501"/>
              <a:ext cx="55" cy="22"/>
            </a:xfrm>
            <a:custGeom>
              <a:avLst/>
              <a:gdLst>
                <a:gd name="T0" fmla="*/ 48 w 55"/>
                <a:gd name="T1" fmla="*/ 22 h 22"/>
                <a:gd name="T2" fmla="*/ 0 w 55"/>
                <a:gd name="T3" fmla="*/ 22 h 22"/>
                <a:gd name="T4" fmla="*/ 7 w 55"/>
                <a:gd name="T5" fmla="*/ 0 h 22"/>
                <a:gd name="T6" fmla="*/ 55 w 55"/>
                <a:gd name="T7" fmla="*/ 0 h 22"/>
                <a:gd name="T8" fmla="*/ 48 w 55"/>
                <a:gd name="T9" fmla="*/ 22 h 22"/>
                <a:gd name="T10" fmla="*/ 48 w 55"/>
                <a:gd name="T11" fmla="*/ 22 h 22"/>
              </a:gdLst>
              <a:ahLst/>
              <a:cxnLst>
                <a:cxn ang="0">
                  <a:pos x="T0" y="T1"/>
                </a:cxn>
                <a:cxn ang="0">
                  <a:pos x="T2" y="T3"/>
                </a:cxn>
                <a:cxn ang="0">
                  <a:pos x="T4" y="T5"/>
                </a:cxn>
                <a:cxn ang="0">
                  <a:pos x="T6" y="T7"/>
                </a:cxn>
                <a:cxn ang="0">
                  <a:pos x="T8" y="T9"/>
                </a:cxn>
                <a:cxn ang="0">
                  <a:pos x="T10" y="T11"/>
                </a:cxn>
              </a:cxnLst>
              <a:rect l="0" t="0" r="r" b="b"/>
              <a:pathLst>
                <a:path w="55" h="22">
                  <a:moveTo>
                    <a:pt x="48" y="22"/>
                  </a:moveTo>
                  <a:lnTo>
                    <a:pt x="0" y="22"/>
                  </a:lnTo>
                  <a:lnTo>
                    <a:pt x="7" y="0"/>
                  </a:lnTo>
                  <a:lnTo>
                    <a:pt x="55" y="0"/>
                  </a:lnTo>
                  <a:lnTo>
                    <a:pt x="48" y="22"/>
                  </a:lnTo>
                  <a:lnTo>
                    <a:pt x="48" y="22"/>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79" name="Freeform 155"/>
            <p:cNvSpPr>
              <a:spLocks/>
            </p:cNvSpPr>
            <p:nvPr userDrawn="1"/>
          </p:nvSpPr>
          <p:spPr bwMode="auto">
            <a:xfrm>
              <a:off x="5246" y="461"/>
              <a:ext cx="55" cy="23"/>
            </a:xfrm>
            <a:custGeom>
              <a:avLst/>
              <a:gdLst>
                <a:gd name="T0" fmla="*/ 49 w 55"/>
                <a:gd name="T1" fmla="*/ 23 h 23"/>
                <a:gd name="T2" fmla="*/ 0 w 55"/>
                <a:gd name="T3" fmla="*/ 23 h 23"/>
                <a:gd name="T4" fmla="*/ 7 w 55"/>
                <a:gd name="T5" fmla="*/ 0 h 23"/>
                <a:gd name="T6" fmla="*/ 55 w 55"/>
                <a:gd name="T7" fmla="*/ 0 h 23"/>
                <a:gd name="T8" fmla="*/ 49 w 55"/>
                <a:gd name="T9" fmla="*/ 23 h 23"/>
                <a:gd name="T10" fmla="*/ 49 w 55"/>
                <a:gd name="T11" fmla="*/ 23 h 23"/>
              </a:gdLst>
              <a:ahLst/>
              <a:cxnLst>
                <a:cxn ang="0">
                  <a:pos x="T0" y="T1"/>
                </a:cxn>
                <a:cxn ang="0">
                  <a:pos x="T2" y="T3"/>
                </a:cxn>
                <a:cxn ang="0">
                  <a:pos x="T4" y="T5"/>
                </a:cxn>
                <a:cxn ang="0">
                  <a:pos x="T6" y="T7"/>
                </a:cxn>
                <a:cxn ang="0">
                  <a:pos x="T8" y="T9"/>
                </a:cxn>
                <a:cxn ang="0">
                  <a:pos x="T10" y="T11"/>
                </a:cxn>
              </a:cxnLst>
              <a:rect l="0" t="0" r="r" b="b"/>
              <a:pathLst>
                <a:path w="55" h="23">
                  <a:moveTo>
                    <a:pt x="49" y="23"/>
                  </a:moveTo>
                  <a:lnTo>
                    <a:pt x="0" y="23"/>
                  </a:lnTo>
                  <a:lnTo>
                    <a:pt x="7" y="0"/>
                  </a:lnTo>
                  <a:lnTo>
                    <a:pt x="55" y="0"/>
                  </a:lnTo>
                  <a:lnTo>
                    <a:pt x="49" y="23"/>
                  </a:lnTo>
                  <a:lnTo>
                    <a:pt x="49" y="2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80" name="Freeform 156"/>
            <p:cNvSpPr>
              <a:spLocks/>
            </p:cNvSpPr>
            <p:nvPr userDrawn="1"/>
          </p:nvSpPr>
          <p:spPr bwMode="auto">
            <a:xfrm>
              <a:off x="5258" y="421"/>
              <a:ext cx="55" cy="22"/>
            </a:xfrm>
            <a:custGeom>
              <a:avLst/>
              <a:gdLst>
                <a:gd name="T0" fmla="*/ 48 w 55"/>
                <a:gd name="T1" fmla="*/ 22 h 22"/>
                <a:gd name="T2" fmla="*/ 0 w 55"/>
                <a:gd name="T3" fmla="*/ 22 h 22"/>
                <a:gd name="T4" fmla="*/ 5 w 55"/>
                <a:gd name="T5" fmla="*/ 0 h 22"/>
                <a:gd name="T6" fmla="*/ 55 w 55"/>
                <a:gd name="T7" fmla="*/ 0 h 22"/>
                <a:gd name="T8" fmla="*/ 48 w 55"/>
                <a:gd name="T9" fmla="*/ 22 h 22"/>
                <a:gd name="T10" fmla="*/ 48 w 55"/>
                <a:gd name="T11" fmla="*/ 22 h 22"/>
              </a:gdLst>
              <a:ahLst/>
              <a:cxnLst>
                <a:cxn ang="0">
                  <a:pos x="T0" y="T1"/>
                </a:cxn>
                <a:cxn ang="0">
                  <a:pos x="T2" y="T3"/>
                </a:cxn>
                <a:cxn ang="0">
                  <a:pos x="T4" y="T5"/>
                </a:cxn>
                <a:cxn ang="0">
                  <a:pos x="T6" y="T7"/>
                </a:cxn>
                <a:cxn ang="0">
                  <a:pos x="T8" y="T9"/>
                </a:cxn>
                <a:cxn ang="0">
                  <a:pos x="T10" y="T11"/>
                </a:cxn>
              </a:cxnLst>
              <a:rect l="0" t="0" r="r" b="b"/>
              <a:pathLst>
                <a:path w="55" h="22">
                  <a:moveTo>
                    <a:pt x="48" y="22"/>
                  </a:moveTo>
                  <a:lnTo>
                    <a:pt x="0" y="22"/>
                  </a:lnTo>
                  <a:lnTo>
                    <a:pt x="5" y="0"/>
                  </a:lnTo>
                  <a:lnTo>
                    <a:pt x="55" y="0"/>
                  </a:lnTo>
                  <a:lnTo>
                    <a:pt x="48" y="22"/>
                  </a:lnTo>
                  <a:lnTo>
                    <a:pt x="48" y="22"/>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81" name="Freeform 157"/>
            <p:cNvSpPr>
              <a:spLocks/>
            </p:cNvSpPr>
            <p:nvPr userDrawn="1"/>
          </p:nvSpPr>
          <p:spPr bwMode="auto">
            <a:xfrm>
              <a:off x="5205" y="420"/>
              <a:ext cx="53" cy="103"/>
            </a:xfrm>
            <a:custGeom>
              <a:avLst/>
              <a:gdLst>
                <a:gd name="T0" fmla="*/ 25 w 53"/>
                <a:gd name="T1" fmla="*/ 103 h 103"/>
                <a:gd name="T2" fmla="*/ 0 w 53"/>
                <a:gd name="T3" fmla="*/ 103 h 103"/>
                <a:gd name="T4" fmla="*/ 30 w 53"/>
                <a:gd name="T5" fmla="*/ 0 h 103"/>
                <a:gd name="T6" fmla="*/ 53 w 53"/>
                <a:gd name="T7" fmla="*/ 0 h 103"/>
                <a:gd name="T8" fmla="*/ 25 w 53"/>
                <a:gd name="T9" fmla="*/ 103 h 103"/>
                <a:gd name="T10" fmla="*/ 25 w 53"/>
                <a:gd name="T11" fmla="*/ 103 h 103"/>
              </a:gdLst>
              <a:ahLst/>
              <a:cxnLst>
                <a:cxn ang="0">
                  <a:pos x="T0" y="T1"/>
                </a:cxn>
                <a:cxn ang="0">
                  <a:pos x="T2" y="T3"/>
                </a:cxn>
                <a:cxn ang="0">
                  <a:pos x="T4" y="T5"/>
                </a:cxn>
                <a:cxn ang="0">
                  <a:pos x="T6" y="T7"/>
                </a:cxn>
                <a:cxn ang="0">
                  <a:pos x="T8" y="T9"/>
                </a:cxn>
                <a:cxn ang="0">
                  <a:pos x="T10" y="T11"/>
                </a:cxn>
              </a:cxnLst>
              <a:rect l="0" t="0" r="r" b="b"/>
              <a:pathLst>
                <a:path w="53" h="103">
                  <a:moveTo>
                    <a:pt x="25" y="103"/>
                  </a:moveTo>
                  <a:lnTo>
                    <a:pt x="0" y="103"/>
                  </a:lnTo>
                  <a:lnTo>
                    <a:pt x="30" y="0"/>
                  </a:lnTo>
                  <a:lnTo>
                    <a:pt x="53" y="0"/>
                  </a:lnTo>
                  <a:lnTo>
                    <a:pt x="25" y="103"/>
                  </a:lnTo>
                  <a:lnTo>
                    <a:pt x="25" y="10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82" name="Freeform 158"/>
            <p:cNvSpPr>
              <a:spLocks/>
            </p:cNvSpPr>
            <p:nvPr userDrawn="1"/>
          </p:nvSpPr>
          <p:spPr bwMode="auto">
            <a:xfrm>
              <a:off x="5387" y="420"/>
              <a:ext cx="73" cy="103"/>
            </a:xfrm>
            <a:custGeom>
              <a:avLst/>
              <a:gdLst>
                <a:gd name="T0" fmla="*/ 73 w 73"/>
                <a:gd name="T1" fmla="*/ 41 h 103"/>
                <a:gd name="T2" fmla="*/ 41 w 73"/>
                <a:gd name="T3" fmla="*/ 41 h 103"/>
                <a:gd name="T4" fmla="*/ 54 w 73"/>
                <a:gd name="T5" fmla="*/ 0 h 103"/>
                <a:gd name="T6" fmla="*/ 29 w 73"/>
                <a:gd name="T7" fmla="*/ 0 h 103"/>
                <a:gd name="T8" fmla="*/ 0 w 73"/>
                <a:gd name="T9" fmla="*/ 103 h 103"/>
                <a:gd name="T10" fmla="*/ 24 w 73"/>
                <a:gd name="T11" fmla="*/ 103 h 103"/>
                <a:gd name="T12" fmla="*/ 36 w 73"/>
                <a:gd name="T13" fmla="*/ 64 h 103"/>
                <a:gd name="T14" fmla="*/ 66 w 73"/>
                <a:gd name="T15" fmla="*/ 64 h 103"/>
                <a:gd name="T16" fmla="*/ 73 w 73"/>
                <a:gd name="T17" fmla="*/ 41 h 103"/>
                <a:gd name="T18" fmla="*/ 73 w 73"/>
                <a:gd name="T19" fmla="*/ 41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3" h="103">
                  <a:moveTo>
                    <a:pt x="73" y="41"/>
                  </a:moveTo>
                  <a:lnTo>
                    <a:pt x="41" y="41"/>
                  </a:lnTo>
                  <a:lnTo>
                    <a:pt x="54" y="0"/>
                  </a:lnTo>
                  <a:lnTo>
                    <a:pt x="29" y="0"/>
                  </a:lnTo>
                  <a:lnTo>
                    <a:pt x="0" y="103"/>
                  </a:lnTo>
                  <a:lnTo>
                    <a:pt x="24" y="103"/>
                  </a:lnTo>
                  <a:lnTo>
                    <a:pt x="36" y="64"/>
                  </a:lnTo>
                  <a:lnTo>
                    <a:pt x="66" y="64"/>
                  </a:lnTo>
                  <a:lnTo>
                    <a:pt x="73" y="41"/>
                  </a:lnTo>
                  <a:lnTo>
                    <a:pt x="73" y="41"/>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83" name="Freeform 159"/>
            <p:cNvSpPr>
              <a:spLocks/>
            </p:cNvSpPr>
            <p:nvPr userDrawn="1"/>
          </p:nvSpPr>
          <p:spPr bwMode="auto">
            <a:xfrm>
              <a:off x="5448" y="420"/>
              <a:ext cx="53" cy="103"/>
            </a:xfrm>
            <a:custGeom>
              <a:avLst/>
              <a:gdLst>
                <a:gd name="T0" fmla="*/ 23 w 53"/>
                <a:gd name="T1" fmla="*/ 103 h 103"/>
                <a:gd name="T2" fmla="*/ 0 w 53"/>
                <a:gd name="T3" fmla="*/ 103 h 103"/>
                <a:gd name="T4" fmla="*/ 30 w 53"/>
                <a:gd name="T5" fmla="*/ 0 h 103"/>
                <a:gd name="T6" fmla="*/ 53 w 53"/>
                <a:gd name="T7" fmla="*/ 0 h 103"/>
                <a:gd name="T8" fmla="*/ 23 w 53"/>
                <a:gd name="T9" fmla="*/ 103 h 103"/>
                <a:gd name="T10" fmla="*/ 23 w 53"/>
                <a:gd name="T11" fmla="*/ 103 h 103"/>
              </a:gdLst>
              <a:ahLst/>
              <a:cxnLst>
                <a:cxn ang="0">
                  <a:pos x="T0" y="T1"/>
                </a:cxn>
                <a:cxn ang="0">
                  <a:pos x="T2" y="T3"/>
                </a:cxn>
                <a:cxn ang="0">
                  <a:pos x="T4" y="T5"/>
                </a:cxn>
                <a:cxn ang="0">
                  <a:pos x="T6" y="T7"/>
                </a:cxn>
                <a:cxn ang="0">
                  <a:pos x="T8" y="T9"/>
                </a:cxn>
                <a:cxn ang="0">
                  <a:pos x="T10" y="T11"/>
                </a:cxn>
              </a:cxnLst>
              <a:rect l="0" t="0" r="r" b="b"/>
              <a:pathLst>
                <a:path w="53" h="103">
                  <a:moveTo>
                    <a:pt x="23" y="103"/>
                  </a:moveTo>
                  <a:lnTo>
                    <a:pt x="0" y="103"/>
                  </a:lnTo>
                  <a:lnTo>
                    <a:pt x="30" y="0"/>
                  </a:lnTo>
                  <a:lnTo>
                    <a:pt x="53" y="0"/>
                  </a:lnTo>
                  <a:lnTo>
                    <a:pt x="23" y="103"/>
                  </a:lnTo>
                  <a:lnTo>
                    <a:pt x="23" y="10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84" name="Freeform 160"/>
            <p:cNvSpPr>
              <a:spLocks/>
            </p:cNvSpPr>
            <p:nvPr userDrawn="1"/>
          </p:nvSpPr>
          <p:spPr bwMode="auto">
            <a:xfrm>
              <a:off x="5301" y="420"/>
              <a:ext cx="99" cy="103"/>
            </a:xfrm>
            <a:custGeom>
              <a:avLst/>
              <a:gdLst>
                <a:gd name="T0" fmla="*/ 94 w 99"/>
                <a:gd name="T1" fmla="*/ 23 h 103"/>
                <a:gd name="T2" fmla="*/ 99 w 99"/>
                <a:gd name="T3" fmla="*/ 1 h 103"/>
                <a:gd name="T4" fmla="*/ 28 w 99"/>
                <a:gd name="T5" fmla="*/ 0 h 103"/>
                <a:gd name="T6" fmla="*/ 0 w 99"/>
                <a:gd name="T7" fmla="*/ 103 h 103"/>
                <a:gd name="T8" fmla="*/ 71 w 99"/>
                <a:gd name="T9" fmla="*/ 103 h 103"/>
                <a:gd name="T10" fmla="*/ 76 w 99"/>
                <a:gd name="T11" fmla="*/ 81 h 103"/>
                <a:gd name="T12" fmla="*/ 30 w 99"/>
                <a:gd name="T13" fmla="*/ 81 h 103"/>
                <a:gd name="T14" fmla="*/ 46 w 99"/>
                <a:gd name="T15" fmla="*/ 23 h 103"/>
                <a:gd name="T16" fmla="*/ 94 w 99"/>
                <a:gd name="T17" fmla="*/ 23 h 103"/>
                <a:gd name="T18" fmla="*/ 94 w 99"/>
                <a:gd name="T19" fmla="*/ 2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9" h="103">
                  <a:moveTo>
                    <a:pt x="94" y="23"/>
                  </a:moveTo>
                  <a:lnTo>
                    <a:pt x="99" y="1"/>
                  </a:lnTo>
                  <a:lnTo>
                    <a:pt x="28" y="0"/>
                  </a:lnTo>
                  <a:lnTo>
                    <a:pt x="0" y="103"/>
                  </a:lnTo>
                  <a:lnTo>
                    <a:pt x="71" y="103"/>
                  </a:lnTo>
                  <a:lnTo>
                    <a:pt x="76" y="81"/>
                  </a:lnTo>
                  <a:lnTo>
                    <a:pt x="30" y="81"/>
                  </a:lnTo>
                  <a:lnTo>
                    <a:pt x="46" y="23"/>
                  </a:lnTo>
                  <a:lnTo>
                    <a:pt x="94" y="23"/>
                  </a:lnTo>
                  <a:lnTo>
                    <a:pt x="94" y="2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85" name="Freeform 161"/>
            <p:cNvSpPr>
              <a:spLocks/>
            </p:cNvSpPr>
            <p:nvPr userDrawn="1"/>
          </p:nvSpPr>
          <p:spPr bwMode="auto">
            <a:xfrm>
              <a:off x="4935" y="420"/>
              <a:ext cx="89" cy="103"/>
            </a:xfrm>
            <a:custGeom>
              <a:avLst/>
              <a:gdLst>
                <a:gd name="T0" fmla="*/ 89 w 89"/>
                <a:gd name="T1" fmla="*/ 0 h 103"/>
                <a:gd name="T2" fmla="*/ 62 w 89"/>
                <a:gd name="T3" fmla="*/ 0 h 103"/>
                <a:gd name="T4" fmla="*/ 14 w 89"/>
                <a:gd name="T5" fmla="*/ 51 h 103"/>
                <a:gd name="T6" fmla="*/ 0 w 89"/>
                <a:gd name="T7" fmla="*/ 103 h 103"/>
                <a:gd name="T8" fmla="*/ 23 w 89"/>
                <a:gd name="T9" fmla="*/ 103 h 103"/>
                <a:gd name="T10" fmla="*/ 36 w 89"/>
                <a:gd name="T11" fmla="*/ 56 h 103"/>
                <a:gd name="T12" fmla="*/ 89 w 89"/>
                <a:gd name="T13" fmla="*/ 0 h 103"/>
                <a:gd name="T14" fmla="*/ 89 w 89"/>
                <a:gd name="T15" fmla="*/ 0 h 1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 h="103">
                  <a:moveTo>
                    <a:pt x="89" y="0"/>
                  </a:moveTo>
                  <a:lnTo>
                    <a:pt x="62" y="0"/>
                  </a:lnTo>
                  <a:lnTo>
                    <a:pt x="14" y="51"/>
                  </a:lnTo>
                  <a:lnTo>
                    <a:pt x="0" y="103"/>
                  </a:lnTo>
                  <a:lnTo>
                    <a:pt x="23" y="103"/>
                  </a:lnTo>
                  <a:lnTo>
                    <a:pt x="36" y="56"/>
                  </a:lnTo>
                  <a:lnTo>
                    <a:pt x="89" y="0"/>
                  </a:lnTo>
                  <a:lnTo>
                    <a:pt x="89" y="0"/>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86" name="Freeform 162"/>
            <p:cNvSpPr>
              <a:spLocks noEditPoints="1"/>
            </p:cNvSpPr>
            <p:nvPr userDrawn="1"/>
          </p:nvSpPr>
          <p:spPr bwMode="auto">
            <a:xfrm>
              <a:off x="4722" y="420"/>
              <a:ext cx="107" cy="103"/>
            </a:xfrm>
            <a:custGeom>
              <a:avLst/>
              <a:gdLst>
                <a:gd name="T0" fmla="*/ 77 w 107"/>
                <a:gd name="T1" fmla="*/ 103 h 103"/>
                <a:gd name="T2" fmla="*/ 0 w 107"/>
                <a:gd name="T3" fmla="*/ 103 h 103"/>
                <a:gd name="T4" fmla="*/ 30 w 107"/>
                <a:gd name="T5" fmla="*/ 0 h 103"/>
                <a:gd name="T6" fmla="*/ 107 w 107"/>
                <a:gd name="T7" fmla="*/ 0 h 103"/>
                <a:gd name="T8" fmla="*/ 77 w 107"/>
                <a:gd name="T9" fmla="*/ 103 h 103"/>
                <a:gd name="T10" fmla="*/ 77 w 107"/>
                <a:gd name="T11" fmla="*/ 23 h 103"/>
                <a:gd name="T12" fmla="*/ 46 w 107"/>
                <a:gd name="T13" fmla="*/ 23 h 103"/>
                <a:gd name="T14" fmla="*/ 30 w 107"/>
                <a:gd name="T15" fmla="*/ 81 h 103"/>
                <a:gd name="T16" fmla="*/ 61 w 107"/>
                <a:gd name="T17" fmla="*/ 81 h 103"/>
                <a:gd name="T18" fmla="*/ 77 w 107"/>
                <a:gd name="T19" fmla="*/ 23 h 103"/>
                <a:gd name="T20" fmla="*/ 77 w 107"/>
                <a:gd name="T21" fmla="*/ 2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7" h="103">
                  <a:moveTo>
                    <a:pt x="77" y="103"/>
                  </a:moveTo>
                  <a:lnTo>
                    <a:pt x="0" y="103"/>
                  </a:lnTo>
                  <a:lnTo>
                    <a:pt x="30" y="0"/>
                  </a:lnTo>
                  <a:lnTo>
                    <a:pt x="107" y="0"/>
                  </a:lnTo>
                  <a:lnTo>
                    <a:pt x="77" y="103"/>
                  </a:lnTo>
                  <a:close/>
                  <a:moveTo>
                    <a:pt x="77" y="23"/>
                  </a:moveTo>
                  <a:lnTo>
                    <a:pt x="46" y="23"/>
                  </a:lnTo>
                  <a:lnTo>
                    <a:pt x="30" y="81"/>
                  </a:lnTo>
                  <a:lnTo>
                    <a:pt x="61" y="81"/>
                  </a:lnTo>
                  <a:lnTo>
                    <a:pt x="77" y="23"/>
                  </a:lnTo>
                  <a:lnTo>
                    <a:pt x="77" y="2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87" name="Freeform 163"/>
            <p:cNvSpPr>
              <a:spLocks/>
            </p:cNvSpPr>
            <p:nvPr userDrawn="1"/>
          </p:nvSpPr>
          <p:spPr bwMode="auto">
            <a:xfrm>
              <a:off x="4722" y="420"/>
              <a:ext cx="107" cy="103"/>
            </a:xfrm>
            <a:custGeom>
              <a:avLst/>
              <a:gdLst>
                <a:gd name="T0" fmla="*/ 77 w 107"/>
                <a:gd name="T1" fmla="*/ 103 h 103"/>
                <a:gd name="T2" fmla="*/ 0 w 107"/>
                <a:gd name="T3" fmla="*/ 103 h 103"/>
                <a:gd name="T4" fmla="*/ 30 w 107"/>
                <a:gd name="T5" fmla="*/ 0 h 103"/>
                <a:gd name="T6" fmla="*/ 107 w 107"/>
                <a:gd name="T7" fmla="*/ 0 h 103"/>
                <a:gd name="T8" fmla="*/ 77 w 107"/>
                <a:gd name="T9" fmla="*/ 103 h 103"/>
              </a:gdLst>
              <a:ahLst/>
              <a:cxnLst>
                <a:cxn ang="0">
                  <a:pos x="T0" y="T1"/>
                </a:cxn>
                <a:cxn ang="0">
                  <a:pos x="T2" y="T3"/>
                </a:cxn>
                <a:cxn ang="0">
                  <a:pos x="T4" y="T5"/>
                </a:cxn>
                <a:cxn ang="0">
                  <a:pos x="T6" y="T7"/>
                </a:cxn>
                <a:cxn ang="0">
                  <a:pos x="T8" y="T9"/>
                </a:cxn>
              </a:cxnLst>
              <a:rect l="0" t="0" r="r" b="b"/>
              <a:pathLst>
                <a:path w="107" h="103">
                  <a:moveTo>
                    <a:pt x="77" y="103"/>
                  </a:moveTo>
                  <a:lnTo>
                    <a:pt x="0" y="103"/>
                  </a:lnTo>
                  <a:lnTo>
                    <a:pt x="30" y="0"/>
                  </a:lnTo>
                  <a:lnTo>
                    <a:pt x="107" y="0"/>
                  </a:lnTo>
                  <a:lnTo>
                    <a:pt x="77" y="10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88" name="Freeform 164"/>
            <p:cNvSpPr>
              <a:spLocks/>
            </p:cNvSpPr>
            <p:nvPr userDrawn="1"/>
          </p:nvSpPr>
          <p:spPr bwMode="auto">
            <a:xfrm>
              <a:off x="4752" y="443"/>
              <a:ext cx="47" cy="58"/>
            </a:xfrm>
            <a:custGeom>
              <a:avLst/>
              <a:gdLst>
                <a:gd name="T0" fmla="*/ 47 w 47"/>
                <a:gd name="T1" fmla="*/ 0 h 58"/>
                <a:gd name="T2" fmla="*/ 16 w 47"/>
                <a:gd name="T3" fmla="*/ 0 h 58"/>
                <a:gd name="T4" fmla="*/ 0 w 47"/>
                <a:gd name="T5" fmla="*/ 58 h 58"/>
                <a:gd name="T6" fmla="*/ 31 w 47"/>
                <a:gd name="T7" fmla="*/ 58 h 58"/>
                <a:gd name="T8" fmla="*/ 47 w 47"/>
                <a:gd name="T9" fmla="*/ 0 h 58"/>
                <a:gd name="T10" fmla="*/ 47 w 47"/>
                <a:gd name="T11" fmla="*/ 0 h 58"/>
              </a:gdLst>
              <a:ahLst/>
              <a:cxnLst>
                <a:cxn ang="0">
                  <a:pos x="T0" y="T1"/>
                </a:cxn>
                <a:cxn ang="0">
                  <a:pos x="T2" y="T3"/>
                </a:cxn>
                <a:cxn ang="0">
                  <a:pos x="T4" y="T5"/>
                </a:cxn>
                <a:cxn ang="0">
                  <a:pos x="T6" y="T7"/>
                </a:cxn>
                <a:cxn ang="0">
                  <a:pos x="T8" y="T9"/>
                </a:cxn>
                <a:cxn ang="0">
                  <a:pos x="T10" y="T11"/>
                </a:cxn>
              </a:cxnLst>
              <a:rect l="0" t="0" r="r" b="b"/>
              <a:pathLst>
                <a:path w="47" h="58">
                  <a:moveTo>
                    <a:pt x="47" y="0"/>
                  </a:moveTo>
                  <a:lnTo>
                    <a:pt x="16" y="0"/>
                  </a:lnTo>
                  <a:lnTo>
                    <a:pt x="0" y="58"/>
                  </a:lnTo>
                  <a:lnTo>
                    <a:pt x="31" y="58"/>
                  </a:lnTo>
                  <a:lnTo>
                    <a:pt x="47" y="0"/>
                  </a:lnTo>
                  <a:lnTo>
                    <a:pt x="4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89" name="Freeform 165"/>
            <p:cNvSpPr>
              <a:spLocks noEditPoints="1"/>
            </p:cNvSpPr>
            <p:nvPr userDrawn="1"/>
          </p:nvSpPr>
          <p:spPr bwMode="auto">
            <a:xfrm>
              <a:off x="4997" y="420"/>
              <a:ext cx="107" cy="103"/>
            </a:xfrm>
            <a:custGeom>
              <a:avLst/>
              <a:gdLst>
                <a:gd name="T0" fmla="*/ 76 w 107"/>
                <a:gd name="T1" fmla="*/ 103 h 103"/>
                <a:gd name="T2" fmla="*/ 0 w 107"/>
                <a:gd name="T3" fmla="*/ 103 h 103"/>
                <a:gd name="T4" fmla="*/ 30 w 107"/>
                <a:gd name="T5" fmla="*/ 0 h 103"/>
                <a:gd name="T6" fmla="*/ 107 w 107"/>
                <a:gd name="T7" fmla="*/ 0 h 103"/>
                <a:gd name="T8" fmla="*/ 76 w 107"/>
                <a:gd name="T9" fmla="*/ 103 h 103"/>
                <a:gd name="T10" fmla="*/ 76 w 107"/>
                <a:gd name="T11" fmla="*/ 23 h 103"/>
                <a:gd name="T12" fmla="*/ 48 w 107"/>
                <a:gd name="T13" fmla="*/ 23 h 103"/>
                <a:gd name="T14" fmla="*/ 30 w 107"/>
                <a:gd name="T15" fmla="*/ 81 h 103"/>
                <a:gd name="T16" fmla="*/ 61 w 107"/>
                <a:gd name="T17" fmla="*/ 81 h 103"/>
                <a:gd name="T18" fmla="*/ 76 w 107"/>
                <a:gd name="T19" fmla="*/ 23 h 103"/>
                <a:gd name="T20" fmla="*/ 76 w 107"/>
                <a:gd name="T21" fmla="*/ 2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7" h="103">
                  <a:moveTo>
                    <a:pt x="76" y="103"/>
                  </a:moveTo>
                  <a:lnTo>
                    <a:pt x="0" y="103"/>
                  </a:lnTo>
                  <a:lnTo>
                    <a:pt x="30" y="0"/>
                  </a:lnTo>
                  <a:lnTo>
                    <a:pt x="107" y="0"/>
                  </a:lnTo>
                  <a:lnTo>
                    <a:pt x="76" y="103"/>
                  </a:lnTo>
                  <a:close/>
                  <a:moveTo>
                    <a:pt x="76" y="23"/>
                  </a:moveTo>
                  <a:lnTo>
                    <a:pt x="48" y="23"/>
                  </a:lnTo>
                  <a:lnTo>
                    <a:pt x="30" y="81"/>
                  </a:lnTo>
                  <a:lnTo>
                    <a:pt x="61" y="81"/>
                  </a:lnTo>
                  <a:lnTo>
                    <a:pt x="76" y="23"/>
                  </a:lnTo>
                  <a:lnTo>
                    <a:pt x="76" y="2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90" name="Freeform 166"/>
            <p:cNvSpPr>
              <a:spLocks/>
            </p:cNvSpPr>
            <p:nvPr userDrawn="1"/>
          </p:nvSpPr>
          <p:spPr bwMode="auto">
            <a:xfrm>
              <a:off x="4997" y="420"/>
              <a:ext cx="107" cy="103"/>
            </a:xfrm>
            <a:custGeom>
              <a:avLst/>
              <a:gdLst>
                <a:gd name="T0" fmla="*/ 76 w 107"/>
                <a:gd name="T1" fmla="*/ 103 h 103"/>
                <a:gd name="T2" fmla="*/ 0 w 107"/>
                <a:gd name="T3" fmla="*/ 103 h 103"/>
                <a:gd name="T4" fmla="*/ 30 w 107"/>
                <a:gd name="T5" fmla="*/ 0 h 103"/>
                <a:gd name="T6" fmla="*/ 107 w 107"/>
                <a:gd name="T7" fmla="*/ 0 h 103"/>
                <a:gd name="T8" fmla="*/ 76 w 107"/>
                <a:gd name="T9" fmla="*/ 103 h 103"/>
              </a:gdLst>
              <a:ahLst/>
              <a:cxnLst>
                <a:cxn ang="0">
                  <a:pos x="T0" y="T1"/>
                </a:cxn>
                <a:cxn ang="0">
                  <a:pos x="T2" y="T3"/>
                </a:cxn>
                <a:cxn ang="0">
                  <a:pos x="T4" y="T5"/>
                </a:cxn>
                <a:cxn ang="0">
                  <a:pos x="T6" y="T7"/>
                </a:cxn>
                <a:cxn ang="0">
                  <a:pos x="T8" y="T9"/>
                </a:cxn>
              </a:cxnLst>
              <a:rect l="0" t="0" r="r" b="b"/>
              <a:pathLst>
                <a:path w="107" h="103">
                  <a:moveTo>
                    <a:pt x="76" y="103"/>
                  </a:moveTo>
                  <a:lnTo>
                    <a:pt x="0" y="103"/>
                  </a:lnTo>
                  <a:lnTo>
                    <a:pt x="30" y="0"/>
                  </a:lnTo>
                  <a:lnTo>
                    <a:pt x="107" y="0"/>
                  </a:lnTo>
                  <a:lnTo>
                    <a:pt x="76" y="10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91" name="Freeform 167"/>
            <p:cNvSpPr>
              <a:spLocks/>
            </p:cNvSpPr>
            <p:nvPr userDrawn="1"/>
          </p:nvSpPr>
          <p:spPr bwMode="auto">
            <a:xfrm>
              <a:off x="5027" y="443"/>
              <a:ext cx="46" cy="58"/>
            </a:xfrm>
            <a:custGeom>
              <a:avLst/>
              <a:gdLst>
                <a:gd name="T0" fmla="*/ 46 w 46"/>
                <a:gd name="T1" fmla="*/ 0 h 58"/>
                <a:gd name="T2" fmla="*/ 18 w 46"/>
                <a:gd name="T3" fmla="*/ 0 h 58"/>
                <a:gd name="T4" fmla="*/ 0 w 46"/>
                <a:gd name="T5" fmla="*/ 58 h 58"/>
                <a:gd name="T6" fmla="*/ 31 w 46"/>
                <a:gd name="T7" fmla="*/ 58 h 58"/>
                <a:gd name="T8" fmla="*/ 46 w 46"/>
                <a:gd name="T9" fmla="*/ 0 h 58"/>
                <a:gd name="T10" fmla="*/ 46 w 46"/>
                <a:gd name="T11" fmla="*/ 0 h 58"/>
              </a:gdLst>
              <a:ahLst/>
              <a:cxnLst>
                <a:cxn ang="0">
                  <a:pos x="T0" y="T1"/>
                </a:cxn>
                <a:cxn ang="0">
                  <a:pos x="T2" y="T3"/>
                </a:cxn>
                <a:cxn ang="0">
                  <a:pos x="T4" y="T5"/>
                </a:cxn>
                <a:cxn ang="0">
                  <a:pos x="T6" y="T7"/>
                </a:cxn>
                <a:cxn ang="0">
                  <a:pos x="T8" y="T9"/>
                </a:cxn>
                <a:cxn ang="0">
                  <a:pos x="T10" y="T11"/>
                </a:cxn>
              </a:cxnLst>
              <a:rect l="0" t="0" r="r" b="b"/>
              <a:pathLst>
                <a:path w="46" h="58">
                  <a:moveTo>
                    <a:pt x="46" y="0"/>
                  </a:moveTo>
                  <a:lnTo>
                    <a:pt x="18" y="0"/>
                  </a:lnTo>
                  <a:lnTo>
                    <a:pt x="0" y="58"/>
                  </a:lnTo>
                  <a:lnTo>
                    <a:pt x="31" y="58"/>
                  </a:lnTo>
                  <a:lnTo>
                    <a:pt x="46" y="0"/>
                  </a:lnTo>
                  <a:lnTo>
                    <a:pt x="4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92" name="Freeform 168"/>
            <p:cNvSpPr>
              <a:spLocks/>
            </p:cNvSpPr>
            <p:nvPr userDrawn="1"/>
          </p:nvSpPr>
          <p:spPr bwMode="auto">
            <a:xfrm>
              <a:off x="4930" y="421"/>
              <a:ext cx="35" cy="45"/>
            </a:xfrm>
            <a:custGeom>
              <a:avLst/>
              <a:gdLst>
                <a:gd name="T0" fmla="*/ 26 w 35"/>
                <a:gd name="T1" fmla="*/ 0 h 45"/>
                <a:gd name="T2" fmla="*/ 0 w 35"/>
                <a:gd name="T3" fmla="*/ 0 h 45"/>
                <a:gd name="T4" fmla="*/ 18 w 35"/>
                <a:gd name="T5" fmla="*/ 45 h 45"/>
                <a:gd name="T6" fmla="*/ 35 w 35"/>
                <a:gd name="T7" fmla="*/ 25 h 45"/>
                <a:gd name="T8" fmla="*/ 26 w 35"/>
                <a:gd name="T9" fmla="*/ 0 h 45"/>
                <a:gd name="T10" fmla="*/ 26 w 35"/>
                <a:gd name="T11" fmla="*/ 0 h 45"/>
              </a:gdLst>
              <a:ahLst/>
              <a:cxnLst>
                <a:cxn ang="0">
                  <a:pos x="T0" y="T1"/>
                </a:cxn>
                <a:cxn ang="0">
                  <a:pos x="T2" y="T3"/>
                </a:cxn>
                <a:cxn ang="0">
                  <a:pos x="T4" y="T5"/>
                </a:cxn>
                <a:cxn ang="0">
                  <a:pos x="T6" y="T7"/>
                </a:cxn>
                <a:cxn ang="0">
                  <a:pos x="T8" y="T9"/>
                </a:cxn>
                <a:cxn ang="0">
                  <a:pos x="T10" y="T11"/>
                </a:cxn>
              </a:cxnLst>
              <a:rect l="0" t="0" r="r" b="b"/>
              <a:pathLst>
                <a:path w="35" h="45">
                  <a:moveTo>
                    <a:pt x="26" y="0"/>
                  </a:moveTo>
                  <a:lnTo>
                    <a:pt x="0" y="0"/>
                  </a:lnTo>
                  <a:lnTo>
                    <a:pt x="18" y="45"/>
                  </a:lnTo>
                  <a:lnTo>
                    <a:pt x="35" y="25"/>
                  </a:lnTo>
                  <a:lnTo>
                    <a:pt x="26" y="0"/>
                  </a:lnTo>
                  <a:lnTo>
                    <a:pt x="26" y="0"/>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93" name="Freeform 169"/>
            <p:cNvSpPr>
              <a:spLocks noEditPoints="1"/>
            </p:cNvSpPr>
            <p:nvPr userDrawn="1"/>
          </p:nvSpPr>
          <p:spPr bwMode="auto">
            <a:xfrm>
              <a:off x="4974" y="551"/>
              <a:ext cx="48" cy="59"/>
            </a:xfrm>
            <a:custGeom>
              <a:avLst/>
              <a:gdLst>
                <a:gd name="T0" fmla="*/ 36 w 48"/>
                <a:gd name="T1" fmla="*/ 12 h 59"/>
                <a:gd name="T2" fmla="*/ 36 w 48"/>
                <a:gd name="T3" fmla="*/ 12 h 59"/>
                <a:gd name="T4" fmla="*/ 36 w 48"/>
                <a:gd name="T5" fmla="*/ 20 h 59"/>
                <a:gd name="T6" fmla="*/ 32 w 48"/>
                <a:gd name="T7" fmla="*/ 23 h 59"/>
                <a:gd name="T8" fmla="*/ 32 w 48"/>
                <a:gd name="T9" fmla="*/ 23 h 59"/>
                <a:gd name="T10" fmla="*/ 29 w 48"/>
                <a:gd name="T11" fmla="*/ 27 h 59"/>
                <a:gd name="T12" fmla="*/ 23 w 48"/>
                <a:gd name="T13" fmla="*/ 27 h 59"/>
                <a:gd name="T14" fmla="*/ 20 w 48"/>
                <a:gd name="T15" fmla="*/ 27 h 59"/>
                <a:gd name="T16" fmla="*/ 25 w 48"/>
                <a:gd name="T17" fmla="*/ 9 h 59"/>
                <a:gd name="T18" fmla="*/ 29 w 48"/>
                <a:gd name="T19" fmla="*/ 9 h 59"/>
                <a:gd name="T20" fmla="*/ 29 w 48"/>
                <a:gd name="T21" fmla="*/ 9 h 59"/>
                <a:gd name="T22" fmla="*/ 34 w 48"/>
                <a:gd name="T23" fmla="*/ 9 h 59"/>
                <a:gd name="T24" fmla="*/ 36 w 48"/>
                <a:gd name="T25" fmla="*/ 11 h 59"/>
                <a:gd name="T26" fmla="*/ 36 w 48"/>
                <a:gd name="T27" fmla="*/ 12 h 59"/>
                <a:gd name="T28" fmla="*/ 48 w 48"/>
                <a:gd name="T29" fmla="*/ 11 h 59"/>
                <a:gd name="T30" fmla="*/ 48 w 48"/>
                <a:gd name="T31" fmla="*/ 11 h 59"/>
                <a:gd name="T32" fmla="*/ 46 w 48"/>
                <a:gd name="T33" fmla="*/ 5 h 59"/>
                <a:gd name="T34" fmla="*/ 43 w 48"/>
                <a:gd name="T35" fmla="*/ 2 h 59"/>
                <a:gd name="T36" fmla="*/ 37 w 48"/>
                <a:gd name="T37" fmla="*/ 0 h 59"/>
                <a:gd name="T38" fmla="*/ 32 w 48"/>
                <a:gd name="T39" fmla="*/ 0 h 59"/>
                <a:gd name="T40" fmla="*/ 16 w 48"/>
                <a:gd name="T41" fmla="*/ 0 h 59"/>
                <a:gd name="T42" fmla="*/ 0 w 48"/>
                <a:gd name="T43" fmla="*/ 59 h 59"/>
                <a:gd name="T44" fmla="*/ 11 w 48"/>
                <a:gd name="T45" fmla="*/ 59 h 59"/>
                <a:gd name="T46" fmla="*/ 16 w 48"/>
                <a:gd name="T47" fmla="*/ 34 h 59"/>
                <a:gd name="T48" fmla="*/ 16 w 48"/>
                <a:gd name="T49" fmla="*/ 34 h 59"/>
                <a:gd name="T50" fmla="*/ 23 w 48"/>
                <a:gd name="T51" fmla="*/ 34 h 59"/>
                <a:gd name="T52" fmla="*/ 23 w 48"/>
                <a:gd name="T53" fmla="*/ 34 h 59"/>
                <a:gd name="T54" fmla="*/ 34 w 48"/>
                <a:gd name="T55" fmla="*/ 34 h 59"/>
                <a:gd name="T56" fmla="*/ 37 w 48"/>
                <a:gd name="T57" fmla="*/ 32 h 59"/>
                <a:gd name="T58" fmla="*/ 41 w 48"/>
                <a:gd name="T59" fmla="*/ 30 h 59"/>
                <a:gd name="T60" fmla="*/ 41 w 48"/>
                <a:gd name="T61" fmla="*/ 30 h 59"/>
                <a:gd name="T62" fmla="*/ 43 w 48"/>
                <a:gd name="T63" fmla="*/ 25 h 59"/>
                <a:gd name="T64" fmla="*/ 46 w 48"/>
                <a:gd name="T65" fmla="*/ 21 h 59"/>
                <a:gd name="T66" fmla="*/ 48 w 48"/>
                <a:gd name="T67" fmla="*/ 11 h 59"/>
                <a:gd name="T68" fmla="*/ 48 w 48"/>
                <a:gd name="T69" fmla="*/ 11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8" h="59">
                  <a:moveTo>
                    <a:pt x="36" y="12"/>
                  </a:moveTo>
                  <a:lnTo>
                    <a:pt x="36" y="12"/>
                  </a:lnTo>
                  <a:lnTo>
                    <a:pt x="36" y="20"/>
                  </a:lnTo>
                  <a:lnTo>
                    <a:pt x="32" y="23"/>
                  </a:lnTo>
                  <a:lnTo>
                    <a:pt x="32" y="23"/>
                  </a:lnTo>
                  <a:lnTo>
                    <a:pt x="29" y="27"/>
                  </a:lnTo>
                  <a:lnTo>
                    <a:pt x="23" y="27"/>
                  </a:lnTo>
                  <a:lnTo>
                    <a:pt x="20" y="27"/>
                  </a:lnTo>
                  <a:lnTo>
                    <a:pt x="25" y="9"/>
                  </a:lnTo>
                  <a:lnTo>
                    <a:pt x="29" y="9"/>
                  </a:lnTo>
                  <a:lnTo>
                    <a:pt x="29" y="9"/>
                  </a:lnTo>
                  <a:lnTo>
                    <a:pt x="34" y="9"/>
                  </a:lnTo>
                  <a:lnTo>
                    <a:pt x="36" y="11"/>
                  </a:lnTo>
                  <a:lnTo>
                    <a:pt x="36" y="12"/>
                  </a:lnTo>
                  <a:close/>
                  <a:moveTo>
                    <a:pt x="48" y="11"/>
                  </a:moveTo>
                  <a:lnTo>
                    <a:pt x="48" y="11"/>
                  </a:lnTo>
                  <a:lnTo>
                    <a:pt x="46" y="5"/>
                  </a:lnTo>
                  <a:lnTo>
                    <a:pt x="43" y="2"/>
                  </a:lnTo>
                  <a:lnTo>
                    <a:pt x="37" y="0"/>
                  </a:lnTo>
                  <a:lnTo>
                    <a:pt x="32" y="0"/>
                  </a:lnTo>
                  <a:lnTo>
                    <a:pt x="16" y="0"/>
                  </a:lnTo>
                  <a:lnTo>
                    <a:pt x="0" y="59"/>
                  </a:lnTo>
                  <a:lnTo>
                    <a:pt x="11" y="59"/>
                  </a:lnTo>
                  <a:lnTo>
                    <a:pt x="16" y="34"/>
                  </a:lnTo>
                  <a:lnTo>
                    <a:pt x="16" y="34"/>
                  </a:lnTo>
                  <a:lnTo>
                    <a:pt x="23" y="34"/>
                  </a:lnTo>
                  <a:lnTo>
                    <a:pt x="23" y="34"/>
                  </a:lnTo>
                  <a:lnTo>
                    <a:pt x="34" y="34"/>
                  </a:lnTo>
                  <a:lnTo>
                    <a:pt x="37" y="32"/>
                  </a:lnTo>
                  <a:lnTo>
                    <a:pt x="41" y="30"/>
                  </a:lnTo>
                  <a:lnTo>
                    <a:pt x="41" y="30"/>
                  </a:lnTo>
                  <a:lnTo>
                    <a:pt x="43" y="25"/>
                  </a:lnTo>
                  <a:lnTo>
                    <a:pt x="46" y="21"/>
                  </a:lnTo>
                  <a:lnTo>
                    <a:pt x="48" y="11"/>
                  </a:lnTo>
                  <a:lnTo>
                    <a:pt x="48" y="11"/>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94" name="Freeform 170"/>
            <p:cNvSpPr>
              <a:spLocks/>
            </p:cNvSpPr>
            <p:nvPr userDrawn="1"/>
          </p:nvSpPr>
          <p:spPr bwMode="auto">
            <a:xfrm>
              <a:off x="4994" y="560"/>
              <a:ext cx="16" cy="18"/>
            </a:xfrm>
            <a:custGeom>
              <a:avLst/>
              <a:gdLst>
                <a:gd name="T0" fmla="*/ 16 w 16"/>
                <a:gd name="T1" fmla="*/ 3 h 18"/>
                <a:gd name="T2" fmla="*/ 16 w 16"/>
                <a:gd name="T3" fmla="*/ 3 h 18"/>
                <a:gd name="T4" fmla="*/ 16 w 16"/>
                <a:gd name="T5" fmla="*/ 11 h 18"/>
                <a:gd name="T6" fmla="*/ 12 w 16"/>
                <a:gd name="T7" fmla="*/ 14 h 18"/>
                <a:gd name="T8" fmla="*/ 12 w 16"/>
                <a:gd name="T9" fmla="*/ 14 h 18"/>
                <a:gd name="T10" fmla="*/ 9 w 16"/>
                <a:gd name="T11" fmla="*/ 18 h 18"/>
                <a:gd name="T12" fmla="*/ 3 w 16"/>
                <a:gd name="T13" fmla="*/ 18 h 18"/>
                <a:gd name="T14" fmla="*/ 0 w 16"/>
                <a:gd name="T15" fmla="*/ 18 h 18"/>
                <a:gd name="T16" fmla="*/ 5 w 16"/>
                <a:gd name="T17" fmla="*/ 0 h 18"/>
                <a:gd name="T18" fmla="*/ 9 w 16"/>
                <a:gd name="T19" fmla="*/ 0 h 18"/>
                <a:gd name="T20" fmla="*/ 9 w 16"/>
                <a:gd name="T21" fmla="*/ 0 h 18"/>
                <a:gd name="T22" fmla="*/ 14 w 16"/>
                <a:gd name="T23" fmla="*/ 0 h 18"/>
                <a:gd name="T24" fmla="*/ 16 w 16"/>
                <a:gd name="T25" fmla="*/ 2 h 18"/>
                <a:gd name="T26" fmla="*/ 16 w 16"/>
                <a:gd name="T27" fmla="*/ 3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 h="18">
                  <a:moveTo>
                    <a:pt x="16" y="3"/>
                  </a:moveTo>
                  <a:lnTo>
                    <a:pt x="16" y="3"/>
                  </a:lnTo>
                  <a:lnTo>
                    <a:pt x="16" y="11"/>
                  </a:lnTo>
                  <a:lnTo>
                    <a:pt x="12" y="14"/>
                  </a:lnTo>
                  <a:lnTo>
                    <a:pt x="12" y="14"/>
                  </a:lnTo>
                  <a:lnTo>
                    <a:pt x="9" y="18"/>
                  </a:lnTo>
                  <a:lnTo>
                    <a:pt x="3" y="18"/>
                  </a:lnTo>
                  <a:lnTo>
                    <a:pt x="0" y="18"/>
                  </a:lnTo>
                  <a:lnTo>
                    <a:pt x="5" y="0"/>
                  </a:lnTo>
                  <a:lnTo>
                    <a:pt x="9" y="0"/>
                  </a:lnTo>
                  <a:lnTo>
                    <a:pt x="9" y="0"/>
                  </a:lnTo>
                  <a:lnTo>
                    <a:pt x="14" y="0"/>
                  </a:lnTo>
                  <a:lnTo>
                    <a:pt x="16" y="2"/>
                  </a:lnTo>
                  <a:lnTo>
                    <a:pt x="16"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95" name="Freeform 171"/>
            <p:cNvSpPr>
              <a:spLocks/>
            </p:cNvSpPr>
            <p:nvPr userDrawn="1"/>
          </p:nvSpPr>
          <p:spPr bwMode="auto">
            <a:xfrm>
              <a:off x="4974" y="551"/>
              <a:ext cx="48" cy="59"/>
            </a:xfrm>
            <a:custGeom>
              <a:avLst/>
              <a:gdLst>
                <a:gd name="T0" fmla="*/ 48 w 48"/>
                <a:gd name="T1" fmla="*/ 11 h 59"/>
                <a:gd name="T2" fmla="*/ 48 w 48"/>
                <a:gd name="T3" fmla="*/ 11 h 59"/>
                <a:gd name="T4" fmla="*/ 46 w 48"/>
                <a:gd name="T5" fmla="*/ 5 h 59"/>
                <a:gd name="T6" fmla="*/ 43 w 48"/>
                <a:gd name="T7" fmla="*/ 2 h 59"/>
                <a:gd name="T8" fmla="*/ 37 w 48"/>
                <a:gd name="T9" fmla="*/ 0 h 59"/>
                <a:gd name="T10" fmla="*/ 32 w 48"/>
                <a:gd name="T11" fmla="*/ 0 h 59"/>
                <a:gd name="T12" fmla="*/ 16 w 48"/>
                <a:gd name="T13" fmla="*/ 0 h 59"/>
                <a:gd name="T14" fmla="*/ 0 w 48"/>
                <a:gd name="T15" fmla="*/ 59 h 59"/>
                <a:gd name="T16" fmla="*/ 11 w 48"/>
                <a:gd name="T17" fmla="*/ 59 h 59"/>
                <a:gd name="T18" fmla="*/ 16 w 48"/>
                <a:gd name="T19" fmla="*/ 34 h 59"/>
                <a:gd name="T20" fmla="*/ 16 w 48"/>
                <a:gd name="T21" fmla="*/ 34 h 59"/>
                <a:gd name="T22" fmla="*/ 23 w 48"/>
                <a:gd name="T23" fmla="*/ 34 h 59"/>
                <a:gd name="T24" fmla="*/ 23 w 48"/>
                <a:gd name="T25" fmla="*/ 34 h 59"/>
                <a:gd name="T26" fmla="*/ 34 w 48"/>
                <a:gd name="T27" fmla="*/ 34 h 59"/>
                <a:gd name="T28" fmla="*/ 37 w 48"/>
                <a:gd name="T29" fmla="*/ 32 h 59"/>
                <a:gd name="T30" fmla="*/ 41 w 48"/>
                <a:gd name="T31" fmla="*/ 30 h 59"/>
                <a:gd name="T32" fmla="*/ 41 w 48"/>
                <a:gd name="T33" fmla="*/ 30 h 59"/>
                <a:gd name="T34" fmla="*/ 43 w 48"/>
                <a:gd name="T35" fmla="*/ 25 h 59"/>
                <a:gd name="T36" fmla="*/ 46 w 48"/>
                <a:gd name="T37" fmla="*/ 21 h 59"/>
                <a:gd name="T38" fmla="*/ 48 w 48"/>
                <a:gd name="T39" fmla="*/ 11 h 59"/>
                <a:gd name="T40" fmla="*/ 48 w 48"/>
                <a:gd name="T41" fmla="*/ 11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8" h="59">
                  <a:moveTo>
                    <a:pt x="48" y="11"/>
                  </a:moveTo>
                  <a:lnTo>
                    <a:pt x="48" y="11"/>
                  </a:lnTo>
                  <a:lnTo>
                    <a:pt x="46" y="5"/>
                  </a:lnTo>
                  <a:lnTo>
                    <a:pt x="43" y="2"/>
                  </a:lnTo>
                  <a:lnTo>
                    <a:pt x="37" y="0"/>
                  </a:lnTo>
                  <a:lnTo>
                    <a:pt x="32" y="0"/>
                  </a:lnTo>
                  <a:lnTo>
                    <a:pt x="16" y="0"/>
                  </a:lnTo>
                  <a:lnTo>
                    <a:pt x="0" y="59"/>
                  </a:lnTo>
                  <a:lnTo>
                    <a:pt x="11" y="59"/>
                  </a:lnTo>
                  <a:lnTo>
                    <a:pt x="16" y="34"/>
                  </a:lnTo>
                  <a:lnTo>
                    <a:pt x="16" y="34"/>
                  </a:lnTo>
                  <a:lnTo>
                    <a:pt x="23" y="34"/>
                  </a:lnTo>
                  <a:lnTo>
                    <a:pt x="23" y="34"/>
                  </a:lnTo>
                  <a:lnTo>
                    <a:pt x="34" y="34"/>
                  </a:lnTo>
                  <a:lnTo>
                    <a:pt x="37" y="32"/>
                  </a:lnTo>
                  <a:lnTo>
                    <a:pt x="41" y="30"/>
                  </a:lnTo>
                  <a:lnTo>
                    <a:pt x="41" y="30"/>
                  </a:lnTo>
                  <a:lnTo>
                    <a:pt x="43" y="25"/>
                  </a:lnTo>
                  <a:lnTo>
                    <a:pt x="46" y="21"/>
                  </a:lnTo>
                  <a:lnTo>
                    <a:pt x="48" y="11"/>
                  </a:lnTo>
                  <a:lnTo>
                    <a:pt x="48" y="1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96" name="Freeform 172"/>
            <p:cNvSpPr>
              <a:spLocks/>
            </p:cNvSpPr>
            <p:nvPr userDrawn="1"/>
          </p:nvSpPr>
          <p:spPr bwMode="auto">
            <a:xfrm>
              <a:off x="5018" y="569"/>
              <a:ext cx="40" cy="41"/>
            </a:xfrm>
            <a:custGeom>
              <a:avLst/>
              <a:gdLst>
                <a:gd name="T0" fmla="*/ 31 w 40"/>
                <a:gd name="T1" fmla="*/ 33 h 41"/>
                <a:gd name="T2" fmla="*/ 31 w 40"/>
                <a:gd name="T3" fmla="*/ 33 h 41"/>
                <a:gd name="T4" fmla="*/ 29 w 40"/>
                <a:gd name="T5" fmla="*/ 41 h 41"/>
                <a:gd name="T6" fmla="*/ 18 w 40"/>
                <a:gd name="T7" fmla="*/ 41 h 41"/>
                <a:gd name="T8" fmla="*/ 20 w 40"/>
                <a:gd name="T9" fmla="*/ 35 h 41"/>
                <a:gd name="T10" fmla="*/ 20 w 40"/>
                <a:gd name="T11" fmla="*/ 35 h 41"/>
                <a:gd name="T12" fmla="*/ 15 w 40"/>
                <a:gd name="T13" fmla="*/ 39 h 41"/>
                <a:gd name="T14" fmla="*/ 9 w 40"/>
                <a:gd name="T15" fmla="*/ 41 h 41"/>
                <a:gd name="T16" fmla="*/ 9 w 40"/>
                <a:gd name="T17" fmla="*/ 41 h 41"/>
                <a:gd name="T18" fmla="*/ 2 w 40"/>
                <a:gd name="T19" fmla="*/ 39 h 41"/>
                <a:gd name="T20" fmla="*/ 0 w 40"/>
                <a:gd name="T21" fmla="*/ 37 h 41"/>
                <a:gd name="T22" fmla="*/ 0 w 40"/>
                <a:gd name="T23" fmla="*/ 33 h 41"/>
                <a:gd name="T24" fmla="*/ 0 w 40"/>
                <a:gd name="T25" fmla="*/ 33 h 41"/>
                <a:gd name="T26" fmla="*/ 0 w 40"/>
                <a:gd name="T27" fmla="*/ 30 h 41"/>
                <a:gd name="T28" fmla="*/ 9 w 40"/>
                <a:gd name="T29" fmla="*/ 0 h 41"/>
                <a:gd name="T30" fmla="*/ 20 w 40"/>
                <a:gd name="T31" fmla="*/ 0 h 41"/>
                <a:gd name="T32" fmla="*/ 11 w 40"/>
                <a:gd name="T33" fmla="*/ 26 h 41"/>
                <a:gd name="T34" fmla="*/ 11 w 40"/>
                <a:gd name="T35" fmla="*/ 26 h 41"/>
                <a:gd name="T36" fmla="*/ 11 w 40"/>
                <a:gd name="T37" fmla="*/ 32 h 41"/>
                <a:gd name="T38" fmla="*/ 11 w 40"/>
                <a:gd name="T39" fmla="*/ 32 h 41"/>
                <a:gd name="T40" fmla="*/ 11 w 40"/>
                <a:gd name="T41" fmla="*/ 33 h 41"/>
                <a:gd name="T42" fmla="*/ 15 w 40"/>
                <a:gd name="T43" fmla="*/ 35 h 41"/>
                <a:gd name="T44" fmla="*/ 15 w 40"/>
                <a:gd name="T45" fmla="*/ 35 h 41"/>
                <a:gd name="T46" fmla="*/ 18 w 40"/>
                <a:gd name="T47" fmla="*/ 33 h 41"/>
                <a:gd name="T48" fmla="*/ 20 w 40"/>
                <a:gd name="T49" fmla="*/ 32 h 41"/>
                <a:gd name="T50" fmla="*/ 22 w 40"/>
                <a:gd name="T51" fmla="*/ 26 h 41"/>
                <a:gd name="T52" fmla="*/ 31 w 40"/>
                <a:gd name="T53" fmla="*/ 0 h 41"/>
                <a:gd name="T54" fmla="*/ 40 w 40"/>
                <a:gd name="T55" fmla="*/ 0 h 41"/>
                <a:gd name="T56" fmla="*/ 31 w 40"/>
                <a:gd name="T57" fmla="*/ 33 h 41"/>
                <a:gd name="T58" fmla="*/ 31 w 40"/>
                <a:gd name="T59" fmla="*/ 33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0" h="41">
                  <a:moveTo>
                    <a:pt x="31" y="33"/>
                  </a:moveTo>
                  <a:lnTo>
                    <a:pt x="31" y="33"/>
                  </a:lnTo>
                  <a:lnTo>
                    <a:pt x="29" y="41"/>
                  </a:lnTo>
                  <a:lnTo>
                    <a:pt x="18" y="41"/>
                  </a:lnTo>
                  <a:lnTo>
                    <a:pt x="20" y="35"/>
                  </a:lnTo>
                  <a:lnTo>
                    <a:pt x="20" y="35"/>
                  </a:lnTo>
                  <a:lnTo>
                    <a:pt x="15" y="39"/>
                  </a:lnTo>
                  <a:lnTo>
                    <a:pt x="9" y="41"/>
                  </a:lnTo>
                  <a:lnTo>
                    <a:pt x="9" y="41"/>
                  </a:lnTo>
                  <a:lnTo>
                    <a:pt x="2" y="39"/>
                  </a:lnTo>
                  <a:lnTo>
                    <a:pt x="0" y="37"/>
                  </a:lnTo>
                  <a:lnTo>
                    <a:pt x="0" y="33"/>
                  </a:lnTo>
                  <a:lnTo>
                    <a:pt x="0" y="33"/>
                  </a:lnTo>
                  <a:lnTo>
                    <a:pt x="0" y="30"/>
                  </a:lnTo>
                  <a:lnTo>
                    <a:pt x="9" y="0"/>
                  </a:lnTo>
                  <a:lnTo>
                    <a:pt x="20" y="0"/>
                  </a:lnTo>
                  <a:lnTo>
                    <a:pt x="11" y="26"/>
                  </a:lnTo>
                  <a:lnTo>
                    <a:pt x="11" y="26"/>
                  </a:lnTo>
                  <a:lnTo>
                    <a:pt x="11" y="32"/>
                  </a:lnTo>
                  <a:lnTo>
                    <a:pt x="11" y="32"/>
                  </a:lnTo>
                  <a:lnTo>
                    <a:pt x="11" y="33"/>
                  </a:lnTo>
                  <a:lnTo>
                    <a:pt x="15" y="35"/>
                  </a:lnTo>
                  <a:lnTo>
                    <a:pt x="15" y="35"/>
                  </a:lnTo>
                  <a:lnTo>
                    <a:pt x="18" y="33"/>
                  </a:lnTo>
                  <a:lnTo>
                    <a:pt x="20" y="32"/>
                  </a:lnTo>
                  <a:lnTo>
                    <a:pt x="22" y="26"/>
                  </a:lnTo>
                  <a:lnTo>
                    <a:pt x="31" y="0"/>
                  </a:lnTo>
                  <a:lnTo>
                    <a:pt x="40" y="0"/>
                  </a:lnTo>
                  <a:lnTo>
                    <a:pt x="31" y="33"/>
                  </a:lnTo>
                  <a:lnTo>
                    <a:pt x="31" y="33"/>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97" name="Freeform 173"/>
            <p:cNvSpPr>
              <a:spLocks/>
            </p:cNvSpPr>
            <p:nvPr userDrawn="1"/>
          </p:nvSpPr>
          <p:spPr bwMode="auto">
            <a:xfrm>
              <a:off x="5058" y="569"/>
              <a:ext cx="31" cy="41"/>
            </a:xfrm>
            <a:custGeom>
              <a:avLst/>
              <a:gdLst>
                <a:gd name="T0" fmla="*/ 30 w 31"/>
                <a:gd name="T1" fmla="*/ 9 h 41"/>
                <a:gd name="T2" fmla="*/ 28 w 31"/>
                <a:gd name="T3" fmla="*/ 9 h 41"/>
                <a:gd name="T4" fmla="*/ 28 w 31"/>
                <a:gd name="T5" fmla="*/ 9 h 41"/>
                <a:gd name="T6" fmla="*/ 23 w 31"/>
                <a:gd name="T7" fmla="*/ 9 h 41"/>
                <a:gd name="T8" fmla="*/ 21 w 31"/>
                <a:gd name="T9" fmla="*/ 10 h 41"/>
                <a:gd name="T10" fmla="*/ 17 w 31"/>
                <a:gd name="T11" fmla="*/ 14 h 41"/>
                <a:gd name="T12" fmla="*/ 15 w 31"/>
                <a:gd name="T13" fmla="*/ 17 h 41"/>
                <a:gd name="T14" fmla="*/ 10 w 31"/>
                <a:gd name="T15" fmla="*/ 41 h 41"/>
                <a:gd name="T16" fmla="*/ 0 w 31"/>
                <a:gd name="T17" fmla="*/ 41 h 41"/>
                <a:gd name="T18" fmla="*/ 8 w 31"/>
                <a:gd name="T19" fmla="*/ 7 h 41"/>
                <a:gd name="T20" fmla="*/ 8 w 31"/>
                <a:gd name="T21" fmla="*/ 7 h 41"/>
                <a:gd name="T22" fmla="*/ 12 w 31"/>
                <a:gd name="T23" fmla="*/ 0 h 41"/>
                <a:gd name="T24" fmla="*/ 21 w 31"/>
                <a:gd name="T25" fmla="*/ 0 h 41"/>
                <a:gd name="T26" fmla="*/ 19 w 31"/>
                <a:gd name="T27" fmla="*/ 5 h 41"/>
                <a:gd name="T28" fmla="*/ 19 w 31"/>
                <a:gd name="T29" fmla="*/ 5 h 41"/>
                <a:gd name="T30" fmla="*/ 24 w 31"/>
                <a:gd name="T31" fmla="*/ 2 h 41"/>
                <a:gd name="T32" fmla="*/ 31 w 31"/>
                <a:gd name="T33" fmla="*/ 0 h 41"/>
                <a:gd name="T34" fmla="*/ 31 w 31"/>
                <a:gd name="T35" fmla="*/ 0 h 41"/>
                <a:gd name="T36" fmla="*/ 30 w 31"/>
                <a:gd name="T37" fmla="*/ 9 h 41"/>
                <a:gd name="T38" fmla="*/ 30 w 31"/>
                <a:gd name="T39" fmla="*/ 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1" h="41">
                  <a:moveTo>
                    <a:pt x="30" y="9"/>
                  </a:moveTo>
                  <a:lnTo>
                    <a:pt x="28" y="9"/>
                  </a:lnTo>
                  <a:lnTo>
                    <a:pt x="28" y="9"/>
                  </a:lnTo>
                  <a:lnTo>
                    <a:pt x="23" y="9"/>
                  </a:lnTo>
                  <a:lnTo>
                    <a:pt x="21" y="10"/>
                  </a:lnTo>
                  <a:lnTo>
                    <a:pt x="17" y="14"/>
                  </a:lnTo>
                  <a:lnTo>
                    <a:pt x="15" y="17"/>
                  </a:lnTo>
                  <a:lnTo>
                    <a:pt x="10" y="41"/>
                  </a:lnTo>
                  <a:lnTo>
                    <a:pt x="0" y="41"/>
                  </a:lnTo>
                  <a:lnTo>
                    <a:pt x="8" y="7"/>
                  </a:lnTo>
                  <a:lnTo>
                    <a:pt x="8" y="7"/>
                  </a:lnTo>
                  <a:lnTo>
                    <a:pt x="12" y="0"/>
                  </a:lnTo>
                  <a:lnTo>
                    <a:pt x="21" y="0"/>
                  </a:lnTo>
                  <a:lnTo>
                    <a:pt x="19" y="5"/>
                  </a:lnTo>
                  <a:lnTo>
                    <a:pt x="19" y="5"/>
                  </a:lnTo>
                  <a:lnTo>
                    <a:pt x="24" y="2"/>
                  </a:lnTo>
                  <a:lnTo>
                    <a:pt x="31" y="0"/>
                  </a:lnTo>
                  <a:lnTo>
                    <a:pt x="31" y="0"/>
                  </a:lnTo>
                  <a:lnTo>
                    <a:pt x="30" y="9"/>
                  </a:lnTo>
                  <a:lnTo>
                    <a:pt x="30" y="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98" name="Freeform 174"/>
            <p:cNvSpPr>
              <a:spLocks/>
            </p:cNvSpPr>
            <p:nvPr userDrawn="1"/>
          </p:nvSpPr>
          <p:spPr bwMode="auto">
            <a:xfrm>
              <a:off x="5088" y="569"/>
              <a:ext cx="35" cy="41"/>
            </a:xfrm>
            <a:custGeom>
              <a:avLst/>
              <a:gdLst>
                <a:gd name="T0" fmla="*/ 33 w 35"/>
                <a:gd name="T1" fmla="*/ 12 h 41"/>
                <a:gd name="T2" fmla="*/ 25 w 35"/>
                <a:gd name="T3" fmla="*/ 12 h 41"/>
                <a:gd name="T4" fmla="*/ 25 w 35"/>
                <a:gd name="T5" fmla="*/ 12 h 41"/>
                <a:gd name="T6" fmla="*/ 25 w 35"/>
                <a:gd name="T7" fmla="*/ 7 h 41"/>
                <a:gd name="T8" fmla="*/ 25 w 35"/>
                <a:gd name="T9" fmla="*/ 7 h 41"/>
                <a:gd name="T10" fmla="*/ 25 w 35"/>
                <a:gd name="T11" fmla="*/ 5 h 41"/>
                <a:gd name="T12" fmla="*/ 23 w 35"/>
                <a:gd name="T13" fmla="*/ 5 h 41"/>
                <a:gd name="T14" fmla="*/ 23 w 35"/>
                <a:gd name="T15" fmla="*/ 5 h 41"/>
                <a:gd name="T16" fmla="*/ 17 w 35"/>
                <a:gd name="T17" fmla="*/ 7 h 41"/>
                <a:gd name="T18" fmla="*/ 16 w 35"/>
                <a:gd name="T19" fmla="*/ 10 h 41"/>
                <a:gd name="T20" fmla="*/ 16 w 35"/>
                <a:gd name="T21" fmla="*/ 10 h 41"/>
                <a:gd name="T22" fmla="*/ 17 w 35"/>
                <a:gd name="T23" fmla="*/ 12 h 41"/>
                <a:gd name="T24" fmla="*/ 19 w 35"/>
                <a:gd name="T25" fmla="*/ 14 h 41"/>
                <a:gd name="T26" fmla="*/ 23 w 35"/>
                <a:gd name="T27" fmla="*/ 17 h 41"/>
                <a:gd name="T28" fmla="*/ 28 w 35"/>
                <a:gd name="T29" fmla="*/ 21 h 41"/>
                <a:gd name="T30" fmla="*/ 30 w 35"/>
                <a:gd name="T31" fmla="*/ 23 h 41"/>
                <a:gd name="T32" fmla="*/ 30 w 35"/>
                <a:gd name="T33" fmla="*/ 26 h 41"/>
                <a:gd name="T34" fmla="*/ 30 w 35"/>
                <a:gd name="T35" fmla="*/ 26 h 41"/>
                <a:gd name="T36" fmla="*/ 30 w 35"/>
                <a:gd name="T37" fmla="*/ 30 h 41"/>
                <a:gd name="T38" fmla="*/ 30 w 35"/>
                <a:gd name="T39" fmla="*/ 30 h 41"/>
                <a:gd name="T40" fmla="*/ 28 w 35"/>
                <a:gd name="T41" fmla="*/ 35 h 41"/>
                <a:gd name="T42" fmla="*/ 23 w 35"/>
                <a:gd name="T43" fmla="*/ 39 h 41"/>
                <a:gd name="T44" fmla="*/ 17 w 35"/>
                <a:gd name="T45" fmla="*/ 41 h 41"/>
                <a:gd name="T46" fmla="*/ 12 w 35"/>
                <a:gd name="T47" fmla="*/ 41 h 41"/>
                <a:gd name="T48" fmla="*/ 12 w 35"/>
                <a:gd name="T49" fmla="*/ 41 h 41"/>
                <a:gd name="T50" fmla="*/ 3 w 35"/>
                <a:gd name="T51" fmla="*/ 39 h 41"/>
                <a:gd name="T52" fmla="*/ 1 w 35"/>
                <a:gd name="T53" fmla="*/ 37 h 41"/>
                <a:gd name="T54" fmla="*/ 0 w 35"/>
                <a:gd name="T55" fmla="*/ 33 h 41"/>
                <a:gd name="T56" fmla="*/ 0 w 35"/>
                <a:gd name="T57" fmla="*/ 33 h 41"/>
                <a:gd name="T58" fmla="*/ 1 w 35"/>
                <a:gd name="T59" fmla="*/ 28 h 41"/>
                <a:gd name="T60" fmla="*/ 10 w 35"/>
                <a:gd name="T61" fmla="*/ 28 h 41"/>
                <a:gd name="T62" fmla="*/ 10 w 35"/>
                <a:gd name="T63" fmla="*/ 28 h 41"/>
                <a:gd name="T64" fmla="*/ 10 w 35"/>
                <a:gd name="T65" fmla="*/ 32 h 41"/>
                <a:gd name="T66" fmla="*/ 10 w 35"/>
                <a:gd name="T67" fmla="*/ 32 h 41"/>
                <a:gd name="T68" fmla="*/ 10 w 35"/>
                <a:gd name="T69" fmla="*/ 33 h 41"/>
                <a:gd name="T70" fmla="*/ 14 w 35"/>
                <a:gd name="T71" fmla="*/ 35 h 41"/>
                <a:gd name="T72" fmla="*/ 14 w 35"/>
                <a:gd name="T73" fmla="*/ 35 h 41"/>
                <a:gd name="T74" fmla="*/ 16 w 35"/>
                <a:gd name="T75" fmla="*/ 35 h 41"/>
                <a:gd name="T76" fmla="*/ 17 w 35"/>
                <a:gd name="T77" fmla="*/ 33 h 41"/>
                <a:gd name="T78" fmla="*/ 19 w 35"/>
                <a:gd name="T79" fmla="*/ 28 h 41"/>
                <a:gd name="T80" fmla="*/ 19 w 35"/>
                <a:gd name="T81" fmla="*/ 28 h 41"/>
                <a:gd name="T82" fmla="*/ 19 w 35"/>
                <a:gd name="T83" fmla="*/ 26 h 41"/>
                <a:gd name="T84" fmla="*/ 17 w 35"/>
                <a:gd name="T85" fmla="*/ 25 h 41"/>
                <a:gd name="T86" fmla="*/ 12 w 35"/>
                <a:gd name="T87" fmla="*/ 21 h 41"/>
                <a:gd name="T88" fmla="*/ 9 w 35"/>
                <a:gd name="T89" fmla="*/ 17 h 41"/>
                <a:gd name="T90" fmla="*/ 7 w 35"/>
                <a:gd name="T91" fmla="*/ 16 h 41"/>
                <a:gd name="T92" fmla="*/ 7 w 35"/>
                <a:gd name="T93" fmla="*/ 12 h 41"/>
                <a:gd name="T94" fmla="*/ 7 w 35"/>
                <a:gd name="T95" fmla="*/ 12 h 41"/>
                <a:gd name="T96" fmla="*/ 7 w 35"/>
                <a:gd name="T97" fmla="*/ 9 h 41"/>
                <a:gd name="T98" fmla="*/ 7 w 35"/>
                <a:gd name="T99" fmla="*/ 9 h 41"/>
                <a:gd name="T100" fmla="*/ 9 w 35"/>
                <a:gd name="T101" fmla="*/ 5 h 41"/>
                <a:gd name="T102" fmla="*/ 12 w 35"/>
                <a:gd name="T103" fmla="*/ 2 h 41"/>
                <a:gd name="T104" fmla="*/ 17 w 35"/>
                <a:gd name="T105" fmla="*/ 0 h 41"/>
                <a:gd name="T106" fmla="*/ 23 w 35"/>
                <a:gd name="T107" fmla="*/ 0 h 41"/>
                <a:gd name="T108" fmla="*/ 23 w 35"/>
                <a:gd name="T109" fmla="*/ 0 h 41"/>
                <a:gd name="T110" fmla="*/ 32 w 35"/>
                <a:gd name="T111" fmla="*/ 0 h 41"/>
                <a:gd name="T112" fmla="*/ 33 w 35"/>
                <a:gd name="T113" fmla="*/ 3 h 41"/>
                <a:gd name="T114" fmla="*/ 35 w 35"/>
                <a:gd name="T115" fmla="*/ 7 h 41"/>
                <a:gd name="T116" fmla="*/ 35 w 35"/>
                <a:gd name="T117" fmla="*/ 7 h 41"/>
                <a:gd name="T118" fmla="*/ 33 w 35"/>
                <a:gd name="T119" fmla="*/ 12 h 41"/>
                <a:gd name="T120" fmla="*/ 33 w 35"/>
                <a:gd name="T121" fmla="*/ 12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5" h="41">
                  <a:moveTo>
                    <a:pt x="33" y="12"/>
                  </a:moveTo>
                  <a:lnTo>
                    <a:pt x="25" y="12"/>
                  </a:lnTo>
                  <a:lnTo>
                    <a:pt x="25" y="12"/>
                  </a:lnTo>
                  <a:lnTo>
                    <a:pt x="25" y="7"/>
                  </a:lnTo>
                  <a:lnTo>
                    <a:pt x="25" y="7"/>
                  </a:lnTo>
                  <a:lnTo>
                    <a:pt x="25" y="5"/>
                  </a:lnTo>
                  <a:lnTo>
                    <a:pt x="23" y="5"/>
                  </a:lnTo>
                  <a:lnTo>
                    <a:pt x="23" y="5"/>
                  </a:lnTo>
                  <a:lnTo>
                    <a:pt x="17" y="7"/>
                  </a:lnTo>
                  <a:lnTo>
                    <a:pt x="16" y="10"/>
                  </a:lnTo>
                  <a:lnTo>
                    <a:pt x="16" y="10"/>
                  </a:lnTo>
                  <a:lnTo>
                    <a:pt x="17" y="12"/>
                  </a:lnTo>
                  <a:lnTo>
                    <a:pt x="19" y="14"/>
                  </a:lnTo>
                  <a:lnTo>
                    <a:pt x="23" y="17"/>
                  </a:lnTo>
                  <a:lnTo>
                    <a:pt x="28" y="21"/>
                  </a:lnTo>
                  <a:lnTo>
                    <a:pt x="30" y="23"/>
                  </a:lnTo>
                  <a:lnTo>
                    <a:pt x="30" y="26"/>
                  </a:lnTo>
                  <a:lnTo>
                    <a:pt x="30" y="26"/>
                  </a:lnTo>
                  <a:lnTo>
                    <a:pt x="30" y="30"/>
                  </a:lnTo>
                  <a:lnTo>
                    <a:pt x="30" y="30"/>
                  </a:lnTo>
                  <a:lnTo>
                    <a:pt x="28" y="35"/>
                  </a:lnTo>
                  <a:lnTo>
                    <a:pt x="23" y="39"/>
                  </a:lnTo>
                  <a:lnTo>
                    <a:pt x="17" y="41"/>
                  </a:lnTo>
                  <a:lnTo>
                    <a:pt x="12" y="41"/>
                  </a:lnTo>
                  <a:lnTo>
                    <a:pt x="12" y="41"/>
                  </a:lnTo>
                  <a:lnTo>
                    <a:pt x="3" y="39"/>
                  </a:lnTo>
                  <a:lnTo>
                    <a:pt x="1" y="37"/>
                  </a:lnTo>
                  <a:lnTo>
                    <a:pt x="0" y="33"/>
                  </a:lnTo>
                  <a:lnTo>
                    <a:pt x="0" y="33"/>
                  </a:lnTo>
                  <a:lnTo>
                    <a:pt x="1" y="28"/>
                  </a:lnTo>
                  <a:lnTo>
                    <a:pt x="10" y="28"/>
                  </a:lnTo>
                  <a:lnTo>
                    <a:pt x="10" y="28"/>
                  </a:lnTo>
                  <a:lnTo>
                    <a:pt x="10" y="32"/>
                  </a:lnTo>
                  <a:lnTo>
                    <a:pt x="10" y="32"/>
                  </a:lnTo>
                  <a:lnTo>
                    <a:pt x="10" y="33"/>
                  </a:lnTo>
                  <a:lnTo>
                    <a:pt x="14" y="35"/>
                  </a:lnTo>
                  <a:lnTo>
                    <a:pt x="14" y="35"/>
                  </a:lnTo>
                  <a:lnTo>
                    <a:pt x="16" y="35"/>
                  </a:lnTo>
                  <a:lnTo>
                    <a:pt x="17" y="33"/>
                  </a:lnTo>
                  <a:lnTo>
                    <a:pt x="19" y="28"/>
                  </a:lnTo>
                  <a:lnTo>
                    <a:pt x="19" y="28"/>
                  </a:lnTo>
                  <a:lnTo>
                    <a:pt x="19" y="26"/>
                  </a:lnTo>
                  <a:lnTo>
                    <a:pt x="17" y="25"/>
                  </a:lnTo>
                  <a:lnTo>
                    <a:pt x="12" y="21"/>
                  </a:lnTo>
                  <a:lnTo>
                    <a:pt x="9" y="17"/>
                  </a:lnTo>
                  <a:lnTo>
                    <a:pt x="7" y="16"/>
                  </a:lnTo>
                  <a:lnTo>
                    <a:pt x="7" y="12"/>
                  </a:lnTo>
                  <a:lnTo>
                    <a:pt x="7" y="12"/>
                  </a:lnTo>
                  <a:lnTo>
                    <a:pt x="7" y="9"/>
                  </a:lnTo>
                  <a:lnTo>
                    <a:pt x="7" y="9"/>
                  </a:lnTo>
                  <a:lnTo>
                    <a:pt x="9" y="5"/>
                  </a:lnTo>
                  <a:lnTo>
                    <a:pt x="12" y="2"/>
                  </a:lnTo>
                  <a:lnTo>
                    <a:pt x="17" y="0"/>
                  </a:lnTo>
                  <a:lnTo>
                    <a:pt x="23" y="0"/>
                  </a:lnTo>
                  <a:lnTo>
                    <a:pt x="23" y="0"/>
                  </a:lnTo>
                  <a:lnTo>
                    <a:pt x="32" y="0"/>
                  </a:lnTo>
                  <a:lnTo>
                    <a:pt x="33" y="3"/>
                  </a:lnTo>
                  <a:lnTo>
                    <a:pt x="35" y="7"/>
                  </a:lnTo>
                  <a:lnTo>
                    <a:pt x="35" y="7"/>
                  </a:lnTo>
                  <a:lnTo>
                    <a:pt x="33" y="12"/>
                  </a:lnTo>
                  <a:lnTo>
                    <a:pt x="33" y="12"/>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99" name="Freeform 175"/>
            <p:cNvSpPr>
              <a:spLocks/>
            </p:cNvSpPr>
            <p:nvPr userDrawn="1"/>
          </p:nvSpPr>
          <p:spPr bwMode="auto">
            <a:xfrm>
              <a:off x="5125" y="569"/>
              <a:ext cx="41" cy="41"/>
            </a:xfrm>
            <a:custGeom>
              <a:avLst/>
              <a:gdLst>
                <a:gd name="T0" fmla="*/ 30 w 41"/>
                <a:gd name="T1" fmla="*/ 33 h 41"/>
                <a:gd name="T2" fmla="*/ 30 w 41"/>
                <a:gd name="T3" fmla="*/ 33 h 41"/>
                <a:gd name="T4" fmla="*/ 28 w 41"/>
                <a:gd name="T5" fmla="*/ 41 h 41"/>
                <a:gd name="T6" fmla="*/ 19 w 41"/>
                <a:gd name="T7" fmla="*/ 41 h 41"/>
                <a:gd name="T8" fmla="*/ 19 w 41"/>
                <a:gd name="T9" fmla="*/ 35 h 41"/>
                <a:gd name="T10" fmla="*/ 19 w 41"/>
                <a:gd name="T11" fmla="*/ 35 h 41"/>
                <a:gd name="T12" fmla="*/ 14 w 41"/>
                <a:gd name="T13" fmla="*/ 39 h 41"/>
                <a:gd name="T14" fmla="*/ 9 w 41"/>
                <a:gd name="T15" fmla="*/ 41 h 41"/>
                <a:gd name="T16" fmla="*/ 9 w 41"/>
                <a:gd name="T17" fmla="*/ 41 h 41"/>
                <a:gd name="T18" fmla="*/ 3 w 41"/>
                <a:gd name="T19" fmla="*/ 39 h 41"/>
                <a:gd name="T20" fmla="*/ 2 w 41"/>
                <a:gd name="T21" fmla="*/ 37 h 41"/>
                <a:gd name="T22" fmla="*/ 0 w 41"/>
                <a:gd name="T23" fmla="*/ 33 h 41"/>
                <a:gd name="T24" fmla="*/ 0 w 41"/>
                <a:gd name="T25" fmla="*/ 33 h 41"/>
                <a:gd name="T26" fmla="*/ 2 w 41"/>
                <a:gd name="T27" fmla="*/ 30 h 41"/>
                <a:gd name="T28" fmla="*/ 9 w 41"/>
                <a:gd name="T29" fmla="*/ 0 h 41"/>
                <a:gd name="T30" fmla="*/ 19 w 41"/>
                <a:gd name="T31" fmla="*/ 0 h 41"/>
                <a:gd name="T32" fmla="*/ 12 w 41"/>
                <a:gd name="T33" fmla="*/ 26 h 41"/>
                <a:gd name="T34" fmla="*/ 12 w 41"/>
                <a:gd name="T35" fmla="*/ 26 h 41"/>
                <a:gd name="T36" fmla="*/ 11 w 41"/>
                <a:gd name="T37" fmla="*/ 32 h 41"/>
                <a:gd name="T38" fmla="*/ 11 w 41"/>
                <a:gd name="T39" fmla="*/ 32 h 41"/>
                <a:gd name="T40" fmla="*/ 12 w 41"/>
                <a:gd name="T41" fmla="*/ 33 h 41"/>
                <a:gd name="T42" fmla="*/ 14 w 41"/>
                <a:gd name="T43" fmla="*/ 35 h 41"/>
                <a:gd name="T44" fmla="*/ 14 w 41"/>
                <a:gd name="T45" fmla="*/ 35 h 41"/>
                <a:gd name="T46" fmla="*/ 18 w 41"/>
                <a:gd name="T47" fmla="*/ 33 h 41"/>
                <a:gd name="T48" fmla="*/ 19 w 41"/>
                <a:gd name="T49" fmla="*/ 32 h 41"/>
                <a:gd name="T50" fmla="*/ 23 w 41"/>
                <a:gd name="T51" fmla="*/ 26 h 41"/>
                <a:gd name="T52" fmla="*/ 30 w 41"/>
                <a:gd name="T53" fmla="*/ 0 h 41"/>
                <a:gd name="T54" fmla="*/ 41 w 41"/>
                <a:gd name="T55" fmla="*/ 0 h 41"/>
                <a:gd name="T56" fmla="*/ 30 w 41"/>
                <a:gd name="T57" fmla="*/ 33 h 41"/>
                <a:gd name="T58" fmla="*/ 30 w 41"/>
                <a:gd name="T59" fmla="*/ 33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1" h="41">
                  <a:moveTo>
                    <a:pt x="30" y="33"/>
                  </a:moveTo>
                  <a:lnTo>
                    <a:pt x="30" y="33"/>
                  </a:lnTo>
                  <a:lnTo>
                    <a:pt x="28" y="41"/>
                  </a:lnTo>
                  <a:lnTo>
                    <a:pt x="19" y="41"/>
                  </a:lnTo>
                  <a:lnTo>
                    <a:pt x="19" y="35"/>
                  </a:lnTo>
                  <a:lnTo>
                    <a:pt x="19" y="35"/>
                  </a:lnTo>
                  <a:lnTo>
                    <a:pt x="14" y="39"/>
                  </a:lnTo>
                  <a:lnTo>
                    <a:pt x="9" y="41"/>
                  </a:lnTo>
                  <a:lnTo>
                    <a:pt x="9" y="41"/>
                  </a:lnTo>
                  <a:lnTo>
                    <a:pt x="3" y="39"/>
                  </a:lnTo>
                  <a:lnTo>
                    <a:pt x="2" y="37"/>
                  </a:lnTo>
                  <a:lnTo>
                    <a:pt x="0" y="33"/>
                  </a:lnTo>
                  <a:lnTo>
                    <a:pt x="0" y="33"/>
                  </a:lnTo>
                  <a:lnTo>
                    <a:pt x="2" y="30"/>
                  </a:lnTo>
                  <a:lnTo>
                    <a:pt x="9" y="0"/>
                  </a:lnTo>
                  <a:lnTo>
                    <a:pt x="19" y="0"/>
                  </a:lnTo>
                  <a:lnTo>
                    <a:pt x="12" y="26"/>
                  </a:lnTo>
                  <a:lnTo>
                    <a:pt x="12" y="26"/>
                  </a:lnTo>
                  <a:lnTo>
                    <a:pt x="11" y="32"/>
                  </a:lnTo>
                  <a:lnTo>
                    <a:pt x="11" y="32"/>
                  </a:lnTo>
                  <a:lnTo>
                    <a:pt x="12" y="33"/>
                  </a:lnTo>
                  <a:lnTo>
                    <a:pt x="14" y="35"/>
                  </a:lnTo>
                  <a:lnTo>
                    <a:pt x="14" y="35"/>
                  </a:lnTo>
                  <a:lnTo>
                    <a:pt x="18" y="33"/>
                  </a:lnTo>
                  <a:lnTo>
                    <a:pt x="19" y="32"/>
                  </a:lnTo>
                  <a:lnTo>
                    <a:pt x="23" y="26"/>
                  </a:lnTo>
                  <a:lnTo>
                    <a:pt x="30" y="0"/>
                  </a:lnTo>
                  <a:lnTo>
                    <a:pt x="41" y="0"/>
                  </a:lnTo>
                  <a:lnTo>
                    <a:pt x="30" y="33"/>
                  </a:lnTo>
                  <a:lnTo>
                    <a:pt x="30" y="33"/>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00" name="Freeform 176"/>
            <p:cNvSpPr>
              <a:spLocks noEditPoints="1"/>
            </p:cNvSpPr>
            <p:nvPr userDrawn="1"/>
          </p:nvSpPr>
          <p:spPr bwMode="auto">
            <a:xfrm>
              <a:off x="5166" y="553"/>
              <a:ext cx="26" cy="57"/>
            </a:xfrm>
            <a:custGeom>
              <a:avLst/>
              <a:gdLst>
                <a:gd name="T0" fmla="*/ 23 w 26"/>
                <a:gd name="T1" fmla="*/ 7 h 57"/>
                <a:gd name="T2" fmla="*/ 12 w 26"/>
                <a:gd name="T3" fmla="*/ 7 h 57"/>
                <a:gd name="T4" fmla="*/ 16 w 26"/>
                <a:gd name="T5" fmla="*/ 0 h 57"/>
                <a:gd name="T6" fmla="*/ 26 w 26"/>
                <a:gd name="T7" fmla="*/ 0 h 57"/>
                <a:gd name="T8" fmla="*/ 23 w 26"/>
                <a:gd name="T9" fmla="*/ 7 h 57"/>
                <a:gd name="T10" fmla="*/ 9 w 26"/>
                <a:gd name="T11" fmla="*/ 57 h 57"/>
                <a:gd name="T12" fmla="*/ 0 w 26"/>
                <a:gd name="T13" fmla="*/ 57 h 57"/>
                <a:gd name="T14" fmla="*/ 10 w 26"/>
                <a:gd name="T15" fmla="*/ 16 h 57"/>
                <a:gd name="T16" fmla="*/ 21 w 26"/>
                <a:gd name="T17" fmla="*/ 16 h 57"/>
                <a:gd name="T18" fmla="*/ 9 w 26"/>
                <a:gd name="T19" fmla="*/ 57 h 57"/>
                <a:gd name="T20" fmla="*/ 9 w 26"/>
                <a:gd name="T21" fmla="*/ 57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 h="57">
                  <a:moveTo>
                    <a:pt x="23" y="7"/>
                  </a:moveTo>
                  <a:lnTo>
                    <a:pt x="12" y="7"/>
                  </a:lnTo>
                  <a:lnTo>
                    <a:pt x="16" y="0"/>
                  </a:lnTo>
                  <a:lnTo>
                    <a:pt x="26" y="0"/>
                  </a:lnTo>
                  <a:lnTo>
                    <a:pt x="23" y="7"/>
                  </a:lnTo>
                  <a:close/>
                  <a:moveTo>
                    <a:pt x="9" y="57"/>
                  </a:moveTo>
                  <a:lnTo>
                    <a:pt x="0" y="57"/>
                  </a:lnTo>
                  <a:lnTo>
                    <a:pt x="10" y="16"/>
                  </a:lnTo>
                  <a:lnTo>
                    <a:pt x="21" y="16"/>
                  </a:lnTo>
                  <a:lnTo>
                    <a:pt x="9" y="57"/>
                  </a:lnTo>
                  <a:lnTo>
                    <a:pt x="9" y="57"/>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01" name="Freeform 177"/>
            <p:cNvSpPr>
              <a:spLocks/>
            </p:cNvSpPr>
            <p:nvPr userDrawn="1"/>
          </p:nvSpPr>
          <p:spPr bwMode="auto">
            <a:xfrm>
              <a:off x="5178" y="553"/>
              <a:ext cx="14" cy="7"/>
            </a:xfrm>
            <a:custGeom>
              <a:avLst/>
              <a:gdLst>
                <a:gd name="T0" fmla="*/ 11 w 14"/>
                <a:gd name="T1" fmla="*/ 7 h 7"/>
                <a:gd name="T2" fmla="*/ 0 w 14"/>
                <a:gd name="T3" fmla="*/ 7 h 7"/>
                <a:gd name="T4" fmla="*/ 4 w 14"/>
                <a:gd name="T5" fmla="*/ 0 h 7"/>
                <a:gd name="T6" fmla="*/ 14 w 14"/>
                <a:gd name="T7" fmla="*/ 0 h 7"/>
                <a:gd name="T8" fmla="*/ 11 w 14"/>
                <a:gd name="T9" fmla="*/ 7 h 7"/>
              </a:gdLst>
              <a:ahLst/>
              <a:cxnLst>
                <a:cxn ang="0">
                  <a:pos x="T0" y="T1"/>
                </a:cxn>
                <a:cxn ang="0">
                  <a:pos x="T2" y="T3"/>
                </a:cxn>
                <a:cxn ang="0">
                  <a:pos x="T4" y="T5"/>
                </a:cxn>
                <a:cxn ang="0">
                  <a:pos x="T6" y="T7"/>
                </a:cxn>
                <a:cxn ang="0">
                  <a:pos x="T8" y="T9"/>
                </a:cxn>
              </a:cxnLst>
              <a:rect l="0" t="0" r="r" b="b"/>
              <a:pathLst>
                <a:path w="14" h="7">
                  <a:moveTo>
                    <a:pt x="11" y="7"/>
                  </a:moveTo>
                  <a:lnTo>
                    <a:pt x="0" y="7"/>
                  </a:lnTo>
                  <a:lnTo>
                    <a:pt x="4" y="0"/>
                  </a:lnTo>
                  <a:lnTo>
                    <a:pt x="14" y="0"/>
                  </a:lnTo>
                  <a:lnTo>
                    <a:pt x="11" y="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02" name="Freeform 178"/>
            <p:cNvSpPr>
              <a:spLocks/>
            </p:cNvSpPr>
            <p:nvPr userDrawn="1"/>
          </p:nvSpPr>
          <p:spPr bwMode="auto">
            <a:xfrm>
              <a:off x="5166" y="569"/>
              <a:ext cx="21" cy="41"/>
            </a:xfrm>
            <a:custGeom>
              <a:avLst/>
              <a:gdLst>
                <a:gd name="T0" fmla="*/ 9 w 21"/>
                <a:gd name="T1" fmla="*/ 41 h 41"/>
                <a:gd name="T2" fmla="*/ 0 w 21"/>
                <a:gd name="T3" fmla="*/ 41 h 41"/>
                <a:gd name="T4" fmla="*/ 10 w 21"/>
                <a:gd name="T5" fmla="*/ 0 h 41"/>
                <a:gd name="T6" fmla="*/ 21 w 21"/>
                <a:gd name="T7" fmla="*/ 0 h 41"/>
                <a:gd name="T8" fmla="*/ 9 w 21"/>
                <a:gd name="T9" fmla="*/ 41 h 41"/>
                <a:gd name="T10" fmla="*/ 9 w 21"/>
                <a:gd name="T11" fmla="*/ 41 h 41"/>
              </a:gdLst>
              <a:ahLst/>
              <a:cxnLst>
                <a:cxn ang="0">
                  <a:pos x="T0" y="T1"/>
                </a:cxn>
                <a:cxn ang="0">
                  <a:pos x="T2" y="T3"/>
                </a:cxn>
                <a:cxn ang="0">
                  <a:pos x="T4" y="T5"/>
                </a:cxn>
                <a:cxn ang="0">
                  <a:pos x="T6" y="T7"/>
                </a:cxn>
                <a:cxn ang="0">
                  <a:pos x="T8" y="T9"/>
                </a:cxn>
                <a:cxn ang="0">
                  <a:pos x="T10" y="T11"/>
                </a:cxn>
              </a:cxnLst>
              <a:rect l="0" t="0" r="r" b="b"/>
              <a:pathLst>
                <a:path w="21" h="41">
                  <a:moveTo>
                    <a:pt x="9" y="41"/>
                  </a:moveTo>
                  <a:lnTo>
                    <a:pt x="0" y="41"/>
                  </a:lnTo>
                  <a:lnTo>
                    <a:pt x="10" y="0"/>
                  </a:lnTo>
                  <a:lnTo>
                    <a:pt x="21" y="0"/>
                  </a:lnTo>
                  <a:lnTo>
                    <a:pt x="9" y="41"/>
                  </a:lnTo>
                  <a:lnTo>
                    <a:pt x="9" y="4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03" name="Freeform 179"/>
            <p:cNvSpPr>
              <a:spLocks/>
            </p:cNvSpPr>
            <p:nvPr userDrawn="1"/>
          </p:nvSpPr>
          <p:spPr bwMode="auto">
            <a:xfrm>
              <a:off x="5187" y="569"/>
              <a:ext cx="39" cy="41"/>
            </a:xfrm>
            <a:custGeom>
              <a:avLst/>
              <a:gdLst>
                <a:gd name="T0" fmla="*/ 39 w 39"/>
                <a:gd name="T1" fmla="*/ 12 h 41"/>
                <a:gd name="T2" fmla="*/ 30 w 39"/>
                <a:gd name="T3" fmla="*/ 41 h 41"/>
                <a:gd name="T4" fmla="*/ 21 w 39"/>
                <a:gd name="T5" fmla="*/ 41 h 41"/>
                <a:gd name="T6" fmla="*/ 28 w 39"/>
                <a:gd name="T7" fmla="*/ 14 h 41"/>
                <a:gd name="T8" fmla="*/ 28 w 39"/>
                <a:gd name="T9" fmla="*/ 14 h 41"/>
                <a:gd name="T10" fmla="*/ 28 w 39"/>
                <a:gd name="T11" fmla="*/ 9 h 41"/>
                <a:gd name="T12" fmla="*/ 28 w 39"/>
                <a:gd name="T13" fmla="*/ 9 h 41"/>
                <a:gd name="T14" fmla="*/ 28 w 39"/>
                <a:gd name="T15" fmla="*/ 7 h 41"/>
                <a:gd name="T16" fmla="*/ 27 w 39"/>
                <a:gd name="T17" fmla="*/ 5 h 41"/>
                <a:gd name="T18" fmla="*/ 27 w 39"/>
                <a:gd name="T19" fmla="*/ 5 h 41"/>
                <a:gd name="T20" fmla="*/ 23 w 39"/>
                <a:gd name="T21" fmla="*/ 7 h 41"/>
                <a:gd name="T22" fmla="*/ 20 w 39"/>
                <a:gd name="T23" fmla="*/ 9 h 41"/>
                <a:gd name="T24" fmla="*/ 18 w 39"/>
                <a:gd name="T25" fmla="*/ 14 h 41"/>
                <a:gd name="T26" fmla="*/ 11 w 39"/>
                <a:gd name="T27" fmla="*/ 41 h 41"/>
                <a:gd name="T28" fmla="*/ 0 w 39"/>
                <a:gd name="T29" fmla="*/ 41 h 41"/>
                <a:gd name="T30" fmla="*/ 9 w 39"/>
                <a:gd name="T31" fmla="*/ 7 h 41"/>
                <a:gd name="T32" fmla="*/ 9 w 39"/>
                <a:gd name="T33" fmla="*/ 7 h 41"/>
                <a:gd name="T34" fmla="*/ 11 w 39"/>
                <a:gd name="T35" fmla="*/ 0 h 41"/>
                <a:gd name="T36" fmla="*/ 21 w 39"/>
                <a:gd name="T37" fmla="*/ 0 h 41"/>
                <a:gd name="T38" fmla="*/ 20 w 39"/>
                <a:gd name="T39" fmla="*/ 5 h 41"/>
                <a:gd name="T40" fmla="*/ 20 w 39"/>
                <a:gd name="T41" fmla="*/ 5 h 41"/>
                <a:gd name="T42" fmla="*/ 25 w 39"/>
                <a:gd name="T43" fmla="*/ 0 h 41"/>
                <a:gd name="T44" fmla="*/ 32 w 39"/>
                <a:gd name="T45" fmla="*/ 0 h 41"/>
                <a:gd name="T46" fmla="*/ 32 w 39"/>
                <a:gd name="T47" fmla="*/ 0 h 41"/>
                <a:gd name="T48" fmla="*/ 37 w 39"/>
                <a:gd name="T49" fmla="*/ 0 h 41"/>
                <a:gd name="T50" fmla="*/ 39 w 39"/>
                <a:gd name="T51" fmla="*/ 3 h 41"/>
                <a:gd name="T52" fmla="*/ 39 w 39"/>
                <a:gd name="T53" fmla="*/ 7 h 41"/>
                <a:gd name="T54" fmla="*/ 39 w 39"/>
                <a:gd name="T55" fmla="*/ 7 h 41"/>
                <a:gd name="T56" fmla="*/ 39 w 39"/>
                <a:gd name="T57" fmla="*/ 12 h 41"/>
                <a:gd name="T58" fmla="*/ 39 w 39"/>
                <a:gd name="T59" fmla="*/ 12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9" h="41">
                  <a:moveTo>
                    <a:pt x="39" y="12"/>
                  </a:moveTo>
                  <a:lnTo>
                    <a:pt x="30" y="41"/>
                  </a:lnTo>
                  <a:lnTo>
                    <a:pt x="21" y="41"/>
                  </a:lnTo>
                  <a:lnTo>
                    <a:pt x="28" y="14"/>
                  </a:lnTo>
                  <a:lnTo>
                    <a:pt x="28" y="14"/>
                  </a:lnTo>
                  <a:lnTo>
                    <a:pt x="28" y="9"/>
                  </a:lnTo>
                  <a:lnTo>
                    <a:pt x="28" y="9"/>
                  </a:lnTo>
                  <a:lnTo>
                    <a:pt x="28" y="7"/>
                  </a:lnTo>
                  <a:lnTo>
                    <a:pt x="27" y="5"/>
                  </a:lnTo>
                  <a:lnTo>
                    <a:pt x="27" y="5"/>
                  </a:lnTo>
                  <a:lnTo>
                    <a:pt x="23" y="7"/>
                  </a:lnTo>
                  <a:lnTo>
                    <a:pt x="20" y="9"/>
                  </a:lnTo>
                  <a:lnTo>
                    <a:pt x="18" y="14"/>
                  </a:lnTo>
                  <a:lnTo>
                    <a:pt x="11" y="41"/>
                  </a:lnTo>
                  <a:lnTo>
                    <a:pt x="0" y="41"/>
                  </a:lnTo>
                  <a:lnTo>
                    <a:pt x="9" y="7"/>
                  </a:lnTo>
                  <a:lnTo>
                    <a:pt x="9" y="7"/>
                  </a:lnTo>
                  <a:lnTo>
                    <a:pt x="11" y="0"/>
                  </a:lnTo>
                  <a:lnTo>
                    <a:pt x="21" y="0"/>
                  </a:lnTo>
                  <a:lnTo>
                    <a:pt x="20" y="5"/>
                  </a:lnTo>
                  <a:lnTo>
                    <a:pt x="20" y="5"/>
                  </a:lnTo>
                  <a:lnTo>
                    <a:pt x="25" y="0"/>
                  </a:lnTo>
                  <a:lnTo>
                    <a:pt x="32" y="0"/>
                  </a:lnTo>
                  <a:lnTo>
                    <a:pt x="32" y="0"/>
                  </a:lnTo>
                  <a:lnTo>
                    <a:pt x="37" y="0"/>
                  </a:lnTo>
                  <a:lnTo>
                    <a:pt x="39" y="3"/>
                  </a:lnTo>
                  <a:lnTo>
                    <a:pt x="39" y="7"/>
                  </a:lnTo>
                  <a:lnTo>
                    <a:pt x="39" y="7"/>
                  </a:lnTo>
                  <a:lnTo>
                    <a:pt x="39" y="12"/>
                  </a:lnTo>
                  <a:lnTo>
                    <a:pt x="39" y="12"/>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04" name="Freeform 180"/>
            <p:cNvSpPr>
              <a:spLocks noEditPoints="1"/>
            </p:cNvSpPr>
            <p:nvPr userDrawn="1"/>
          </p:nvSpPr>
          <p:spPr bwMode="auto">
            <a:xfrm>
              <a:off x="5226" y="569"/>
              <a:ext cx="44" cy="57"/>
            </a:xfrm>
            <a:custGeom>
              <a:avLst/>
              <a:gdLst>
                <a:gd name="T0" fmla="*/ 30 w 44"/>
                <a:gd name="T1" fmla="*/ 10 h 57"/>
                <a:gd name="T2" fmla="*/ 28 w 44"/>
                <a:gd name="T3" fmla="*/ 21 h 57"/>
                <a:gd name="T4" fmla="*/ 21 w 44"/>
                <a:gd name="T5" fmla="*/ 32 h 57"/>
                <a:gd name="T6" fmla="*/ 18 w 44"/>
                <a:gd name="T7" fmla="*/ 33 h 57"/>
                <a:gd name="T8" fmla="*/ 14 w 44"/>
                <a:gd name="T9" fmla="*/ 30 h 57"/>
                <a:gd name="T10" fmla="*/ 16 w 44"/>
                <a:gd name="T11" fmla="*/ 21 h 57"/>
                <a:gd name="T12" fmla="*/ 20 w 44"/>
                <a:gd name="T13" fmla="*/ 12 h 57"/>
                <a:gd name="T14" fmla="*/ 27 w 44"/>
                <a:gd name="T15" fmla="*/ 5 h 57"/>
                <a:gd name="T16" fmla="*/ 28 w 44"/>
                <a:gd name="T17" fmla="*/ 7 h 57"/>
                <a:gd name="T18" fmla="*/ 44 w 44"/>
                <a:gd name="T19" fmla="*/ 0 h 57"/>
                <a:gd name="T20" fmla="*/ 32 w 44"/>
                <a:gd name="T21" fmla="*/ 5 h 57"/>
                <a:gd name="T22" fmla="*/ 32 w 44"/>
                <a:gd name="T23" fmla="*/ 2 h 57"/>
                <a:gd name="T24" fmla="*/ 23 w 44"/>
                <a:gd name="T25" fmla="*/ 0 h 57"/>
                <a:gd name="T26" fmla="*/ 18 w 44"/>
                <a:gd name="T27" fmla="*/ 2 h 57"/>
                <a:gd name="T28" fmla="*/ 9 w 44"/>
                <a:gd name="T29" fmla="*/ 12 h 57"/>
                <a:gd name="T30" fmla="*/ 5 w 44"/>
                <a:gd name="T31" fmla="*/ 21 h 57"/>
                <a:gd name="T32" fmla="*/ 4 w 44"/>
                <a:gd name="T33" fmla="*/ 32 h 57"/>
                <a:gd name="T34" fmla="*/ 7 w 44"/>
                <a:gd name="T35" fmla="*/ 37 h 57"/>
                <a:gd name="T36" fmla="*/ 12 w 44"/>
                <a:gd name="T37" fmla="*/ 41 h 57"/>
                <a:gd name="T38" fmla="*/ 20 w 44"/>
                <a:gd name="T39" fmla="*/ 39 h 57"/>
                <a:gd name="T40" fmla="*/ 23 w 44"/>
                <a:gd name="T41" fmla="*/ 35 h 57"/>
                <a:gd name="T42" fmla="*/ 18 w 44"/>
                <a:gd name="T43" fmla="*/ 49 h 57"/>
                <a:gd name="T44" fmla="*/ 14 w 44"/>
                <a:gd name="T45" fmla="*/ 51 h 57"/>
                <a:gd name="T46" fmla="*/ 11 w 44"/>
                <a:gd name="T47" fmla="*/ 48 h 57"/>
                <a:gd name="T48" fmla="*/ 11 w 44"/>
                <a:gd name="T49" fmla="*/ 44 h 57"/>
                <a:gd name="T50" fmla="*/ 0 w 44"/>
                <a:gd name="T51" fmla="*/ 44 h 57"/>
                <a:gd name="T52" fmla="*/ 0 w 44"/>
                <a:gd name="T53" fmla="*/ 48 h 57"/>
                <a:gd name="T54" fmla="*/ 4 w 44"/>
                <a:gd name="T55" fmla="*/ 55 h 57"/>
                <a:gd name="T56" fmla="*/ 12 w 44"/>
                <a:gd name="T57" fmla="*/ 57 h 57"/>
                <a:gd name="T58" fmla="*/ 25 w 44"/>
                <a:gd name="T59" fmla="*/ 53 h 57"/>
                <a:gd name="T60" fmla="*/ 32 w 44"/>
                <a:gd name="T61" fmla="*/ 42 h 57"/>
                <a:gd name="T62" fmla="*/ 43 w 44"/>
                <a:gd name="T63" fmla="*/ 7 h 57"/>
                <a:gd name="T64" fmla="*/ 44 w 44"/>
                <a:gd name="T65"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 h="57">
                  <a:moveTo>
                    <a:pt x="30" y="10"/>
                  </a:moveTo>
                  <a:lnTo>
                    <a:pt x="30" y="10"/>
                  </a:lnTo>
                  <a:lnTo>
                    <a:pt x="28" y="21"/>
                  </a:lnTo>
                  <a:lnTo>
                    <a:pt x="28" y="21"/>
                  </a:lnTo>
                  <a:lnTo>
                    <a:pt x="25" y="28"/>
                  </a:lnTo>
                  <a:lnTo>
                    <a:pt x="21" y="32"/>
                  </a:lnTo>
                  <a:lnTo>
                    <a:pt x="18" y="33"/>
                  </a:lnTo>
                  <a:lnTo>
                    <a:pt x="18" y="33"/>
                  </a:lnTo>
                  <a:lnTo>
                    <a:pt x="16" y="32"/>
                  </a:lnTo>
                  <a:lnTo>
                    <a:pt x="14" y="30"/>
                  </a:lnTo>
                  <a:lnTo>
                    <a:pt x="14" y="30"/>
                  </a:lnTo>
                  <a:lnTo>
                    <a:pt x="16" y="21"/>
                  </a:lnTo>
                  <a:lnTo>
                    <a:pt x="16" y="21"/>
                  </a:lnTo>
                  <a:lnTo>
                    <a:pt x="20" y="12"/>
                  </a:lnTo>
                  <a:lnTo>
                    <a:pt x="23" y="7"/>
                  </a:lnTo>
                  <a:lnTo>
                    <a:pt x="27" y="5"/>
                  </a:lnTo>
                  <a:lnTo>
                    <a:pt x="27" y="5"/>
                  </a:lnTo>
                  <a:lnTo>
                    <a:pt x="28" y="7"/>
                  </a:lnTo>
                  <a:lnTo>
                    <a:pt x="30" y="10"/>
                  </a:lnTo>
                  <a:close/>
                  <a:moveTo>
                    <a:pt x="44" y="0"/>
                  </a:moveTo>
                  <a:lnTo>
                    <a:pt x="34" y="0"/>
                  </a:lnTo>
                  <a:lnTo>
                    <a:pt x="32" y="5"/>
                  </a:lnTo>
                  <a:lnTo>
                    <a:pt x="32" y="5"/>
                  </a:lnTo>
                  <a:lnTo>
                    <a:pt x="32" y="2"/>
                  </a:lnTo>
                  <a:lnTo>
                    <a:pt x="30" y="0"/>
                  </a:lnTo>
                  <a:lnTo>
                    <a:pt x="23" y="0"/>
                  </a:lnTo>
                  <a:lnTo>
                    <a:pt x="23" y="0"/>
                  </a:lnTo>
                  <a:lnTo>
                    <a:pt x="18" y="2"/>
                  </a:lnTo>
                  <a:lnTo>
                    <a:pt x="12" y="5"/>
                  </a:lnTo>
                  <a:lnTo>
                    <a:pt x="9" y="12"/>
                  </a:lnTo>
                  <a:lnTo>
                    <a:pt x="5" y="21"/>
                  </a:lnTo>
                  <a:lnTo>
                    <a:pt x="5" y="21"/>
                  </a:lnTo>
                  <a:lnTo>
                    <a:pt x="4" y="32"/>
                  </a:lnTo>
                  <a:lnTo>
                    <a:pt x="4" y="32"/>
                  </a:lnTo>
                  <a:lnTo>
                    <a:pt x="5" y="35"/>
                  </a:lnTo>
                  <a:lnTo>
                    <a:pt x="7" y="37"/>
                  </a:lnTo>
                  <a:lnTo>
                    <a:pt x="9" y="39"/>
                  </a:lnTo>
                  <a:lnTo>
                    <a:pt x="12" y="41"/>
                  </a:lnTo>
                  <a:lnTo>
                    <a:pt x="12" y="41"/>
                  </a:lnTo>
                  <a:lnTo>
                    <a:pt x="20" y="39"/>
                  </a:lnTo>
                  <a:lnTo>
                    <a:pt x="23" y="35"/>
                  </a:lnTo>
                  <a:lnTo>
                    <a:pt x="23" y="35"/>
                  </a:lnTo>
                  <a:lnTo>
                    <a:pt x="21" y="46"/>
                  </a:lnTo>
                  <a:lnTo>
                    <a:pt x="18" y="49"/>
                  </a:lnTo>
                  <a:lnTo>
                    <a:pt x="14" y="51"/>
                  </a:lnTo>
                  <a:lnTo>
                    <a:pt x="14" y="51"/>
                  </a:lnTo>
                  <a:lnTo>
                    <a:pt x="11" y="49"/>
                  </a:lnTo>
                  <a:lnTo>
                    <a:pt x="11" y="48"/>
                  </a:lnTo>
                  <a:lnTo>
                    <a:pt x="11" y="48"/>
                  </a:lnTo>
                  <a:lnTo>
                    <a:pt x="11" y="44"/>
                  </a:lnTo>
                  <a:lnTo>
                    <a:pt x="0" y="44"/>
                  </a:lnTo>
                  <a:lnTo>
                    <a:pt x="0" y="44"/>
                  </a:lnTo>
                  <a:lnTo>
                    <a:pt x="0" y="48"/>
                  </a:lnTo>
                  <a:lnTo>
                    <a:pt x="0" y="48"/>
                  </a:lnTo>
                  <a:lnTo>
                    <a:pt x="2" y="53"/>
                  </a:lnTo>
                  <a:lnTo>
                    <a:pt x="4" y="55"/>
                  </a:lnTo>
                  <a:lnTo>
                    <a:pt x="12" y="57"/>
                  </a:lnTo>
                  <a:lnTo>
                    <a:pt x="12" y="57"/>
                  </a:lnTo>
                  <a:lnTo>
                    <a:pt x="20" y="55"/>
                  </a:lnTo>
                  <a:lnTo>
                    <a:pt x="25" y="53"/>
                  </a:lnTo>
                  <a:lnTo>
                    <a:pt x="28" y="48"/>
                  </a:lnTo>
                  <a:lnTo>
                    <a:pt x="32" y="42"/>
                  </a:lnTo>
                  <a:lnTo>
                    <a:pt x="43" y="7"/>
                  </a:lnTo>
                  <a:lnTo>
                    <a:pt x="43" y="7"/>
                  </a:lnTo>
                  <a:lnTo>
                    <a:pt x="44" y="0"/>
                  </a:lnTo>
                  <a:lnTo>
                    <a:pt x="44" y="0"/>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05" name="Freeform 181"/>
            <p:cNvSpPr>
              <a:spLocks/>
            </p:cNvSpPr>
            <p:nvPr userDrawn="1"/>
          </p:nvSpPr>
          <p:spPr bwMode="auto">
            <a:xfrm>
              <a:off x="5240" y="574"/>
              <a:ext cx="16" cy="28"/>
            </a:xfrm>
            <a:custGeom>
              <a:avLst/>
              <a:gdLst>
                <a:gd name="T0" fmla="*/ 16 w 16"/>
                <a:gd name="T1" fmla="*/ 5 h 28"/>
                <a:gd name="T2" fmla="*/ 16 w 16"/>
                <a:gd name="T3" fmla="*/ 5 h 28"/>
                <a:gd name="T4" fmla="*/ 14 w 16"/>
                <a:gd name="T5" fmla="*/ 16 h 28"/>
                <a:gd name="T6" fmla="*/ 14 w 16"/>
                <a:gd name="T7" fmla="*/ 16 h 28"/>
                <a:gd name="T8" fmla="*/ 11 w 16"/>
                <a:gd name="T9" fmla="*/ 23 h 28"/>
                <a:gd name="T10" fmla="*/ 7 w 16"/>
                <a:gd name="T11" fmla="*/ 27 h 28"/>
                <a:gd name="T12" fmla="*/ 4 w 16"/>
                <a:gd name="T13" fmla="*/ 28 h 28"/>
                <a:gd name="T14" fmla="*/ 4 w 16"/>
                <a:gd name="T15" fmla="*/ 28 h 28"/>
                <a:gd name="T16" fmla="*/ 2 w 16"/>
                <a:gd name="T17" fmla="*/ 27 h 28"/>
                <a:gd name="T18" fmla="*/ 0 w 16"/>
                <a:gd name="T19" fmla="*/ 25 h 28"/>
                <a:gd name="T20" fmla="*/ 0 w 16"/>
                <a:gd name="T21" fmla="*/ 25 h 28"/>
                <a:gd name="T22" fmla="*/ 2 w 16"/>
                <a:gd name="T23" fmla="*/ 16 h 28"/>
                <a:gd name="T24" fmla="*/ 2 w 16"/>
                <a:gd name="T25" fmla="*/ 16 h 28"/>
                <a:gd name="T26" fmla="*/ 6 w 16"/>
                <a:gd name="T27" fmla="*/ 7 h 28"/>
                <a:gd name="T28" fmla="*/ 9 w 16"/>
                <a:gd name="T29" fmla="*/ 2 h 28"/>
                <a:gd name="T30" fmla="*/ 13 w 16"/>
                <a:gd name="T31" fmla="*/ 0 h 28"/>
                <a:gd name="T32" fmla="*/ 13 w 16"/>
                <a:gd name="T33" fmla="*/ 0 h 28"/>
                <a:gd name="T34" fmla="*/ 14 w 16"/>
                <a:gd name="T35" fmla="*/ 2 h 28"/>
                <a:gd name="T36" fmla="*/ 16 w 16"/>
                <a:gd name="T37" fmla="*/ 5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 h="28">
                  <a:moveTo>
                    <a:pt x="16" y="5"/>
                  </a:moveTo>
                  <a:lnTo>
                    <a:pt x="16" y="5"/>
                  </a:lnTo>
                  <a:lnTo>
                    <a:pt x="14" y="16"/>
                  </a:lnTo>
                  <a:lnTo>
                    <a:pt x="14" y="16"/>
                  </a:lnTo>
                  <a:lnTo>
                    <a:pt x="11" y="23"/>
                  </a:lnTo>
                  <a:lnTo>
                    <a:pt x="7" y="27"/>
                  </a:lnTo>
                  <a:lnTo>
                    <a:pt x="4" y="28"/>
                  </a:lnTo>
                  <a:lnTo>
                    <a:pt x="4" y="28"/>
                  </a:lnTo>
                  <a:lnTo>
                    <a:pt x="2" y="27"/>
                  </a:lnTo>
                  <a:lnTo>
                    <a:pt x="0" y="25"/>
                  </a:lnTo>
                  <a:lnTo>
                    <a:pt x="0" y="25"/>
                  </a:lnTo>
                  <a:lnTo>
                    <a:pt x="2" y="16"/>
                  </a:lnTo>
                  <a:lnTo>
                    <a:pt x="2" y="16"/>
                  </a:lnTo>
                  <a:lnTo>
                    <a:pt x="6" y="7"/>
                  </a:lnTo>
                  <a:lnTo>
                    <a:pt x="9" y="2"/>
                  </a:lnTo>
                  <a:lnTo>
                    <a:pt x="13" y="0"/>
                  </a:lnTo>
                  <a:lnTo>
                    <a:pt x="13" y="0"/>
                  </a:lnTo>
                  <a:lnTo>
                    <a:pt x="14" y="2"/>
                  </a:lnTo>
                  <a:lnTo>
                    <a:pt x="16" y="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06" name="Freeform 182"/>
            <p:cNvSpPr>
              <a:spLocks/>
            </p:cNvSpPr>
            <p:nvPr userDrawn="1"/>
          </p:nvSpPr>
          <p:spPr bwMode="auto">
            <a:xfrm>
              <a:off x="5226" y="569"/>
              <a:ext cx="44" cy="57"/>
            </a:xfrm>
            <a:custGeom>
              <a:avLst/>
              <a:gdLst>
                <a:gd name="T0" fmla="*/ 44 w 44"/>
                <a:gd name="T1" fmla="*/ 0 h 57"/>
                <a:gd name="T2" fmla="*/ 34 w 44"/>
                <a:gd name="T3" fmla="*/ 0 h 57"/>
                <a:gd name="T4" fmla="*/ 32 w 44"/>
                <a:gd name="T5" fmla="*/ 5 h 57"/>
                <a:gd name="T6" fmla="*/ 32 w 44"/>
                <a:gd name="T7" fmla="*/ 5 h 57"/>
                <a:gd name="T8" fmla="*/ 32 w 44"/>
                <a:gd name="T9" fmla="*/ 2 h 57"/>
                <a:gd name="T10" fmla="*/ 30 w 44"/>
                <a:gd name="T11" fmla="*/ 0 h 57"/>
                <a:gd name="T12" fmla="*/ 23 w 44"/>
                <a:gd name="T13" fmla="*/ 0 h 57"/>
                <a:gd name="T14" fmla="*/ 23 w 44"/>
                <a:gd name="T15" fmla="*/ 0 h 57"/>
                <a:gd name="T16" fmla="*/ 18 w 44"/>
                <a:gd name="T17" fmla="*/ 2 h 57"/>
                <a:gd name="T18" fmla="*/ 12 w 44"/>
                <a:gd name="T19" fmla="*/ 5 h 57"/>
                <a:gd name="T20" fmla="*/ 9 w 44"/>
                <a:gd name="T21" fmla="*/ 12 h 57"/>
                <a:gd name="T22" fmla="*/ 5 w 44"/>
                <a:gd name="T23" fmla="*/ 21 h 57"/>
                <a:gd name="T24" fmla="*/ 5 w 44"/>
                <a:gd name="T25" fmla="*/ 21 h 57"/>
                <a:gd name="T26" fmla="*/ 4 w 44"/>
                <a:gd name="T27" fmla="*/ 32 h 57"/>
                <a:gd name="T28" fmla="*/ 4 w 44"/>
                <a:gd name="T29" fmla="*/ 32 h 57"/>
                <a:gd name="T30" fmla="*/ 5 w 44"/>
                <a:gd name="T31" fmla="*/ 35 h 57"/>
                <a:gd name="T32" fmla="*/ 7 w 44"/>
                <a:gd name="T33" fmla="*/ 37 h 57"/>
                <a:gd name="T34" fmla="*/ 9 w 44"/>
                <a:gd name="T35" fmla="*/ 39 h 57"/>
                <a:gd name="T36" fmla="*/ 12 w 44"/>
                <a:gd name="T37" fmla="*/ 41 h 57"/>
                <a:gd name="T38" fmla="*/ 12 w 44"/>
                <a:gd name="T39" fmla="*/ 41 h 57"/>
                <a:gd name="T40" fmla="*/ 20 w 44"/>
                <a:gd name="T41" fmla="*/ 39 h 57"/>
                <a:gd name="T42" fmla="*/ 23 w 44"/>
                <a:gd name="T43" fmla="*/ 35 h 57"/>
                <a:gd name="T44" fmla="*/ 23 w 44"/>
                <a:gd name="T45" fmla="*/ 35 h 57"/>
                <a:gd name="T46" fmla="*/ 21 w 44"/>
                <a:gd name="T47" fmla="*/ 46 h 57"/>
                <a:gd name="T48" fmla="*/ 18 w 44"/>
                <a:gd name="T49" fmla="*/ 49 h 57"/>
                <a:gd name="T50" fmla="*/ 14 w 44"/>
                <a:gd name="T51" fmla="*/ 51 h 57"/>
                <a:gd name="T52" fmla="*/ 14 w 44"/>
                <a:gd name="T53" fmla="*/ 51 h 57"/>
                <a:gd name="T54" fmla="*/ 11 w 44"/>
                <a:gd name="T55" fmla="*/ 49 h 57"/>
                <a:gd name="T56" fmla="*/ 11 w 44"/>
                <a:gd name="T57" fmla="*/ 48 h 57"/>
                <a:gd name="T58" fmla="*/ 11 w 44"/>
                <a:gd name="T59" fmla="*/ 48 h 57"/>
                <a:gd name="T60" fmla="*/ 11 w 44"/>
                <a:gd name="T61" fmla="*/ 44 h 57"/>
                <a:gd name="T62" fmla="*/ 0 w 44"/>
                <a:gd name="T63" fmla="*/ 44 h 57"/>
                <a:gd name="T64" fmla="*/ 0 w 44"/>
                <a:gd name="T65" fmla="*/ 44 h 57"/>
                <a:gd name="T66" fmla="*/ 0 w 44"/>
                <a:gd name="T67" fmla="*/ 48 h 57"/>
                <a:gd name="T68" fmla="*/ 0 w 44"/>
                <a:gd name="T69" fmla="*/ 48 h 57"/>
                <a:gd name="T70" fmla="*/ 2 w 44"/>
                <a:gd name="T71" fmla="*/ 53 h 57"/>
                <a:gd name="T72" fmla="*/ 4 w 44"/>
                <a:gd name="T73" fmla="*/ 55 h 57"/>
                <a:gd name="T74" fmla="*/ 12 w 44"/>
                <a:gd name="T75" fmla="*/ 57 h 57"/>
                <a:gd name="T76" fmla="*/ 12 w 44"/>
                <a:gd name="T77" fmla="*/ 57 h 57"/>
                <a:gd name="T78" fmla="*/ 20 w 44"/>
                <a:gd name="T79" fmla="*/ 55 h 57"/>
                <a:gd name="T80" fmla="*/ 25 w 44"/>
                <a:gd name="T81" fmla="*/ 53 h 57"/>
                <a:gd name="T82" fmla="*/ 28 w 44"/>
                <a:gd name="T83" fmla="*/ 48 h 57"/>
                <a:gd name="T84" fmla="*/ 32 w 44"/>
                <a:gd name="T85" fmla="*/ 42 h 57"/>
                <a:gd name="T86" fmla="*/ 43 w 44"/>
                <a:gd name="T87" fmla="*/ 7 h 57"/>
                <a:gd name="T88" fmla="*/ 43 w 44"/>
                <a:gd name="T89" fmla="*/ 7 h 57"/>
                <a:gd name="T90" fmla="*/ 44 w 44"/>
                <a:gd name="T91" fmla="*/ 0 h 57"/>
                <a:gd name="T92" fmla="*/ 44 w 44"/>
                <a:gd name="T93"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4" h="57">
                  <a:moveTo>
                    <a:pt x="44" y="0"/>
                  </a:moveTo>
                  <a:lnTo>
                    <a:pt x="34" y="0"/>
                  </a:lnTo>
                  <a:lnTo>
                    <a:pt x="32" y="5"/>
                  </a:lnTo>
                  <a:lnTo>
                    <a:pt x="32" y="5"/>
                  </a:lnTo>
                  <a:lnTo>
                    <a:pt x="32" y="2"/>
                  </a:lnTo>
                  <a:lnTo>
                    <a:pt x="30" y="0"/>
                  </a:lnTo>
                  <a:lnTo>
                    <a:pt x="23" y="0"/>
                  </a:lnTo>
                  <a:lnTo>
                    <a:pt x="23" y="0"/>
                  </a:lnTo>
                  <a:lnTo>
                    <a:pt x="18" y="2"/>
                  </a:lnTo>
                  <a:lnTo>
                    <a:pt x="12" y="5"/>
                  </a:lnTo>
                  <a:lnTo>
                    <a:pt x="9" y="12"/>
                  </a:lnTo>
                  <a:lnTo>
                    <a:pt x="5" y="21"/>
                  </a:lnTo>
                  <a:lnTo>
                    <a:pt x="5" y="21"/>
                  </a:lnTo>
                  <a:lnTo>
                    <a:pt x="4" y="32"/>
                  </a:lnTo>
                  <a:lnTo>
                    <a:pt x="4" y="32"/>
                  </a:lnTo>
                  <a:lnTo>
                    <a:pt x="5" y="35"/>
                  </a:lnTo>
                  <a:lnTo>
                    <a:pt x="7" y="37"/>
                  </a:lnTo>
                  <a:lnTo>
                    <a:pt x="9" y="39"/>
                  </a:lnTo>
                  <a:lnTo>
                    <a:pt x="12" y="41"/>
                  </a:lnTo>
                  <a:lnTo>
                    <a:pt x="12" y="41"/>
                  </a:lnTo>
                  <a:lnTo>
                    <a:pt x="20" y="39"/>
                  </a:lnTo>
                  <a:lnTo>
                    <a:pt x="23" y="35"/>
                  </a:lnTo>
                  <a:lnTo>
                    <a:pt x="23" y="35"/>
                  </a:lnTo>
                  <a:lnTo>
                    <a:pt x="21" y="46"/>
                  </a:lnTo>
                  <a:lnTo>
                    <a:pt x="18" y="49"/>
                  </a:lnTo>
                  <a:lnTo>
                    <a:pt x="14" y="51"/>
                  </a:lnTo>
                  <a:lnTo>
                    <a:pt x="14" y="51"/>
                  </a:lnTo>
                  <a:lnTo>
                    <a:pt x="11" y="49"/>
                  </a:lnTo>
                  <a:lnTo>
                    <a:pt x="11" y="48"/>
                  </a:lnTo>
                  <a:lnTo>
                    <a:pt x="11" y="48"/>
                  </a:lnTo>
                  <a:lnTo>
                    <a:pt x="11" y="44"/>
                  </a:lnTo>
                  <a:lnTo>
                    <a:pt x="0" y="44"/>
                  </a:lnTo>
                  <a:lnTo>
                    <a:pt x="0" y="44"/>
                  </a:lnTo>
                  <a:lnTo>
                    <a:pt x="0" y="48"/>
                  </a:lnTo>
                  <a:lnTo>
                    <a:pt x="0" y="48"/>
                  </a:lnTo>
                  <a:lnTo>
                    <a:pt x="2" y="53"/>
                  </a:lnTo>
                  <a:lnTo>
                    <a:pt x="4" y="55"/>
                  </a:lnTo>
                  <a:lnTo>
                    <a:pt x="12" y="57"/>
                  </a:lnTo>
                  <a:lnTo>
                    <a:pt x="12" y="57"/>
                  </a:lnTo>
                  <a:lnTo>
                    <a:pt x="20" y="55"/>
                  </a:lnTo>
                  <a:lnTo>
                    <a:pt x="25" y="53"/>
                  </a:lnTo>
                  <a:lnTo>
                    <a:pt x="28" y="48"/>
                  </a:lnTo>
                  <a:lnTo>
                    <a:pt x="32" y="42"/>
                  </a:lnTo>
                  <a:lnTo>
                    <a:pt x="43" y="7"/>
                  </a:lnTo>
                  <a:lnTo>
                    <a:pt x="43" y="7"/>
                  </a:lnTo>
                  <a:lnTo>
                    <a:pt x="44" y="0"/>
                  </a:lnTo>
                  <a:lnTo>
                    <a:pt x="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07" name="Freeform 183"/>
            <p:cNvSpPr>
              <a:spLocks/>
            </p:cNvSpPr>
            <p:nvPr userDrawn="1"/>
          </p:nvSpPr>
          <p:spPr bwMode="auto">
            <a:xfrm>
              <a:off x="5276" y="551"/>
              <a:ext cx="46" cy="59"/>
            </a:xfrm>
            <a:custGeom>
              <a:avLst/>
              <a:gdLst>
                <a:gd name="T0" fmla="*/ 44 w 46"/>
                <a:gd name="T1" fmla="*/ 9 h 59"/>
                <a:gd name="T2" fmla="*/ 25 w 46"/>
                <a:gd name="T3" fmla="*/ 9 h 59"/>
                <a:gd name="T4" fmla="*/ 21 w 46"/>
                <a:gd name="T5" fmla="*/ 25 h 59"/>
                <a:gd name="T6" fmla="*/ 39 w 46"/>
                <a:gd name="T7" fmla="*/ 25 h 59"/>
                <a:gd name="T8" fmla="*/ 35 w 46"/>
                <a:gd name="T9" fmla="*/ 32 h 59"/>
                <a:gd name="T10" fmla="*/ 17 w 46"/>
                <a:gd name="T11" fmla="*/ 32 h 59"/>
                <a:gd name="T12" fmla="*/ 12 w 46"/>
                <a:gd name="T13" fmla="*/ 50 h 59"/>
                <a:gd name="T14" fmla="*/ 33 w 46"/>
                <a:gd name="T15" fmla="*/ 50 h 59"/>
                <a:gd name="T16" fmla="*/ 30 w 46"/>
                <a:gd name="T17" fmla="*/ 59 h 59"/>
                <a:gd name="T18" fmla="*/ 0 w 46"/>
                <a:gd name="T19" fmla="*/ 59 h 59"/>
                <a:gd name="T20" fmla="*/ 16 w 46"/>
                <a:gd name="T21" fmla="*/ 0 h 59"/>
                <a:gd name="T22" fmla="*/ 46 w 46"/>
                <a:gd name="T23" fmla="*/ 0 h 59"/>
                <a:gd name="T24" fmla="*/ 44 w 46"/>
                <a:gd name="T25" fmla="*/ 9 h 59"/>
                <a:gd name="T26" fmla="*/ 44 w 46"/>
                <a:gd name="T27" fmla="*/ 9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6" h="59">
                  <a:moveTo>
                    <a:pt x="44" y="9"/>
                  </a:moveTo>
                  <a:lnTo>
                    <a:pt x="25" y="9"/>
                  </a:lnTo>
                  <a:lnTo>
                    <a:pt x="21" y="25"/>
                  </a:lnTo>
                  <a:lnTo>
                    <a:pt x="39" y="25"/>
                  </a:lnTo>
                  <a:lnTo>
                    <a:pt x="35" y="32"/>
                  </a:lnTo>
                  <a:lnTo>
                    <a:pt x="17" y="32"/>
                  </a:lnTo>
                  <a:lnTo>
                    <a:pt x="12" y="50"/>
                  </a:lnTo>
                  <a:lnTo>
                    <a:pt x="33" y="50"/>
                  </a:lnTo>
                  <a:lnTo>
                    <a:pt x="30" y="59"/>
                  </a:lnTo>
                  <a:lnTo>
                    <a:pt x="0" y="59"/>
                  </a:lnTo>
                  <a:lnTo>
                    <a:pt x="16" y="0"/>
                  </a:lnTo>
                  <a:lnTo>
                    <a:pt x="46" y="0"/>
                  </a:lnTo>
                  <a:lnTo>
                    <a:pt x="44" y="9"/>
                  </a:lnTo>
                  <a:lnTo>
                    <a:pt x="44" y="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08" name="Freeform 184"/>
            <p:cNvSpPr>
              <a:spLocks/>
            </p:cNvSpPr>
            <p:nvPr userDrawn="1"/>
          </p:nvSpPr>
          <p:spPr bwMode="auto">
            <a:xfrm>
              <a:off x="5313" y="569"/>
              <a:ext cx="44" cy="41"/>
            </a:xfrm>
            <a:custGeom>
              <a:avLst/>
              <a:gdLst>
                <a:gd name="T0" fmla="*/ 28 w 44"/>
                <a:gd name="T1" fmla="*/ 19 h 41"/>
                <a:gd name="T2" fmla="*/ 34 w 44"/>
                <a:gd name="T3" fmla="*/ 41 h 41"/>
                <a:gd name="T4" fmla="*/ 23 w 44"/>
                <a:gd name="T5" fmla="*/ 41 h 41"/>
                <a:gd name="T6" fmla="*/ 21 w 44"/>
                <a:gd name="T7" fmla="*/ 25 h 41"/>
                <a:gd name="T8" fmla="*/ 11 w 44"/>
                <a:gd name="T9" fmla="*/ 41 h 41"/>
                <a:gd name="T10" fmla="*/ 0 w 44"/>
                <a:gd name="T11" fmla="*/ 41 h 41"/>
                <a:gd name="T12" fmla="*/ 18 w 44"/>
                <a:gd name="T13" fmla="*/ 19 h 41"/>
                <a:gd name="T14" fmla="*/ 12 w 44"/>
                <a:gd name="T15" fmla="*/ 0 h 41"/>
                <a:gd name="T16" fmla="*/ 23 w 44"/>
                <a:gd name="T17" fmla="*/ 0 h 41"/>
                <a:gd name="T18" fmla="*/ 25 w 44"/>
                <a:gd name="T19" fmla="*/ 12 h 41"/>
                <a:gd name="T20" fmla="*/ 34 w 44"/>
                <a:gd name="T21" fmla="*/ 0 h 41"/>
                <a:gd name="T22" fmla="*/ 44 w 44"/>
                <a:gd name="T23" fmla="*/ 0 h 41"/>
                <a:gd name="T24" fmla="*/ 28 w 44"/>
                <a:gd name="T25" fmla="*/ 19 h 41"/>
                <a:gd name="T26" fmla="*/ 28 w 44"/>
                <a:gd name="T27" fmla="*/ 1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4" h="41">
                  <a:moveTo>
                    <a:pt x="28" y="19"/>
                  </a:moveTo>
                  <a:lnTo>
                    <a:pt x="34" y="41"/>
                  </a:lnTo>
                  <a:lnTo>
                    <a:pt x="23" y="41"/>
                  </a:lnTo>
                  <a:lnTo>
                    <a:pt x="21" y="25"/>
                  </a:lnTo>
                  <a:lnTo>
                    <a:pt x="11" y="41"/>
                  </a:lnTo>
                  <a:lnTo>
                    <a:pt x="0" y="41"/>
                  </a:lnTo>
                  <a:lnTo>
                    <a:pt x="18" y="19"/>
                  </a:lnTo>
                  <a:lnTo>
                    <a:pt x="12" y="0"/>
                  </a:lnTo>
                  <a:lnTo>
                    <a:pt x="23" y="0"/>
                  </a:lnTo>
                  <a:lnTo>
                    <a:pt x="25" y="12"/>
                  </a:lnTo>
                  <a:lnTo>
                    <a:pt x="34" y="0"/>
                  </a:lnTo>
                  <a:lnTo>
                    <a:pt x="44" y="0"/>
                  </a:lnTo>
                  <a:lnTo>
                    <a:pt x="28" y="19"/>
                  </a:lnTo>
                  <a:lnTo>
                    <a:pt x="28" y="1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09" name="Freeform 185"/>
            <p:cNvSpPr>
              <a:spLocks/>
            </p:cNvSpPr>
            <p:nvPr userDrawn="1"/>
          </p:nvSpPr>
          <p:spPr bwMode="auto">
            <a:xfrm>
              <a:off x="5356" y="569"/>
              <a:ext cx="35" cy="41"/>
            </a:xfrm>
            <a:custGeom>
              <a:avLst/>
              <a:gdLst>
                <a:gd name="T0" fmla="*/ 35 w 35"/>
                <a:gd name="T1" fmla="*/ 14 h 41"/>
                <a:gd name="T2" fmla="*/ 24 w 35"/>
                <a:gd name="T3" fmla="*/ 14 h 41"/>
                <a:gd name="T4" fmla="*/ 24 w 35"/>
                <a:gd name="T5" fmla="*/ 14 h 41"/>
                <a:gd name="T6" fmla="*/ 26 w 35"/>
                <a:gd name="T7" fmla="*/ 9 h 41"/>
                <a:gd name="T8" fmla="*/ 26 w 35"/>
                <a:gd name="T9" fmla="*/ 9 h 41"/>
                <a:gd name="T10" fmla="*/ 24 w 35"/>
                <a:gd name="T11" fmla="*/ 7 h 41"/>
                <a:gd name="T12" fmla="*/ 23 w 35"/>
                <a:gd name="T13" fmla="*/ 5 h 41"/>
                <a:gd name="T14" fmla="*/ 23 w 35"/>
                <a:gd name="T15" fmla="*/ 5 h 41"/>
                <a:gd name="T16" fmla="*/ 17 w 35"/>
                <a:gd name="T17" fmla="*/ 7 h 41"/>
                <a:gd name="T18" fmla="*/ 16 w 35"/>
                <a:gd name="T19" fmla="*/ 10 h 41"/>
                <a:gd name="T20" fmla="*/ 12 w 35"/>
                <a:gd name="T21" fmla="*/ 21 h 41"/>
                <a:gd name="T22" fmla="*/ 12 w 35"/>
                <a:gd name="T23" fmla="*/ 21 h 41"/>
                <a:gd name="T24" fmla="*/ 10 w 35"/>
                <a:gd name="T25" fmla="*/ 30 h 41"/>
                <a:gd name="T26" fmla="*/ 10 w 35"/>
                <a:gd name="T27" fmla="*/ 30 h 41"/>
                <a:gd name="T28" fmla="*/ 10 w 35"/>
                <a:gd name="T29" fmla="*/ 33 h 41"/>
                <a:gd name="T30" fmla="*/ 14 w 35"/>
                <a:gd name="T31" fmla="*/ 35 h 41"/>
                <a:gd name="T32" fmla="*/ 14 w 35"/>
                <a:gd name="T33" fmla="*/ 35 h 41"/>
                <a:gd name="T34" fmla="*/ 17 w 35"/>
                <a:gd name="T35" fmla="*/ 33 h 41"/>
                <a:gd name="T36" fmla="*/ 19 w 35"/>
                <a:gd name="T37" fmla="*/ 32 h 41"/>
                <a:gd name="T38" fmla="*/ 21 w 35"/>
                <a:gd name="T39" fmla="*/ 26 h 41"/>
                <a:gd name="T40" fmla="*/ 31 w 35"/>
                <a:gd name="T41" fmla="*/ 26 h 41"/>
                <a:gd name="T42" fmla="*/ 31 w 35"/>
                <a:gd name="T43" fmla="*/ 26 h 41"/>
                <a:gd name="T44" fmla="*/ 28 w 35"/>
                <a:gd name="T45" fmla="*/ 33 h 41"/>
                <a:gd name="T46" fmla="*/ 24 w 35"/>
                <a:gd name="T47" fmla="*/ 37 h 41"/>
                <a:gd name="T48" fmla="*/ 19 w 35"/>
                <a:gd name="T49" fmla="*/ 41 h 41"/>
                <a:gd name="T50" fmla="*/ 12 w 35"/>
                <a:gd name="T51" fmla="*/ 41 h 41"/>
                <a:gd name="T52" fmla="*/ 12 w 35"/>
                <a:gd name="T53" fmla="*/ 41 h 41"/>
                <a:gd name="T54" fmla="*/ 8 w 35"/>
                <a:gd name="T55" fmla="*/ 41 h 41"/>
                <a:gd name="T56" fmla="*/ 3 w 35"/>
                <a:gd name="T57" fmla="*/ 39 h 41"/>
                <a:gd name="T58" fmla="*/ 1 w 35"/>
                <a:gd name="T59" fmla="*/ 37 h 41"/>
                <a:gd name="T60" fmla="*/ 0 w 35"/>
                <a:gd name="T61" fmla="*/ 32 h 41"/>
                <a:gd name="T62" fmla="*/ 0 w 35"/>
                <a:gd name="T63" fmla="*/ 32 h 41"/>
                <a:gd name="T64" fmla="*/ 1 w 35"/>
                <a:gd name="T65" fmla="*/ 21 h 41"/>
                <a:gd name="T66" fmla="*/ 1 w 35"/>
                <a:gd name="T67" fmla="*/ 21 h 41"/>
                <a:gd name="T68" fmla="*/ 5 w 35"/>
                <a:gd name="T69" fmla="*/ 12 h 41"/>
                <a:gd name="T70" fmla="*/ 8 w 35"/>
                <a:gd name="T71" fmla="*/ 5 h 41"/>
                <a:gd name="T72" fmla="*/ 14 w 35"/>
                <a:gd name="T73" fmla="*/ 2 h 41"/>
                <a:gd name="T74" fmla="*/ 17 w 35"/>
                <a:gd name="T75" fmla="*/ 0 h 41"/>
                <a:gd name="T76" fmla="*/ 23 w 35"/>
                <a:gd name="T77" fmla="*/ 0 h 41"/>
                <a:gd name="T78" fmla="*/ 23 w 35"/>
                <a:gd name="T79" fmla="*/ 0 h 41"/>
                <a:gd name="T80" fmla="*/ 28 w 35"/>
                <a:gd name="T81" fmla="*/ 0 h 41"/>
                <a:gd name="T82" fmla="*/ 31 w 35"/>
                <a:gd name="T83" fmla="*/ 0 h 41"/>
                <a:gd name="T84" fmla="*/ 35 w 35"/>
                <a:gd name="T85" fmla="*/ 3 h 41"/>
                <a:gd name="T86" fmla="*/ 35 w 35"/>
                <a:gd name="T87" fmla="*/ 7 h 41"/>
                <a:gd name="T88" fmla="*/ 35 w 35"/>
                <a:gd name="T89" fmla="*/ 7 h 41"/>
                <a:gd name="T90" fmla="*/ 35 w 35"/>
                <a:gd name="T91" fmla="*/ 14 h 41"/>
                <a:gd name="T92" fmla="*/ 35 w 35"/>
                <a:gd name="T93" fmla="*/ 1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5" h="41">
                  <a:moveTo>
                    <a:pt x="35" y="14"/>
                  </a:moveTo>
                  <a:lnTo>
                    <a:pt x="24" y="14"/>
                  </a:lnTo>
                  <a:lnTo>
                    <a:pt x="24" y="14"/>
                  </a:lnTo>
                  <a:lnTo>
                    <a:pt x="26" y="9"/>
                  </a:lnTo>
                  <a:lnTo>
                    <a:pt x="26" y="9"/>
                  </a:lnTo>
                  <a:lnTo>
                    <a:pt x="24" y="7"/>
                  </a:lnTo>
                  <a:lnTo>
                    <a:pt x="23" y="5"/>
                  </a:lnTo>
                  <a:lnTo>
                    <a:pt x="23" y="5"/>
                  </a:lnTo>
                  <a:lnTo>
                    <a:pt x="17" y="7"/>
                  </a:lnTo>
                  <a:lnTo>
                    <a:pt x="16" y="10"/>
                  </a:lnTo>
                  <a:lnTo>
                    <a:pt x="12" y="21"/>
                  </a:lnTo>
                  <a:lnTo>
                    <a:pt x="12" y="21"/>
                  </a:lnTo>
                  <a:lnTo>
                    <a:pt x="10" y="30"/>
                  </a:lnTo>
                  <a:lnTo>
                    <a:pt x="10" y="30"/>
                  </a:lnTo>
                  <a:lnTo>
                    <a:pt x="10" y="33"/>
                  </a:lnTo>
                  <a:lnTo>
                    <a:pt x="14" y="35"/>
                  </a:lnTo>
                  <a:lnTo>
                    <a:pt x="14" y="35"/>
                  </a:lnTo>
                  <a:lnTo>
                    <a:pt x="17" y="33"/>
                  </a:lnTo>
                  <a:lnTo>
                    <a:pt x="19" y="32"/>
                  </a:lnTo>
                  <a:lnTo>
                    <a:pt x="21" y="26"/>
                  </a:lnTo>
                  <a:lnTo>
                    <a:pt x="31" y="26"/>
                  </a:lnTo>
                  <a:lnTo>
                    <a:pt x="31" y="26"/>
                  </a:lnTo>
                  <a:lnTo>
                    <a:pt x="28" y="33"/>
                  </a:lnTo>
                  <a:lnTo>
                    <a:pt x="24" y="37"/>
                  </a:lnTo>
                  <a:lnTo>
                    <a:pt x="19" y="41"/>
                  </a:lnTo>
                  <a:lnTo>
                    <a:pt x="12" y="41"/>
                  </a:lnTo>
                  <a:lnTo>
                    <a:pt x="12" y="41"/>
                  </a:lnTo>
                  <a:lnTo>
                    <a:pt x="8" y="41"/>
                  </a:lnTo>
                  <a:lnTo>
                    <a:pt x="3" y="39"/>
                  </a:lnTo>
                  <a:lnTo>
                    <a:pt x="1" y="37"/>
                  </a:lnTo>
                  <a:lnTo>
                    <a:pt x="0" y="32"/>
                  </a:lnTo>
                  <a:lnTo>
                    <a:pt x="0" y="32"/>
                  </a:lnTo>
                  <a:lnTo>
                    <a:pt x="1" y="21"/>
                  </a:lnTo>
                  <a:lnTo>
                    <a:pt x="1" y="21"/>
                  </a:lnTo>
                  <a:lnTo>
                    <a:pt x="5" y="12"/>
                  </a:lnTo>
                  <a:lnTo>
                    <a:pt x="8" y="5"/>
                  </a:lnTo>
                  <a:lnTo>
                    <a:pt x="14" y="2"/>
                  </a:lnTo>
                  <a:lnTo>
                    <a:pt x="17" y="0"/>
                  </a:lnTo>
                  <a:lnTo>
                    <a:pt x="23" y="0"/>
                  </a:lnTo>
                  <a:lnTo>
                    <a:pt x="23" y="0"/>
                  </a:lnTo>
                  <a:lnTo>
                    <a:pt x="28" y="0"/>
                  </a:lnTo>
                  <a:lnTo>
                    <a:pt x="31" y="0"/>
                  </a:lnTo>
                  <a:lnTo>
                    <a:pt x="35" y="3"/>
                  </a:lnTo>
                  <a:lnTo>
                    <a:pt x="35" y="7"/>
                  </a:lnTo>
                  <a:lnTo>
                    <a:pt x="35" y="7"/>
                  </a:lnTo>
                  <a:lnTo>
                    <a:pt x="35" y="14"/>
                  </a:lnTo>
                  <a:lnTo>
                    <a:pt x="35" y="14"/>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10" name="Freeform 186"/>
            <p:cNvSpPr>
              <a:spLocks noEditPoints="1"/>
            </p:cNvSpPr>
            <p:nvPr userDrawn="1"/>
          </p:nvSpPr>
          <p:spPr bwMode="auto">
            <a:xfrm>
              <a:off x="5393" y="569"/>
              <a:ext cx="35" cy="41"/>
            </a:xfrm>
            <a:custGeom>
              <a:avLst/>
              <a:gdLst>
                <a:gd name="T0" fmla="*/ 26 w 35"/>
                <a:gd name="T1" fmla="*/ 9 h 41"/>
                <a:gd name="T2" fmla="*/ 26 w 35"/>
                <a:gd name="T3" fmla="*/ 9 h 41"/>
                <a:gd name="T4" fmla="*/ 25 w 35"/>
                <a:gd name="T5" fmla="*/ 16 h 41"/>
                <a:gd name="T6" fmla="*/ 14 w 35"/>
                <a:gd name="T7" fmla="*/ 16 h 41"/>
                <a:gd name="T8" fmla="*/ 14 w 35"/>
                <a:gd name="T9" fmla="*/ 16 h 41"/>
                <a:gd name="T10" fmla="*/ 16 w 35"/>
                <a:gd name="T11" fmla="*/ 9 h 41"/>
                <a:gd name="T12" fmla="*/ 19 w 35"/>
                <a:gd name="T13" fmla="*/ 7 h 41"/>
                <a:gd name="T14" fmla="*/ 23 w 35"/>
                <a:gd name="T15" fmla="*/ 5 h 41"/>
                <a:gd name="T16" fmla="*/ 23 w 35"/>
                <a:gd name="T17" fmla="*/ 5 h 41"/>
                <a:gd name="T18" fmla="*/ 25 w 35"/>
                <a:gd name="T19" fmla="*/ 7 h 41"/>
                <a:gd name="T20" fmla="*/ 26 w 35"/>
                <a:gd name="T21" fmla="*/ 9 h 41"/>
                <a:gd name="T22" fmla="*/ 35 w 35"/>
                <a:gd name="T23" fmla="*/ 9 h 41"/>
                <a:gd name="T24" fmla="*/ 35 w 35"/>
                <a:gd name="T25" fmla="*/ 9 h 41"/>
                <a:gd name="T26" fmla="*/ 35 w 35"/>
                <a:gd name="T27" fmla="*/ 3 h 41"/>
                <a:gd name="T28" fmla="*/ 32 w 35"/>
                <a:gd name="T29" fmla="*/ 2 h 41"/>
                <a:gd name="T30" fmla="*/ 28 w 35"/>
                <a:gd name="T31" fmla="*/ 0 h 41"/>
                <a:gd name="T32" fmla="*/ 25 w 35"/>
                <a:gd name="T33" fmla="*/ 0 h 41"/>
                <a:gd name="T34" fmla="*/ 25 w 35"/>
                <a:gd name="T35" fmla="*/ 0 h 41"/>
                <a:gd name="T36" fmla="*/ 16 w 35"/>
                <a:gd name="T37" fmla="*/ 2 h 41"/>
                <a:gd name="T38" fmla="*/ 9 w 35"/>
                <a:gd name="T39" fmla="*/ 5 h 41"/>
                <a:gd name="T40" fmla="*/ 5 w 35"/>
                <a:gd name="T41" fmla="*/ 12 h 41"/>
                <a:gd name="T42" fmla="*/ 2 w 35"/>
                <a:gd name="T43" fmla="*/ 21 h 41"/>
                <a:gd name="T44" fmla="*/ 2 w 35"/>
                <a:gd name="T45" fmla="*/ 21 h 41"/>
                <a:gd name="T46" fmla="*/ 0 w 35"/>
                <a:gd name="T47" fmla="*/ 32 h 41"/>
                <a:gd name="T48" fmla="*/ 0 w 35"/>
                <a:gd name="T49" fmla="*/ 32 h 41"/>
                <a:gd name="T50" fmla="*/ 2 w 35"/>
                <a:gd name="T51" fmla="*/ 37 h 41"/>
                <a:gd name="T52" fmla="*/ 3 w 35"/>
                <a:gd name="T53" fmla="*/ 39 h 41"/>
                <a:gd name="T54" fmla="*/ 9 w 35"/>
                <a:gd name="T55" fmla="*/ 41 h 41"/>
                <a:gd name="T56" fmla="*/ 12 w 35"/>
                <a:gd name="T57" fmla="*/ 41 h 41"/>
                <a:gd name="T58" fmla="*/ 12 w 35"/>
                <a:gd name="T59" fmla="*/ 41 h 41"/>
                <a:gd name="T60" fmla="*/ 19 w 35"/>
                <a:gd name="T61" fmla="*/ 41 h 41"/>
                <a:gd name="T62" fmla="*/ 25 w 35"/>
                <a:gd name="T63" fmla="*/ 37 h 41"/>
                <a:gd name="T64" fmla="*/ 28 w 35"/>
                <a:gd name="T65" fmla="*/ 33 h 41"/>
                <a:gd name="T66" fmla="*/ 32 w 35"/>
                <a:gd name="T67" fmla="*/ 26 h 41"/>
                <a:gd name="T68" fmla="*/ 21 w 35"/>
                <a:gd name="T69" fmla="*/ 26 h 41"/>
                <a:gd name="T70" fmla="*/ 21 w 35"/>
                <a:gd name="T71" fmla="*/ 26 h 41"/>
                <a:gd name="T72" fmla="*/ 19 w 35"/>
                <a:gd name="T73" fmla="*/ 32 h 41"/>
                <a:gd name="T74" fmla="*/ 18 w 35"/>
                <a:gd name="T75" fmla="*/ 33 h 41"/>
                <a:gd name="T76" fmla="*/ 14 w 35"/>
                <a:gd name="T77" fmla="*/ 35 h 41"/>
                <a:gd name="T78" fmla="*/ 14 w 35"/>
                <a:gd name="T79" fmla="*/ 35 h 41"/>
                <a:gd name="T80" fmla="*/ 10 w 35"/>
                <a:gd name="T81" fmla="*/ 33 h 41"/>
                <a:gd name="T82" fmla="*/ 10 w 35"/>
                <a:gd name="T83" fmla="*/ 32 h 41"/>
                <a:gd name="T84" fmla="*/ 10 w 35"/>
                <a:gd name="T85" fmla="*/ 32 h 41"/>
                <a:gd name="T86" fmla="*/ 12 w 35"/>
                <a:gd name="T87" fmla="*/ 21 h 41"/>
                <a:gd name="T88" fmla="*/ 33 w 35"/>
                <a:gd name="T89" fmla="*/ 21 h 41"/>
                <a:gd name="T90" fmla="*/ 33 w 35"/>
                <a:gd name="T91" fmla="*/ 21 h 41"/>
                <a:gd name="T92" fmla="*/ 35 w 35"/>
                <a:gd name="T93" fmla="*/ 16 h 41"/>
                <a:gd name="T94" fmla="*/ 35 w 35"/>
                <a:gd name="T95" fmla="*/ 9 h 41"/>
                <a:gd name="T96" fmla="*/ 35 w 35"/>
                <a:gd name="T97" fmla="*/ 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5" h="41">
                  <a:moveTo>
                    <a:pt x="26" y="9"/>
                  </a:moveTo>
                  <a:lnTo>
                    <a:pt x="26" y="9"/>
                  </a:lnTo>
                  <a:lnTo>
                    <a:pt x="25" y="16"/>
                  </a:lnTo>
                  <a:lnTo>
                    <a:pt x="14" y="16"/>
                  </a:lnTo>
                  <a:lnTo>
                    <a:pt x="14" y="16"/>
                  </a:lnTo>
                  <a:lnTo>
                    <a:pt x="16" y="9"/>
                  </a:lnTo>
                  <a:lnTo>
                    <a:pt x="19" y="7"/>
                  </a:lnTo>
                  <a:lnTo>
                    <a:pt x="23" y="5"/>
                  </a:lnTo>
                  <a:lnTo>
                    <a:pt x="23" y="5"/>
                  </a:lnTo>
                  <a:lnTo>
                    <a:pt x="25" y="7"/>
                  </a:lnTo>
                  <a:lnTo>
                    <a:pt x="26" y="9"/>
                  </a:lnTo>
                  <a:close/>
                  <a:moveTo>
                    <a:pt x="35" y="9"/>
                  </a:moveTo>
                  <a:lnTo>
                    <a:pt x="35" y="9"/>
                  </a:lnTo>
                  <a:lnTo>
                    <a:pt x="35" y="3"/>
                  </a:lnTo>
                  <a:lnTo>
                    <a:pt x="32" y="2"/>
                  </a:lnTo>
                  <a:lnTo>
                    <a:pt x="28" y="0"/>
                  </a:lnTo>
                  <a:lnTo>
                    <a:pt x="25" y="0"/>
                  </a:lnTo>
                  <a:lnTo>
                    <a:pt x="25" y="0"/>
                  </a:lnTo>
                  <a:lnTo>
                    <a:pt x="16" y="2"/>
                  </a:lnTo>
                  <a:lnTo>
                    <a:pt x="9" y="5"/>
                  </a:lnTo>
                  <a:lnTo>
                    <a:pt x="5" y="12"/>
                  </a:lnTo>
                  <a:lnTo>
                    <a:pt x="2" y="21"/>
                  </a:lnTo>
                  <a:lnTo>
                    <a:pt x="2" y="21"/>
                  </a:lnTo>
                  <a:lnTo>
                    <a:pt x="0" y="32"/>
                  </a:lnTo>
                  <a:lnTo>
                    <a:pt x="0" y="32"/>
                  </a:lnTo>
                  <a:lnTo>
                    <a:pt x="2" y="37"/>
                  </a:lnTo>
                  <a:lnTo>
                    <a:pt x="3" y="39"/>
                  </a:lnTo>
                  <a:lnTo>
                    <a:pt x="9" y="41"/>
                  </a:lnTo>
                  <a:lnTo>
                    <a:pt x="12" y="41"/>
                  </a:lnTo>
                  <a:lnTo>
                    <a:pt x="12" y="41"/>
                  </a:lnTo>
                  <a:lnTo>
                    <a:pt x="19" y="41"/>
                  </a:lnTo>
                  <a:lnTo>
                    <a:pt x="25" y="37"/>
                  </a:lnTo>
                  <a:lnTo>
                    <a:pt x="28" y="33"/>
                  </a:lnTo>
                  <a:lnTo>
                    <a:pt x="32" y="26"/>
                  </a:lnTo>
                  <a:lnTo>
                    <a:pt x="21" y="26"/>
                  </a:lnTo>
                  <a:lnTo>
                    <a:pt x="21" y="26"/>
                  </a:lnTo>
                  <a:lnTo>
                    <a:pt x="19" y="32"/>
                  </a:lnTo>
                  <a:lnTo>
                    <a:pt x="18" y="33"/>
                  </a:lnTo>
                  <a:lnTo>
                    <a:pt x="14" y="35"/>
                  </a:lnTo>
                  <a:lnTo>
                    <a:pt x="14" y="35"/>
                  </a:lnTo>
                  <a:lnTo>
                    <a:pt x="10" y="33"/>
                  </a:lnTo>
                  <a:lnTo>
                    <a:pt x="10" y="32"/>
                  </a:lnTo>
                  <a:lnTo>
                    <a:pt x="10" y="32"/>
                  </a:lnTo>
                  <a:lnTo>
                    <a:pt x="12" y="21"/>
                  </a:lnTo>
                  <a:lnTo>
                    <a:pt x="33" y="21"/>
                  </a:lnTo>
                  <a:lnTo>
                    <a:pt x="33" y="21"/>
                  </a:lnTo>
                  <a:lnTo>
                    <a:pt x="35" y="16"/>
                  </a:lnTo>
                  <a:lnTo>
                    <a:pt x="35" y="9"/>
                  </a:lnTo>
                  <a:lnTo>
                    <a:pt x="35" y="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11" name="Freeform 187"/>
            <p:cNvSpPr>
              <a:spLocks/>
            </p:cNvSpPr>
            <p:nvPr userDrawn="1"/>
          </p:nvSpPr>
          <p:spPr bwMode="auto">
            <a:xfrm>
              <a:off x="5407" y="574"/>
              <a:ext cx="12" cy="11"/>
            </a:xfrm>
            <a:custGeom>
              <a:avLst/>
              <a:gdLst>
                <a:gd name="T0" fmla="*/ 12 w 12"/>
                <a:gd name="T1" fmla="*/ 4 h 11"/>
                <a:gd name="T2" fmla="*/ 12 w 12"/>
                <a:gd name="T3" fmla="*/ 4 h 11"/>
                <a:gd name="T4" fmla="*/ 11 w 12"/>
                <a:gd name="T5" fmla="*/ 11 h 11"/>
                <a:gd name="T6" fmla="*/ 0 w 12"/>
                <a:gd name="T7" fmla="*/ 11 h 11"/>
                <a:gd name="T8" fmla="*/ 0 w 12"/>
                <a:gd name="T9" fmla="*/ 11 h 11"/>
                <a:gd name="T10" fmla="*/ 2 w 12"/>
                <a:gd name="T11" fmla="*/ 4 h 11"/>
                <a:gd name="T12" fmla="*/ 5 w 12"/>
                <a:gd name="T13" fmla="*/ 2 h 11"/>
                <a:gd name="T14" fmla="*/ 9 w 12"/>
                <a:gd name="T15" fmla="*/ 0 h 11"/>
                <a:gd name="T16" fmla="*/ 9 w 12"/>
                <a:gd name="T17" fmla="*/ 0 h 11"/>
                <a:gd name="T18" fmla="*/ 11 w 12"/>
                <a:gd name="T19" fmla="*/ 2 h 11"/>
                <a:gd name="T20" fmla="*/ 12 w 12"/>
                <a:gd name="T21" fmla="*/ 4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 h="11">
                  <a:moveTo>
                    <a:pt x="12" y="4"/>
                  </a:moveTo>
                  <a:lnTo>
                    <a:pt x="12" y="4"/>
                  </a:lnTo>
                  <a:lnTo>
                    <a:pt x="11" y="11"/>
                  </a:lnTo>
                  <a:lnTo>
                    <a:pt x="0" y="11"/>
                  </a:lnTo>
                  <a:lnTo>
                    <a:pt x="0" y="11"/>
                  </a:lnTo>
                  <a:lnTo>
                    <a:pt x="2" y="4"/>
                  </a:lnTo>
                  <a:lnTo>
                    <a:pt x="5" y="2"/>
                  </a:lnTo>
                  <a:lnTo>
                    <a:pt x="9" y="0"/>
                  </a:lnTo>
                  <a:lnTo>
                    <a:pt x="9" y="0"/>
                  </a:lnTo>
                  <a:lnTo>
                    <a:pt x="11" y="2"/>
                  </a:lnTo>
                  <a:lnTo>
                    <a:pt x="1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12" name="Freeform 188"/>
            <p:cNvSpPr>
              <a:spLocks/>
            </p:cNvSpPr>
            <p:nvPr userDrawn="1"/>
          </p:nvSpPr>
          <p:spPr bwMode="auto">
            <a:xfrm>
              <a:off x="5393" y="569"/>
              <a:ext cx="35" cy="41"/>
            </a:xfrm>
            <a:custGeom>
              <a:avLst/>
              <a:gdLst>
                <a:gd name="T0" fmla="*/ 35 w 35"/>
                <a:gd name="T1" fmla="*/ 9 h 41"/>
                <a:gd name="T2" fmla="*/ 35 w 35"/>
                <a:gd name="T3" fmla="*/ 9 h 41"/>
                <a:gd name="T4" fmla="*/ 35 w 35"/>
                <a:gd name="T5" fmla="*/ 3 h 41"/>
                <a:gd name="T6" fmla="*/ 32 w 35"/>
                <a:gd name="T7" fmla="*/ 2 h 41"/>
                <a:gd name="T8" fmla="*/ 28 w 35"/>
                <a:gd name="T9" fmla="*/ 0 h 41"/>
                <a:gd name="T10" fmla="*/ 25 w 35"/>
                <a:gd name="T11" fmla="*/ 0 h 41"/>
                <a:gd name="T12" fmla="*/ 25 w 35"/>
                <a:gd name="T13" fmla="*/ 0 h 41"/>
                <a:gd name="T14" fmla="*/ 16 w 35"/>
                <a:gd name="T15" fmla="*/ 2 h 41"/>
                <a:gd name="T16" fmla="*/ 9 w 35"/>
                <a:gd name="T17" fmla="*/ 5 h 41"/>
                <a:gd name="T18" fmla="*/ 5 w 35"/>
                <a:gd name="T19" fmla="*/ 12 h 41"/>
                <a:gd name="T20" fmla="*/ 2 w 35"/>
                <a:gd name="T21" fmla="*/ 21 h 41"/>
                <a:gd name="T22" fmla="*/ 2 w 35"/>
                <a:gd name="T23" fmla="*/ 21 h 41"/>
                <a:gd name="T24" fmla="*/ 0 w 35"/>
                <a:gd name="T25" fmla="*/ 32 h 41"/>
                <a:gd name="T26" fmla="*/ 0 w 35"/>
                <a:gd name="T27" fmla="*/ 32 h 41"/>
                <a:gd name="T28" fmla="*/ 2 w 35"/>
                <a:gd name="T29" fmla="*/ 37 h 41"/>
                <a:gd name="T30" fmla="*/ 3 w 35"/>
                <a:gd name="T31" fmla="*/ 39 h 41"/>
                <a:gd name="T32" fmla="*/ 9 w 35"/>
                <a:gd name="T33" fmla="*/ 41 h 41"/>
                <a:gd name="T34" fmla="*/ 12 w 35"/>
                <a:gd name="T35" fmla="*/ 41 h 41"/>
                <a:gd name="T36" fmla="*/ 12 w 35"/>
                <a:gd name="T37" fmla="*/ 41 h 41"/>
                <a:gd name="T38" fmla="*/ 19 w 35"/>
                <a:gd name="T39" fmla="*/ 41 h 41"/>
                <a:gd name="T40" fmla="*/ 25 w 35"/>
                <a:gd name="T41" fmla="*/ 37 h 41"/>
                <a:gd name="T42" fmla="*/ 28 w 35"/>
                <a:gd name="T43" fmla="*/ 33 h 41"/>
                <a:gd name="T44" fmla="*/ 32 w 35"/>
                <a:gd name="T45" fmla="*/ 26 h 41"/>
                <a:gd name="T46" fmla="*/ 21 w 35"/>
                <a:gd name="T47" fmla="*/ 26 h 41"/>
                <a:gd name="T48" fmla="*/ 21 w 35"/>
                <a:gd name="T49" fmla="*/ 26 h 41"/>
                <a:gd name="T50" fmla="*/ 19 w 35"/>
                <a:gd name="T51" fmla="*/ 32 h 41"/>
                <a:gd name="T52" fmla="*/ 18 w 35"/>
                <a:gd name="T53" fmla="*/ 33 h 41"/>
                <a:gd name="T54" fmla="*/ 14 w 35"/>
                <a:gd name="T55" fmla="*/ 35 h 41"/>
                <a:gd name="T56" fmla="*/ 14 w 35"/>
                <a:gd name="T57" fmla="*/ 35 h 41"/>
                <a:gd name="T58" fmla="*/ 10 w 35"/>
                <a:gd name="T59" fmla="*/ 33 h 41"/>
                <a:gd name="T60" fmla="*/ 10 w 35"/>
                <a:gd name="T61" fmla="*/ 32 h 41"/>
                <a:gd name="T62" fmla="*/ 10 w 35"/>
                <a:gd name="T63" fmla="*/ 32 h 41"/>
                <a:gd name="T64" fmla="*/ 12 w 35"/>
                <a:gd name="T65" fmla="*/ 21 h 41"/>
                <a:gd name="T66" fmla="*/ 33 w 35"/>
                <a:gd name="T67" fmla="*/ 21 h 41"/>
                <a:gd name="T68" fmla="*/ 33 w 35"/>
                <a:gd name="T69" fmla="*/ 21 h 41"/>
                <a:gd name="T70" fmla="*/ 35 w 35"/>
                <a:gd name="T71" fmla="*/ 16 h 41"/>
                <a:gd name="T72" fmla="*/ 35 w 35"/>
                <a:gd name="T73" fmla="*/ 9 h 41"/>
                <a:gd name="T74" fmla="*/ 35 w 35"/>
                <a:gd name="T75" fmla="*/ 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5" h="41">
                  <a:moveTo>
                    <a:pt x="35" y="9"/>
                  </a:moveTo>
                  <a:lnTo>
                    <a:pt x="35" y="9"/>
                  </a:lnTo>
                  <a:lnTo>
                    <a:pt x="35" y="3"/>
                  </a:lnTo>
                  <a:lnTo>
                    <a:pt x="32" y="2"/>
                  </a:lnTo>
                  <a:lnTo>
                    <a:pt x="28" y="0"/>
                  </a:lnTo>
                  <a:lnTo>
                    <a:pt x="25" y="0"/>
                  </a:lnTo>
                  <a:lnTo>
                    <a:pt x="25" y="0"/>
                  </a:lnTo>
                  <a:lnTo>
                    <a:pt x="16" y="2"/>
                  </a:lnTo>
                  <a:lnTo>
                    <a:pt x="9" y="5"/>
                  </a:lnTo>
                  <a:lnTo>
                    <a:pt x="5" y="12"/>
                  </a:lnTo>
                  <a:lnTo>
                    <a:pt x="2" y="21"/>
                  </a:lnTo>
                  <a:lnTo>
                    <a:pt x="2" y="21"/>
                  </a:lnTo>
                  <a:lnTo>
                    <a:pt x="0" y="32"/>
                  </a:lnTo>
                  <a:lnTo>
                    <a:pt x="0" y="32"/>
                  </a:lnTo>
                  <a:lnTo>
                    <a:pt x="2" y="37"/>
                  </a:lnTo>
                  <a:lnTo>
                    <a:pt x="3" y="39"/>
                  </a:lnTo>
                  <a:lnTo>
                    <a:pt x="9" y="41"/>
                  </a:lnTo>
                  <a:lnTo>
                    <a:pt x="12" y="41"/>
                  </a:lnTo>
                  <a:lnTo>
                    <a:pt x="12" y="41"/>
                  </a:lnTo>
                  <a:lnTo>
                    <a:pt x="19" y="41"/>
                  </a:lnTo>
                  <a:lnTo>
                    <a:pt x="25" y="37"/>
                  </a:lnTo>
                  <a:lnTo>
                    <a:pt x="28" y="33"/>
                  </a:lnTo>
                  <a:lnTo>
                    <a:pt x="32" y="26"/>
                  </a:lnTo>
                  <a:lnTo>
                    <a:pt x="21" y="26"/>
                  </a:lnTo>
                  <a:lnTo>
                    <a:pt x="21" y="26"/>
                  </a:lnTo>
                  <a:lnTo>
                    <a:pt x="19" y="32"/>
                  </a:lnTo>
                  <a:lnTo>
                    <a:pt x="18" y="33"/>
                  </a:lnTo>
                  <a:lnTo>
                    <a:pt x="14" y="35"/>
                  </a:lnTo>
                  <a:lnTo>
                    <a:pt x="14" y="35"/>
                  </a:lnTo>
                  <a:lnTo>
                    <a:pt x="10" y="33"/>
                  </a:lnTo>
                  <a:lnTo>
                    <a:pt x="10" y="32"/>
                  </a:lnTo>
                  <a:lnTo>
                    <a:pt x="10" y="32"/>
                  </a:lnTo>
                  <a:lnTo>
                    <a:pt x="12" y="21"/>
                  </a:lnTo>
                  <a:lnTo>
                    <a:pt x="33" y="21"/>
                  </a:lnTo>
                  <a:lnTo>
                    <a:pt x="33" y="21"/>
                  </a:lnTo>
                  <a:lnTo>
                    <a:pt x="35" y="16"/>
                  </a:lnTo>
                  <a:lnTo>
                    <a:pt x="35" y="9"/>
                  </a:lnTo>
                  <a:lnTo>
                    <a:pt x="35"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13" name="Freeform 189"/>
            <p:cNvSpPr>
              <a:spLocks/>
            </p:cNvSpPr>
            <p:nvPr userDrawn="1"/>
          </p:nvSpPr>
          <p:spPr bwMode="auto">
            <a:xfrm>
              <a:off x="5430" y="551"/>
              <a:ext cx="27" cy="59"/>
            </a:xfrm>
            <a:custGeom>
              <a:avLst/>
              <a:gdLst>
                <a:gd name="T0" fmla="*/ 9 w 27"/>
                <a:gd name="T1" fmla="*/ 59 h 59"/>
                <a:gd name="T2" fmla="*/ 0 w 27"/>
                <a:gd name="T3" fmla="*/ 59 h 59"/>
                <a:gd name="T4" fmla="*/ 16 w 27"/>
                <a:gd name="T5" fmla="*/ 0 h 59"/>
                <a:gd name="T6" fmla="*/ 27 w 27"/>
                <a:gd name="T7" fmla="*/ 0 h 59"/>
                <a:gd name="T8" fmla="*/ 9 w 27"/>
                <a:gd name="T9" fmla="*/ 59 h 59"/>
                <a:gd name="T10" fmla="*/ 9 w 27"/>
                <a:gd name="T11" fmla="*/ 59 h 59"/>
              </a:gdLst>
              <a:ahLst/>
              <a:cxnLst>
                <a:cxn ang="0">
                  <a:pos x="T0" y="T1"/>
                </a:cxn>
                <a:cxn ang="0">
                  <a:pos x="T2" y="T3"/>
                </a:cxn>
                <a:cxn ang="0">
                  <a:pos x="T4" y="T5"/>
                </a:cxn>
                <a:cxn ang="0">
                  <a:pos x="T6" y="T7"/>
                </a:cxn>
                <a:cxn ang="0">
                  <a:pos x="T8" y="T9"/>
                </a:cxn>
                <a:cxn ang="0">
                  <a:pos x="T10" y="T11"/>
                </a:cxn>
              </a:cxnLst>
              <a:rect l="0" t="0" r="r" b="b"/>
              <a:pathLst>
                <a:path w="27" h="59">
                  <a:moveTo>
                    <a:pt x="9" y="59"/>
                  </a:moveTo>
                  <a:lnTo>
                    <a:pt x="0" y="59"/>
                  </a:lnTo>
                  <a:lnTo>
                    <a:pt x="16" y="0"/>
                  </a:lnTo>
                  <a:lnTo>
                    <a:pt x="27" y="0"/>
                  </a:lnTo>
                  <a:lnTo>
                    <a:pt x="9" y="59"/>
                  </a:lnTo>
                  <a:lnTo>
                    <a:pt x="9" y="5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14" name="Freeform 190"/>
            <p:cNvSpPr>
              <a:spLocks/>
            </p:cNvSpPr>
            <p:nvPr userDrawn="1"/>
          </p:nvSpPr>
          <p:spPr bwMode="auto">
            <a:xfrm>
              <a:off x="5451" y="551"/>
              <a:ext cx="25" cy="59"/>
            </a:xfrm>
            <a:custGeom>
              <a:avLst/>
              <a:gdLst>
                <a:gd name="T0" fmla="*/ 9 w 25"/>
                <a:gd name="T1" fmla="*/ 59 h 59"/>
                <a:gd name="T2" fmla="*/ 0 w 25"/>
                <a:gd name="T3" fmla="*/ 59 h 59"/>
                <a:gd name="T4" fmla="*/ 16 w 25"/>
                <a:gd name="T5" fmla="*/ 0 h 59"/>
                <a:gd name="T6" fmla="*/ 25 w 25"/>
                <a:gd name="T7" fmla="*/ 0 h 59"/>
                <a:gd name="T8" fmla="*/ 9 w 25"/>
                <a:gd name="T9" fmla="*/ 59 h 59"/>
                <a:gd name="T10" fmla="*/ 9 w 25"/>
                <a:gd name="T11" fmla="*/ 59 h 59"/>
              </a:gdLst>
              <a:ahLst/>
              <a:cxnLst>
                <a:cxn ang="0">
                  <a:pos x="T0" y="T1"/>
                </a:cxn>
                <a:cxn ang="0">
                  <a:pos x="T2" y="T3"/>
                </a:cxn>
                <a:cxn ang="0">
                  <a:pos x="T4" y="T5"/>
                </a:cxn>
                <a:cxn ang="0">
                  <a:pos x="T6" y="T7"/>
                </a:cxn>
                <a:cxn ang="0">
                  <a:pos x="T8" y="T9"/>
                </a:cxn>
                <a:cxn ang="0">
                  <a:pos x="T10" y="T11"/>
                </a:cxn>
              </a:cxnLst>
              <a:rect l="0" t="0" r="r" b="b"/>
              <a:pathLst>
                <a:path w="25" h="59">
                  <a:moveTo>
                    <a:pt x="9" y="59"/>
                  </a:moveTo>
                  <a:lnTo>
                    <a:pt x="0" y="59"/>
                  </a:lnTo>
                  <a:lnTo>
                    <a:pt x="16" y="0"/>
                  </a:lnTo>
                  <a:lnTo>
                    <a:pt x="25" y="0"/>
                  </a:lnTo>
                  <a:lnTo>
                    <a:pt x="9" y="59"/>
                  </a:lnTo>
                  <a:lnTo>
                    <a:pt x="9" y="5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15" name="Freeform 191"/>
            <p:cNvSpPr>
              <a:spLocks noEditPoints="1"/>
            </p:cNvSpPr>
            <p:nvPr userDrawn="1"/>
          </p:nvSpPr>
          <p:spPr bwMode="auto">
            <a:xfrm>
              <a:off x="5474" y="569"/>
              <a:ext cx="36" cy="41"/>
            </a:xfrm>
            <a:custGeom>
              <a:avLst/>
              <a:gdLst>
                <a:gd name="T0" fmla="*/ 25 w 36"/>
                <a:gd name="T1" fmla="*/ 9 h 41"/>
                <a:gd name="T2" fmla="*/ 25 w 36"/>
                <a:gd name="T3" fmla="*/ 9 h 41"/>
                <a:gd name="T4" fmla="*/ 23 w 36"/>
                <a:gd name="T5" fmla="*/ 16 h 41"/>
                <a:gd name="T6" fmla="*/ 13 w 36"/>
                <a:gd name="T7" fmla="*/ 16 h 41"/>
                <a:gd name="T8" fmla="*/ 13 w 36"/>
                <a:gd name="T9" fmla="*/ 16 h 41"/>
                <a:gd name="T10" fmla="*/ 16 w 36"/>
                <a:gd name="T11" fmla="*/ 9 h 41"/>
                <a:gd name="T12" fmla="*/ 18 w 36"/>
                <a:gd name="T13" fmla="*/ 7 h 41"/>
                <a:gd name="T14" fmla="*/ 22 w 36"/>
                <a:gd name="T15" fmla="*/ 5 h 41"/>
                <a:gd name="T16" fmla="*/ 22 w 36"/>
                <a:gd name="T17" fmla="*/ 5 h 41"/>
                <a:gd name="T18" fmla="*/ 25 w 36"/>
                <a:gd name="T19" fmla="*/ 7 h 41"/>
                <a:gd name="T20" fmla="*/ 25 w 36"/>
                <a:gd name="T21" fmla="*/ 9 h 41"/>
                <a:gd name="T22" fmla="*/ 36 w 36"/>
                <a:gd name="T23" fmla="*/ 9 h 41"/>
                <a:gd name="T24" fmla="*/ 36 w 36"/>
                <a:gd name="T25" fmla="*/ 9 h 41"/>
                <a:gd name="T26" fmla="*/ 34 w 36"/>
                <a:gd name="T27" fmla="*/ 3 h 41"/>
                <a:gd name="T28" fmla="*/ 32 w 36"/>
                <a:gd name="T29" fmla="*/ 2 h 41"/>
                <a:gd name="T30" fmla="*/ 29 w 36"/>
                <a:gd name="T31" fmla="*/ 0 h 41"/>
                <a:gd name="T32" fmla="*/ 23 w 36"/>
                <a:gd name="T33" fmla="*/ 0 h 41"/>
                <a:gd name="T34" fmla="*/ 23 w 36"/>
                <a:gd name="T35" fmla="*/ 0 h 41"/>
                <a:gd name="T36" fmla="*/ 15 w 36"/>
                <a:gd name="T37" fmla="*/ 2 h 41"/>
                <a:gd name="T38" fmla="*/ 9 w 36"/>
                <a:gd name="T39" fmla="*/ 5 h 41"/>
                <a:gd name="T40" fmla="*/ 6 w 36"/>
                <a:gd name="T41" fmla="*/ 12 h 41"/>
                <a:gd name="T42" fmla="*/ 2 w 36"/>
                <a:gd name="T43" fmla="*/ 21 h 41"/>
                <a:gd name="T44" fmla="*/ 2 w 36"/>
                <a:gd name="T45" fmla="*/ 21 h 41"/>
                <a:gd name="T46" fmla="*/ 0 w 36"/>
                <a:gd name="T47" fmla="*/ 32 h 41"/>
                <a:gd name="T48" fmla="*/ 0 w 36"/>
                <a:gd name="T49" fmla="*/ 32 h 41"/>
                <a:gd name="T50" fmla="*/ 0 w 36"/>
                <a:gd name="T51" fmla="*/ 37 h 41"/>
                <a:gd name="T52" fmla="*/ 4 w 36"/>
                <a:gd name="T53" fmla="*/ 39 h 41"/>
                <a:gd name="T54" fmla="*/ 7 w 36"/>
                <a:gd name="T55" fmla="*/ 41 h 41"/>
                <a:gd name="T56" fmla="*/ 13 w 36"/>
                <a:gd name="T57" fmla="*/ 41 h 41"/>
                <a:gd name="T58" fmla="*/ 13 w 36"/>
                <a:gd name="T59" fmla="*/ 41 h 41"/>
                <a:gd name="T60" fmla="*/ 20 w 36"/>
                <a:gd name="T61" fmla="*/ 41 h 41"/>
                <a:gd name="T62" fmla="*/ 23 w 36"/>
                <a:gd name="T63" fmla="*/ 37 h 41"/>
                <a:gd name="T64" fmla="*/ 29 w 36"/>
                <a:gd name="T65" fmla="*/ 33 h 41"/>
                <a:gd name="T66" fmla="*/ 31 w 36"/>
                <a:gd name="T67" fmla="*/ 26 h 41"/>
                <a:gd name="T68" fmla="*/ 22 w 36"/>
                <a:gd name="T69" fmla="*/ 26 h 41"/>
                <a:gd name="T70" fmla="*/ 22 w 36"/>
                <a:gd name="T71" fmla="*/ 26 h 41"/>
                <a:gd name="T72" fmla="*/ 18 w 36"/>
                <a:gd name="T73" fmla="*/ 32 h 41"/>
                <a:gd name="T74" fmla="*/ 16 w 36"/>
                <a:gd name="T75" fmla="*/ 33 h 41"/>
                <a:gd name="T76" fmla="*/ 13 w 36"/>
                <a:gd name="T77" fmla="*/ 35 h 41"/>
                <a:gd name="T78" fmla="*/ 13 w 36"/>
                <a:gd name="T79" fmla="*/ 35 h 41"/>
                <a:gd name="T80" fmla="*/ 11 w 36"/>
                <a:gd name="T81" fmla="*/ 33 h 41"/>
                <a:gd name="T82" fmla="*/ 9 w 36"/>
                <a:gd name="T83" fmla="*/ 32 h 41"/>
                <a:gd name="T84" fmla="*/ 9 w 36"/>
                <a:gd name="T85" fmla="*/ 32 h 41"/>
                <a:gd name="T86" fmla="*/ 11 w 36"/>
                <a:gd name="T87" fmla="*/ 21 h 41"/>
                <a:gd name="T88" fmla="*/ 32 w 36"/>
                <a:gd name="T89" fmla="*/ 21 h 41"/>
                <a:gd name="T90" fmla="*/ 32 w 36"/>
                <a:gd name="T91" fmla="*/ 21 h 41"/>
                <a:gd name="T92" fmla="*/ 34 w 36"/>
                <a:gd name="T93" fmla="*/ 16 h 41"/>
                <a:gd name="T94" fmla="*/ 36 w 36"/>
                <a:gd name="T95" fmla="*/ 9 h 41"/>
                <a:gd name="T96" fmla="*/ 36 w 36"/>
                <a:gd name="T97" fmla="*/ 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 h="41">
                  <a:moveTo>
                    <a:pt x="25" y="9"/>
                  </a:moveTo>
                  <a:lnTo>
                    <a:pt x="25" y="9"/>
                  </a:lnTo>
                  <a:lnTo>
                    <a:pt x="23" y="16"/>
                  </a:lnTo>
                  <a:lnTo>
                    <a:pt x="13" y="16"/>
                  </a:lnTo>
                  <a:lnTo>
                    <a:pt x="13" y="16"/>
                  </a:lnTo>
                  <a:lnTo>
                    <a:pt x="16" y="9"/>
                  </a:lnTo>
                  <a:lnTo>
                    <a:pt x="18" y="7"/>
                  </a:lnTo>
                  <a:lnTo>
                    <a:pt x="22" y="5"/>
                  </a:lnTo>
                  <a:lnTo>
                    <a:pt x="22" y="5"/>
                  </a:lnTo>
                  <a:lnTo>
                    <a:pt x="25" y="7"/>
                  </a:lnTo>
                  <a:lnTo>
                    <a:pt x="25" y="9"/>
                  </a:lnTo>
                  <a:close/>
                  <a:moveTo>
                    <a:pt x="36" y="9"/>
                  </a:moveTo>
                  <a:lnTo>
                    <a:pt x="36" y="9"/>
                  </a:lnTo>
                  <a:lnTo>
                    <a:pt x="34" y="3"/>
                  </a:lnTo>
                  <a:lnTo>
                    <a:pt x="32" y="2"/>
                  </a:lnTo>
                  <a:lnTo>
                    <a:pt x="29" y="0"/>
                  </a:lnTo>
                  <a:lnTo>
                    <a:pt x="23" y="0"/>
                  </a:lnTo>
                  <a:lnTo>
                    <a:pt x="23" y="0"/>
                  </a:lnTo>
                  <a:lnTo>
                    <a:pt x="15" y="2"/>
                  </a:lnTo>
                  <a:lnTo>
                    <a:pt x="9" y="5"/>
                  </a:lnTo>
                  <a:lnTo>
                    <a:pt x="6" y="12"/>
                  </a:lnTo>
                  <a:lnTo>
                    <a:pt x="2" y="21"/>
                  </a:lnTo>
                  <a:lnTo>
                    <a:pt x="2" y="21"/>
                  </a:lnTo>
                  <a:lnTo>
                    <a:pt x="0" y="32"/>
                  </a:lnTo>
                  <a:lnTo>
                    <a:pt x="0" y="32"/>
                  </a:lnTo>
                  <a:lnTo>
                    <a:pt x="0" y="37"/>
                  </a:lnTo>
                  <a:lnTo>
                    <a:pt x="4" y="39"/>
                  </a:lnTo>
                  <a:lnTo>
                    <a:pt x="7" y="41"/>
                  </a:lnTo>
                  <a:lnTo>
                    <a:pt x="13" y="41"/>
                  </a:lnTo>
                  <a:lnTo>
                    <a:pt x="13" y="41"/>
                  </a:lnTo>
                  <a:lnTo>
                    <a:pt x="20" y="41"/>
                  </a:lnTo>
                  <a:lnTo>
                    <a:pt x="23" y="37"/>
                  </a:lnTo>
                  <a:lnTo>
                    <a:pt x="29" y="33"/>
                  </a:lnTo>
                  <a:lnTo>
                    <a:pt x="31" y="26"/>
                  </a:lnTo>
                  <a:lnTo>
                    <a:pt x="22" y="26"/>
                  </a:lnTo>
                  <a:lnTo>
                    <a:pt x="22" y="26"/>
                  </a:lnTo>
                  <a:lnTo>
                    <a:pt x="18" y="32"/>
                  </a:lnTo>
                  <a:lnTo>
                    <a:pt x="16" y="33"/>
                  </a:lnTo>
                  <a:lnTo>
                    <a:pt x="13" y="35"/>
                  </a:lnTo>
                  <a:lnTo>
                    <a:pt x="13" y="35"/>
                  </a:lnTo>
                  <a:lnTo>
                    <a:pt x="11" y="33"/>
                  </a:lnTo>
                  <a:lnTo>
                    <a:pt x="9" y="32"/>
                  </a:lnTo>
                  <a:lnTo>
                    <a:pt x="9" y="32"/>
                  </a:lnTo>
                  <a:lnTo>
                    <a:pt x="11" y="21"/>
                  </a:lnTo>
                  <a:lnTo>
                    <a:pt x="32" y="21"/>
                  </a:lnTo>
                  <a:lnTo>
                    <a:pt x="32" y="21"/>
                  </a:lnTo>
                  <a:lnTo>
                    <a:pt x="34" y="16"/>
                  </a:lnTo>
                  <a:lnTo>
                    <a:pt x="36" y="9"/>
                  </a:lnTo>
                  <a:lnTo>
                    <a:pt x="36" y="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16" name="Freeform 192"/>
            <p:cNvSpPr>
              <a:spLocks/>
            </p:cNvSpPr>
            <p:nvPr userDrawn="1"/>
          </p:nvSpPr>
          <p:spPr bwMode="auto">
            <a:xfrm>
              <a:off x="5487" y="574"/>
              <a:ext cx="12" cy="11"/>
            </a:xfrm>
            <a:custGeom>
              <a:avLst/>
              <a:gdLst>
                <a:gd name="T0" fmla="*/ 12 w 12"/>
                <a:gd name="T1" fmla="*/ 4 h 11"/>
                <a:gd name="T2" fmla="*/ 12 w 12"/>
                <a:gd name="T3" fmla="*/ 4 h 11"/>
                <a:gd name="T4" fmla="*/ 10 w 12"/>
                <a:gd name="T5" fmla="*/ 11 h 11"/>
                <a:gd name="T6" fmla="*/ 0 w 12"/>
                <a:gd name="T7" fmla="*/ 11 h 11"/>
                <a:gd name="T8" fmla="*/ 0 w 12"/>
                <a:gd name="T9" fmla="*/ 11 h 11"/>
                <a:gd name="T10" fmla="*/ 3 w 12"/>
                <a:gd name="T11" fmla="*/ 4 h 11"/>
                <a:gd name="T12" fmla="*/ 5 w 12"/>
                <a:gd name="T13" fmla="*/ 2 h 11"/>
                <a:gd name="T14" fmla="*/ 9 w 12"/>
                <a:gd name="T15" fmla="*/ 0 h 11"/>
                <a:gd name="T16" fmla="*/ 9 w 12"/>
                <a:gd name="T17" fmla="*/ 0 h 11"/>
                <a:gd name="T18" fmla="*/ 12 w 12"/>
                <a:gd name="T19" fmla="*/ 2 h 11"/>
                <a:gd name="T20" fmla="*/ 12 w 12"/>
                <a:gd name="T21" fmla="*/ 4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 h="11">
                  <a:moveTo>
                    <a:pt x="12" y="4"/>
                  </a:moveTo>
                  <a:lnTo>
                    <a:pt x="12" y="4"/>
                  </a:lnTo>
                  <a:lnTo>
                    <a:pt x="10" y="11"/>
                  </a:lnTo>
                  <a:lnTo>
                    <a:pt x="0" y="11"/>
                  </a:lnTo>
                  <a:lnTo>
                    <a:pt x="0" y="11"/>
                  </a:lnTo>
                  <a:lnTo>
                    <a:pt x="3" y="4"/>
                  </a:lnTo>
                  <a:lnTo>
                    <a:pt x="5" y="2"/>
                  </a:lnTo>
                  <a:lnTo>
                    <a:pt x="9" y="0"/>
                  </a:lnTo>
                  <a:lnTo>
                    <a:pt x="9" y="0"/>
                  </a:lnTo>
                  <a:lnTo>
                    <a:pt x="12" y="2"/>
                  </a:lnTo>
                  <a:lnTo>
                    <a:pt x="1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17" name="Freeform 193"/>
            <p:cNvSpPr>
              <a:spLocks/>
            </p:cNvSpPr>
            <p:nvPr userDrawn="1"/>
          </p:nvSpPr>
          <p:spPr bwMode="auto">
            <a:xfrm>
              <a:off x="5474" y="569"/>
              <a:ext cx="36" cy="41"/>
            </a:xfrm>
            <a:custGeom>
              <a:avLst/>
              <a:gdLst>
                <a:gd name="T0" fmla="*/ 36 w 36"/>
                <a:gd name="T1" fmla="*/ 9 h 41"/>
                <a:gd name="T2" fmla="*/ 36 w 36"/>
                <a:gd name="T3" fmla="*/ 9 h 41"/>
                <a:gd name="T4" fmla="*/ 34 w 36"/>
                <a:gd name="T5" fmla="*/ 3 h 41"/>
                <a:gd name="T6" fmla="*/ 32 w 36"/>
                <a:gd name="T7" fmla="*/ 2 h 41"/>
                <a:gd name="T8" fmla="*/ 29 w 36"/>
                <a:gd name="T9" fmla="*/ 0 h 41"/>
                <a:gd name="T10" fmla="*/ 23 w 36"/>
                <a:gd name="T11" fmla="*/ 0 h 41"/>
                <a:gd name="T12" fmla="*/ 23 w 36"/>
                <a:gd name="T13" fmla="*/ 0 h 41"/>
                <a:gd name="T14" fmla="*/ 15 w 36"/>
                <a:gd name="T15" fmla="*/ 2 h 41"/>
                <a:gd name="T16" fmla="*/ 9 w 36"/>
                <a:gd name="T17" fmla="*/ 5 h 41"/>
                <a:gd name="T18" fmla="*/ 6 w 36"/>
                <a:gd name="T19" fmla="*/ 12 h 41"/>
                <a:gd name="T20" fmla="*/ 2 w 36"/>
                <a:gd name="T21" fmla="*/ 21 h 41"/>
                <a:gd name="T22" fmla="*/ 2 w 36"/>
                <a:gd name="T23" fmla="*/ 21 h 41"/>
                <a:gd name="T24" fmla="*/ 0 w 36"/>
                <a:gd name="T25" fmla="*/ 32 h 41"/>
                <a:gd name="T26" fmla="*/ 0 w 36"/>
                <a:gd name="T27" fmla="*/ 32 h 41"/>
                <a:gd name="T28" fmla="*/ 0 w 36"/>
                <a:gd name="T29" fmla="*/ 37 h 41"/>
                <a:gd name="T30" fmla="*/ 4 w 36"/>
                <a:gd name="T31" fmla="*/ 39 h 41"/>
                <a:gd name="T32" fmla="*/ 7 w 36"/>
                <a:gd name="T33" fmla="*/ 41 h 41"/>
                <a:gd name="T34" fmla="*/ 13 w 36"/>
                <a:gd name="T35" fmla="*/ 41 h 41"/>
                <a:gd name="T36" fmla="*/ 13 w 36"/>
                <a:gd name="T37" fmla="*/ 41 h 41"/>
                <a:gd name="T38" fmla="*/ 20 w 36"/>
                <a:gd name="T39" fmla="*/ 41 h 41"/>
                <a:gd name="T40" fmla="*/ 23 w 36"/>
                <a:gd name="T41" fmla="*/ 37 h 41"/>
                <a:gd name="T42" fmla="*/ 29 w 36"/>
                <a:gd name="T43" fmla="*/ 33 h 41"/>
                <a:gd name="T44" fmla="*/ 31 w 36"/>
                <a:gd name="T45" fmla="*/ 26 h 41"/>
                <a:gd name="T46" fmla="*/ 22 w 36"/>
                <a:gd name="T47" fmla="*/ 26 h 41"/>
                <a:gd name="T48" fmla="*/ 22 w 36"/>
                <a:gd name="T49" fmla="*/ 26 h 41"/>
                <a:gd name="T50" fmla="*/ 18 w 36"/>
                <a:gd name="T51" fmla="*/ 32 h 41"/>
                <a:gd name="T52" fmla="*/ 16 w 36"/>
                <a:gd name="T53" fmla="*/ 33 h 41"/>
                <a:gd name="T54" fmla="*/ 13 w 36"/>
                <a:gd name="T55" fmla="*/ 35 h 41"/>
                <a:gd name="T56" fmla="*/ 13 w 36"/>
                <a:gd name="T57" fmla="*/ 35 h 41"/>
                <a:gd name="T58" fmla="*/ 11 w 36"/>
                <a:gd name="T59" fmla="*/ 33 h 41"/>
                <a:gd name="T60" fmla="*/ 9 w 36"/>
                <a:gd name="T61" fmla="*/ 32 h 41"/>
                <a:gd name="T62" fmla="*/ 9 w 36"/>
                <a:gd name="T63" fmla="*/ 32 h 41"/>
                <a:gd name="T64" fmla="*/ 11 w 36"/>
                <a:gd name="T65" fmla="*/ 21 h 41"/>
                <a:gd name="T66" fmla="*/ 32 w 36"/>
                <a:gd name="T67" fmla="*/ 21 h 41"/>
                <a:gd name="T68" fmla="*/ 32 w 36"/>
                <a:gd name="T69" fmla="*/ 21 h 41"/>
                <a:gd name="T70" fmla="*/ 34 w 36"/>
                <a:gd name="T71" fmla="*/ 16 h 41"/>
                <a:gd name="T72" fmla="*/ 36 w 36"/>
                <a:gd name="T73" fmla="*/ 9 h 41"/>
                <a:gd name="T74" fmla="*/ 36 w 36"/>
                <a:gd name="T75" fmla="*/ 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6" h="41">
                  <a:moveTo>
                    <a:pt x="36" y="9"/>
                  </a:moveTo>
                  <a:lnTo>
                    <a:pt x="36" y="9"/>
                  </a:lnTo>
                  <a:lnTo>
                    <a:pt x="34" y="3"/>
                  </a:lnTo>
                  <a:lnTo>
                    <a:pt x="32" y="2"/>
                  </a:lnTo>
                  <a:lnTo>
                    <a:pt x="29" y="0"/>
                  </a:lnTo>
                  <a:lnTo>
                    <a:pt x="23" y="0"/>
                  </a:lnTo>
                  <a:lnTo>
                    <a:pt x="23" y="0"/>
                  </a:lnTo>
                  <a:lnTo>
                    <a:pt x="15" y="2"/>
                  </a:lnTo>
                  <a:lnTo>
                    <a:pt x="9" y="5"/>
                  </a:lnTo>
                  <a:lnTo>
                    <a:pt x="6" y="12"/>
                  </a:lnTo>
                  <a:lnTo>
                    <a:pt x="2" y="21"/>
                  </a:lnTo>
                  <a:lnTo>
                    <a:pt x="2" y="21"/>
                  </a:lnTo>
                  <a:lnTo>
                    <a:pt x="0" y="32"/>
                  </a:lnTo>
                  <a:lnTo>
                    <a:pt x="0" y="32"/>
                  </a:lnTo>
                  <a:lnTo>
                    <a:pt x="0" y="37"/>
                  </a:lnTo>
                  <a:lnTo>
                    <a:pt x="4" y="39"/>
                  </a:lnTo>
                  <a:lnTo>
                    <a:pt x="7" y="41"/>
                  </a:lnTo>
                  <a:lnTo>
                    <a:pt x="13" y="41"/>
                  </a:lnTo>
                  <a:lnTo>
                    <a:pt x="13" y="41"/>
                  </a:lnTo>
                  <a:lnTo>
                    <a:pt x="20" y="41"/>
                  </a:lnTo>
                  <a:lnTo>
                    <a:pt x="23" y="37"/>
                  </a:lnTo>
                  <a:lnTo>
                    <a:pt x="29" y="33"/>
                  </a:lnTo>
                  <a:lnTo>
                    <a:pt x="31" y="26"/>
                  </a:lnTo>
                  <a:lnTo>
                    <a:pt x="22" y="26"/>
                  </a:lnTo>
                  <a:lnTo>
                    <a:pt x="22" y="26"/>
                  </a:lnTo>
                  <a:lnTo>
                    <a:pt x="18" y="32"/>
                  </a:lnTo>
                  <a:lnTo>
                    <a:pt x="16" y="33"/>
                  </a:lnTo>
                  <a:lnTo>
                    <a:pt x="13" y="35"/>
                  </a:lnTo>
                  <a:lnTo>
                    <a:pt x="13" y="35"/>
                  </a:lnTo>
                  <a:lnTo>
                    <a:pt x="11" y="33"/>
                  </a:lnTo>
                  <a:lnTo>
                    <a:pt x="9" y="32"/>
                  </a:lnTo>
                  <a:lnTo>
                    <a:pt x="9" y="32"/>
                  </a:lnTo>
                  <a:lnTo>
                    <a:pt x="11" y="21"/>
                  </a:lnTo>
                  <a:lnTo>
                    <a:pt x="32" y="21"/>
                  </a:lnTo>
                  <a:lnTo>
                    <a:pt x="32" y="21"/>
                  </a:lnTo>
                  <a:lnTo>
                    <a:pt x="34" y="16"/>
                  </a:lnTo>
                  <a:lnTo>
                    <a:pt x="36" y="9"/>
                  </a:lnTo>
                  <a:lnTo>
                    <a:pt x="36"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18" name="Freeform 194"/>
            <p:cNvSpPr>
              <a:spLocks/>
            </p:cNvSpPr>
            <p:nvPr userDrawn="1"/>
          </p:nvSpPr>
          <p:spPr bwMode="auto">
            <a:xfrm>
              <a:off x="5510" y="569"/>
              <a:ext cx="41" cy="41"/>
            </a:xfrm>
            <a:custGeom>
              <a:avLst/>
              <a:gdLst>
                <a:gd name="T0" fmla="*/ 39 w 41"/>
                <a:gd name="T1" fmla="*/ 12 h 41"/>
                <a:gd name="T2" fmla="*/ 32 w 41"/>
                <a:gd name="T3" fmla="*/ 41 h 41"/>
                <a:gd name="T4" fmla="*/ 21 w 41"/>
                <a:gd name="T5" fmla="*/ 41 h 41"/>
                <a:gd name="T6" fmla="*/ 28 w 41"/>
                <a:gd name="T7" fmla="*/ 14 h 41"/>
                <a:gd name="T8" fmla="*/ 28 w 41"/>
                <a:gd name="T9" fmla="*/ 14 h 41"/>
                <a:gd name="T10" fmla="*/ 30 w 41"/>
                <a:gd name="T11" fmla="*/ 9 h 41"/>
                <a:gd name="T12" fmla="*/ 30 w 41"/>
                <a:gd name="T13" fmla="*/ 9 h 41"/>
                <a:gd name="T14" fmla="*/ 28 w 41"/>
                <a:gd name="T15" fmla="*/ 7 h 41"/>
                <a:gd name="T16" fmla="*/ 26 w 41"/>
                <a:gd name="T17" fmla="*/ 5 h 41"/>
                <a:gd name="T18" fmla="*/ 26 w 41"/>
                <a:gd name="T19" fmla="*/ 5 h 41"/>
                <a:gd name="T20" fmla="*/ 23 w 41"/>
                <a:gd name="T21" fmla="*/ 7 h 41"/>
                <a:gd name="T22" fmla="*/ 21 w 41"/>
                <a:gd name="T23" fmla="*/ 9 h 41"/>
                <a:gd name="T24" fmla="*/ 18 w 41"/>
                <a:gd name="T25" fmla="*/ 14 h 41"/>
                <a:gd name="T26" fmla="*/ 11 w 41"/>
                <a:gd name="T27" fmla="*/ 41 h 41"/>
                <a:gd name="T28" fmla="*/ 0 w 41"/>
                <a:gd name="T29" fmla="*/ 41 h 41"/>
                <a:gd name="T30" fmla="*/ 11 w 41"/>
                <a:gd name="T31" fmla="*/ 7 h 41"/>
                <a:gd name="T32" fmla="*/ 11 w 41"/>
                <a:gd name="T33" fmla="*/ 7 h 41"/>
                <a:gd name="T34" fmla="*/ 12 w 41"/>
                <a:gd name="T35" fmla="*/ 0 h 41"/>
                <a:gd name="T36" fmla="*/ 21 w 41"/>
                <a:gd name="T37" fmla="*/ 0 h 41"/>
                <a:gd name="T38" fmla="*/ 21 w 41"/>
                <a:gd name="T39" fmla="*/ 5 h 41"/>
                <a:gd name="T40" fmla="*/ 21 w 41"/>
                <a:gd name="T41" fmla="*/ 5 h 41"/>
                <a:gd name="T42" fmla="*/ 26 w 41"/>
                <a:gd name="T43" fmla="*/ 0 h 41"/>
                <a:gd name="T44" fmla="*/ 32 w 41"/>
                <a:gd name="T45" fmla="*/ 0 h 41"/>
                <a:gd name="T46" fmla="*/ 32 w 41"/>
                <a:gd name="T47" fmla="*/ 0 h 41"/>
                <a:gd name="T48" fmla="*/ 37 w 41"/>
                <a:gd name="T49" fmla="*/ 0 h 41"/>
                <a:gd name="T50" fmla="*/ 39 w 41"/>
                <a:gd name="T51" fmla="*/ 3 h 41"/>
                <a:gd name="T52" fmla="*/ 41 w 41"/>
                <a:gd name="T53" fmla="*/ 7 h 41"/>
                <a:gd name="T54" fmla="*/ 41 w 41"/>
                <a:gd name="T55" fmla="*/ 7 h 41"/>
                <a:gd name="T56" fmla="*/ 39 w 41"/>
                <a:gd name="T57" fmla="*/ 12 h 41"/>
                <a:gd name="T58" fmla="*/ 39 w 41"/>
                <a:gd name="T59" fmla="*/ 12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1" h="41">
                  <a:moveTo>
                    <a:pt x="39" y="12"/>
                  </a:moveTo>
                  <a:lnTo>
                    <a:pt x="32" y="41"/>
                  </a:lnTo>
                  <a:lnTo>
                    <a:pt x="21" y="41"/>
                  </a:lnTo>
                  <a:lnTo>
                    <a:pt x="28" y="14"/>
                  </a:lnTo>
                  <a:lnTo>
                    <a:pt x="28" y="14"/>
                  </a:lnTo>
                  <a:lnTo>
                    <a:pt x="30" y="9"/>
                  </a:lnTo>
                  <a:lnTo>
                    <a:pt x="30" y="9"/>
                  </a:lnTo>
                  <a:lnTo>
                    <a:pt x="28" y="7"/>
                  </a:lnTo>
                  <a:lnTo>
                    <a:pt x="26" y="5"/>
                  </a:lnTo>
                  <a:lnTo>
                    <a:pt x="26" y="5"/>
                  </a:lnTo>
                  <a:lnTo>
                    <a:pt x="23" y="7"/>
                  </a:lnTo>
                  <a:lnTo>
                    <a:pt x="21" y="9"/>
                  </a:lnTo>
                  <a:lnTo>
                    <a:pt x="18" y="14"/>
                  </a:lnTo>
                  <a:lnTo>
                    <a:pt x="11" y="41"/>
                  </a:lnTo>
                  <a:lnTo>
                    <a:pt x="0" y="41"/>
                  </a:lnTo>
                  <a:lnTo>
                    <a:pt x="11" y="7"/>
                  </a:lnTo>
                  <a:lnTo>
                    <a:pt x="11" y="7"/>
                  </a:lnTo>
                  <a:lnTo>
                    <a:pt x="12" y="0"/>
                  </a:lnTo>
                  <a:lnTo>
                    <a:pt x="21" y="0"/>
                  </a:lnTo>
                  <a:lnTo>
                    <a:pt x="21" y="5"/>
                  </a:lnTo>
                  <a:lnTo>
                    <a:pt x="21" y="5"/>
                  </a:lnTo>
                  <a:lnTo>
                    <a:pt x="26" y="0"/>
                  </a:lnTo>
                  <a:lnTo>
                    <a:pt x="32" y="0"/>
                  </a:lnTo>
                  <a:lnTo>
                    <a:pt x="32" y="0"/>
                  </a:lnTo>
                  <a:lnTo>
                    <a:pt x="37" y="0"/>
                  </a:lnTo>
                  <a:lnTo>
                    <a:pt x="39" y="3"/>
                  </a:lnTo>
                  <a:lnTo>
                    <a:pt x="41" y="7"/>
                  </a:lnTo>
                  <a:lnTo>
                    <a:pt x="41" y="7"/>
                  </a:lnTo>
                  <a:lnTo>
                    <a:pt x="39" y="12"/>
                  </a:lnTo>
                  <a:lnTo>
                    <a:pt x="39" y="12"/>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19" name="Freeform 195"/>
            <p:cNvSpPr>
              <a:spLocks/>
            </p:cNvSpPr>
            <p:nvPr userDrawn="1"/>
          </p:nvSpPr>
          <p:spPr bwMode="auto">
            <a:xfrm>
              <a:off x="5552" y="569"/>
              <a:ext cx="36" cy="41"/>
            </a:xfrm>
            <a:custGeom>
              <a:avLst/>
              <a:gdLst>
                <a:gd name="T0" fmla="*/ 36 w 36"/>
                <a:gd name="T1" fmla="*/ 14 h 41"/>
                <a:gd name="T2" fmla="*/ 25 w 36"/>
                <a:gd name="T3" fmla="*/ 14 h 41"/>
                <a:gd name="T4" fmla="*/ 25 w 36"/>
                <a:gd name="T5" fmla="*/ 14 h 41"/>
                <a:gd name="T6" fmla="*/ 27 w 36"/>
                <a:gd name="T7" fmla="*/ 9 h 41"/>
                <a:gd name="T8" fmla="*/ 27 w 36"/>
                <a:gd name="T9" fmla="*/ 9 h 41"/>
                <a:gd name="T10" fmla="*/ 25 w 36"/>
                <a:gd name="T11" fmla="*/ 7 h 41"/>
                <a:gd name="T12" fmla="*/ 24 w 36"/>
                <a:gd name="T13" fmla="*/ 5 h 41"/>
                <a:gd name="T14" fmla="*/ 24 w 36"/>
                <a:gd name="T15" fmla="*/ 5 h 41"/>
                <a:gd name="T16" fmla="*/ 20 w 36"/>
                <a:gd name="T17" fmla="*/ 7 h 41"/>
                <a:gd name="T18" fmla="*/ 16 w 36"/>
                <a:gd name="T19" fmla="*/ 10 h 41"/>
                <a:gd name="T20" fmla="*/ 13 w 36"/>
                <a:gd name="T21" fmla="*/ 21 h 41"/>
                <a:gd name="T22" fmla="*/ 13 w 36"/>
                <a:gd name="T23" fmla="*/ 21 h 41"/>
                <a:gd name="T24" fmla="*/ 11 w 36"/>
                <a:gd name="T25" fmla="*/ 30 h 41"/>
                <a:gd name="T26" fmla="*/ 11 w 36"/>
                <a:gd name="T27" fmla="*/ 30 h 41"/>
                <a:gd name="T28" fmla="*/ 11 w 36"/>
                <a:gd name="T29" fmla="*/ 33 h 41"/>
                <a:gd name="T30" fmla="*/ 15 w 36"/>
                <a:gd name="T31" fmla="*/ 35 h 41"/>
                <a:gd name="T32" fmla="*/ 15 w 36"/>
                <a:gd name="T33" fmla="*/ 35 h 41"/>
                <a:gd name="T34" fmla="*/ 18 w 36"/>
                <a:gd name="T35" fmla="*/ 33 h 41"/>
                <a:gd name="T36" fmla="*/ 20 w 36"/>
                <a:gd name="T37" fmla="*/ 32 h 41"/>
                <a:gd name="T38" fmla="*/ 22 w 36"/>
                <a:gd name="T39" fmla="*/ 26 h 41"/>
                <a:gd name="T40" fmla="*/ 32 w 36"/>
                <a:gd name="T41" fmla="*/ 26 h 41"/>
                <a:gd name="T42" fmla="*/ 32 w 36"/>
                <a:gd name="T43" fmla="*/ 26 h 41"/>
                <a:gd name="T44" fmla="*/ 29 w 36"/>
                <a:gd name="T45" fmla="*/ 33 h 41"/>
                <a:gd name="T46" fmla="*/ 25 w 36"/>
                <a:gd name="T47" fmla="*/ 37 h 41"/>
                <a:gd name="T48" fmla="*/ 20 w 36"/>
                <a:gd name="T49" fmla="*/ 41 h 41"/>
                <a:gd name="T50" fmla="*/ 15 w 36"/>
                <a:gd name="T51" fmla="*/ 41 h 41"/>
                <a:gd name="T52" fmla="*/ 15 w 36"/>
                <a:gd name="T53" fmla="*/ 41 h 41"/>
                <a:gd name="T54" fmla="*/ 9 w 36"/>
                <a:gd name="T55" fmla="*/ 41 h 41"/>
                <a:gd name="T56" fmla="*/ 6 w 36"/>
                <a:gd name="T57" fmla="*/ 39 h 41"/>
                <a:gd name="T58" fmla="*/ 2 w 36"/>
                <a:gd name="T59" fmla="*/ 37 h 41"/>
                <a:gd name="T60" fmla="*/ 0 w 36"/>
                <a:gd name="T61" fmla="*/ 32 h 41"/>
                <a:gd name="T62" fmla="*/ 0 w 36"/>
                <a:gd name="T63" fmla="*/ 32 h 41"/>
                <a:gd name="T64" fmla="*/ 2 w 36"/>
                <a:gd name="T65" fmla="*/ 21 h 41"/>
                <a:gd name="T66" fmla="*/ 2 w 36"/>
                <a:gd name="T67" fmla="*/ 21 h 41"/>
                <a:gd name="T68" fmla="*/ 6 w 36"/>
                <a:gd name="T69" fmla="*/ 12 h 41"/>
                <a:gd name="T70" fmla="*/ 9 w 36"/>
                <a:gd name="T71" fmla="*/ 5 h 41"/>
                <a:gd name="T72" fmla="*/ 15 w 36"/>
                <a:gd name="T73" fmla="*/ 2 h 41"/>
                <a:gd name="T74" fmla="*/ 20 w 36"/>
                <a:gd name="T75" fmla="*/ 0 h 41"/>
                <a:gd name="T76" fmla="*/ 24 w 36"/>
                <a:gd name="T77" fmla="*/ 0 h 41"/>
                <a:gd name="T78" fmla="*/ 24 w 36"/>
                <a:gd name="T79" fmla="*/ 0 h 41"/>
                <a:gd name="T80" fmla="*/ 29 w 36"/>
                <a:gd name="T81" fmla="*/ 0 h 41"/>
                <a:gd name="T82" fmla="*/ 32 w 36"/>
                <a:gd name="T83" fmla="*/ 0 h 41"/>
                <a:gd name="T84" fmla="*/ 36 w 36"/>
                <a:gd name="T85" fmla="*/ 3 h 41"/>
                <a:gd name="T86" fmla="*/ 36 w 36"/>
                <a:gd name="T87" fmla="*/ 7 h 41"/>
                <a:gd name="T88" fmla="*/ 36 w 36"/>
                <a:gd name="T89" fmla="*/ 7 h 41"/>
                <a:gd name="T90" fmla="*/ 36 w 36"/>
                <a:gd name="T91" fmla="*/ 14 h 41"/>
                <a:gd name="T92" fmla="*/ 36 w 36"/>
                <a:gd name="T93" fmla="*/ 1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6" h="41">
                  <a:moveTo>
                    <a:pt x="36" y="14"/>
                  </a:moveTo>
                  <a:lnTo>
                    <a:pt x="25" y="14"/>
                  </a:lnTo>
                  <a:lnTo>
                    <a:pt x="25" y="14"/>
                  </a:lnTo>
                  <a:lnTo>
                    <a:pt x="27" y="9"/>
                  </a:lnTo>
                  <a:lnTo>
                    <a:pt x="27" y="9"/>
                  </a:lnTo>
                  <a:lnTo>
                    <a:pt x="25" y="7"/>
                  </a:lnTo>
                  <a:lnTo>
                    <a:pt x="24" y="5"/>
                  </a:lnTo>
                  <a:lnTo>
                    <a:pt x="24" y="5"/>
                  </a:lnTo>
                  <a:lnTo>
                    <a:pt x="20" y="7"/>
                  </a:lnTo>
                  <a:lnTo>
                    <a:pt x="16" y="10"/>
                  </a:lnTo>
                  <a:lnTo>
                    <a:pt x="13" y="21"/>
                  </a:lnTo>
                  <a:lnTo>
                    <a:pt x="13" y="21"/>
                  </a:lnTo>
                  <a:lnTo>
                    <a:pt x="11" y="30"/>
                  </a:lnTo>
                  <a:lnTo>
                    <a:pt x="11" y="30"/>
                  </a:lnTo>
                  <a:lnTo>
                    <a:pt x="11" y="33"/>
                  </a:lnTo>
                  <a:lnTo>
                    <a:pt x="15" y="35"/>
                  </a:lnTo>
                  <a:lnTo>
                    <a:pt x="15" y="35"/>
                  </a:lnTo>
                  <a:lnTo>
                    <a:pt x="18" y="33"/>
                  </a:lnTo>
                  <a:lnTo>
                    <a:pt x="20" y="32"/>
                  </a:lnTo>
                  <a:lnTo>
                    <a:pt x="22" y="26"/>
                  </a:lnTo>
                  <a:lnTo>
                    <a:pt x="32" y="26"/>
                  </a:lnTo>
                  <a:lnTo>
                    <a:pt x="32" y="26"/>
                  </a:lnTo>
                  <a:lnTo>
                    <a:pt x="29" y="33"/>
                  </a:lnTo>
                  <a:lnTo>
                    <a:pt x="25" y="37"/>
                  </a:lnTo>
                  <a:lnTo>
                    <a:pt x="20" y="41"/>
                  </a:lnTo>
                  <a:lnTo>
                    <a:pt x="15" y="41"/>
                  </a:lnTo>
                  <a:lnTo>
                    <a:pt x="15" y="41"/>
                  </a:lnTo>
                  <a:lnTo>
                    <a:pt x="9" y="41"/>
                  </a:lnTo>
                  <a:lnTo>
                    <a:pt x="6" y="39"/>
                  </a:lnTo>
                  <a:lnTo>
                    <a:pt x="2" y="37"/>
                  </a:lnTo>
                  <a:lnTo>
                    <a:pt x="0" y="32"/>
                  </a:lnTo>
                  <a:lnTo>
                    <a:pt x="0" y="32"/>
                  </a:lnTo>
                  <a:lnTo>
                    <a:pt x="2" y="21"/>
                  </a:lnTo>
                  <a:lnTo>
                    <a:pt x="2" y="21"/>
                  </a:lnTo>
                  <a:lnTo>
                    <a:pt x="6" y="12"/>
                  </a:lnTo>
                  <a:lnTo>
                    <a:pt x="9" y="5"/>
                  </a:lnTo>
                  <a:lnTo>
                    <a:pt x="15" y="2"/>
                  </a:lnTo>
                  <a:lnTo>
                    <a:pt x="20" y="0"/>
                  </a:lnTo>
                  <a:lnTo>
                    <a:pt x="24" y="0"/>
                  </a:lnTo>
                  <a:lnTo>
                    <a:pt x="24" y="0"/>
                  </a:lnTo>
                  <a:lnTo>
                    <a:pt x="29" y="0"/>
                  </a:lnTo>
                  <a:lnTo>
                    <a:pt x="32" y="0"/>
                  </a:lnTo>
                  <a:lnTo>
                    <a:pt x="36" y="3"/>
                  </a:lnTo>
                  <a:lnTo>
                    <a:pt x="36" y="7"/>
                  </a:lnTo>
                  <a:lnTo>
                    <a:pt x="36" y="7"/>
                  </a:lnTo>
                  <a:lnTo>
                    <a:pt x="36" y="14"/>
                  </a:lnTo>
                  <a:lnTo>
                    <a:pt x="36" y="14"/>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20" name="Freeform 196"/>
            <p:cNvSpPr>
              <a:spLocks noEditPoints="1"/>
            </p:cNvSpPr>
            <p:nvPr userDrawn="1"/>
          </p:nvSpPr>
          <p:spPr bwMode="auto">
            <a:xfrm>
              <a:off x="5591" y="569"/>
              <a:ext cx="34" cy="41"/>
            </a:xfrm>
            <a:custGeom>
              <a:avLst/>
              <a:gdLst>
                <a:gd name="T0" fmla="*/ 25 w 34"/>
                <a:gd name="T1" fmla="*/ 9 h 41"/>
                <a:gd name="T2" fmla="*/ 25 w 34"/>
                <a:gd name="T3" fmla="*/ 9 h 41"/>
                <a:gd name="T4" fmla="*/ 24 w 34"/>
                <a:gd name="T5" fmla="*/ 16 h 41"/>
                <a:gd name="T6" fmla="*/ 13 w 34"/>
                <a:gd name="T7" fmla="*/ 16 h 41"/>
                <a:gd name="T8" fmla="*/ 13 w 34"/>
                <a:gd name="T9" fmla="*/ 16 h 41"/>
                <a:gd name="T10" fmla="*/ 16 w 34"/>
                <a:gd name="T11" fmla="*/ 9 h 41"/>
                <a:gd name="T12" fmla="*/ 18 w 34"/>
                <a:gd name="T13" fmla="*/ 7 h 41"/>
                <a:gd name="T14" fmla="*/ 22 w 34"/>
                <a:gd name="T15" fmla="*/ 5 h 41"/>
                <a:gd name="T16" fmla="*/ 22 w 34"/>
                <a:gd name="T17" fmla="*/ 5 h 41"/>
                <a:gd name="T18" fmla="*/ 25 w 34"/>
                <a:gd name="T19" fmla="*/ 7 h 41"/>
                <a:gd name="T20" fmla="*/ 25 w 34"/>
                <a:gd name="T21" fmla="*/ 9 h 41"/>
                <a:gd name="T22" fmla="*/ 34 w 34"/>
                <a:gd name="T23" fmla="*/ 9 h 41"/>
                <a:gd name="T24" fmla="*/ 34 w 34"/>
                <a:gd name="T25" fmla="*/ 9 h 41"/>
                <a:gd name="T26" fmla="*/ 34 w 34"/>
                <a:gd name="T27" fmla="*/ 3 h 41"/>
                <a:gd name="T28" fmla="*/ 31 w 34"/>
                <a:gd name="T29" fmla="*/ 2 h 41"/>
                <a:gd name="T30" fmla="*/ 27 w 34"/>
                <a:gd name="T31" fmla="*/ 0 h 41"/>
                <a:gd name="T32" fmla="*/ 24 w 34"/>
                <a:gd name="T33" fmla="*/ 0 h 41"/>
                <a:gd name="T34" fmla="*/ 24 w 34"/>
                <a:gd name="T35" fmla="*/ 0 h 41"/>
                <a:gd name="T36" fmla="*/ 15 w 34"/>
                <a:gd name="T37" fmla="*/ 2 h 41"/>
                <a:gd name="T38" fmla="*/ 9 w 34"/>
                <a:gd name="T39" fmla="*/ 5 h 41"/>
                <a:gd name="T40" fmla="*/ 4 w 34"/>
                <a:gd name="T41" fmla="*/ 12 h 41"/>
                <a:gd name="T42" fmla="*/ 2 w 34"/>
                <a:gd name="T43" fmla="*/ 21 h 41"/>
                <a:gd name="T44" fmla="*/ 2 w 34"/>
                <a:gd name="T45" fmla="*/ 21 h 41"/>
                <a:gd name="T46" fmla="*/ 0 w 34"/>
                <a:gd name="T47" fmla="*/ 32 h 41"/>
                <a:gd name="T48" fmla="*/ 0 w 34"/>
                <a:gd name="T49" fmla="*/ 32 h 41"/>
                <a:gd name="T50" fmla="*/ 0 w 34"/>
                <a:gd name="T51" fmla="*/ 37 h 41"/>
                <a:gd name="T52" fmla="*/ 4 w 34"/>
                <a:gd name="T53" fmla="*/ 39 h 41"/>
                <a:gd name="T54" fmla="*/ 8 w 34"/>
                <a:gd name="T55" fmla="*/ 41 h 41"/>
                <a:gd name="T56" fmla="*/ 11 w 34"/>
                <a:gd name="T57" fmla="*/ 41 h 41"/>
                <a:gd name="T58" fmla="*/ 11 w 34"/>
                <a:gd name="T59" fmla="*/ 41 h 41"/>
                <a:gd name="T60" fmla="*/ 18 w 34"/>
                <a:gd name="T61" fmla="*/ 41 h 41"/>
                <a:gd name="T62" fmla="*/ 24 w 34"/>
                <a:gd name="T63" fmla="*/ 37 h 41"/>
                <a:gd name="T64" fmla="*/ 27 w 34"/>
                <a:gd name="T65" fmla="*/ 33 h 41"/>
                <a:gd name="T66" fmla="*/ 31 w 34"/>
                <a:gd name="T67" fmla="*/ 26 h 41"/>
                <a:gd name="T68" fmla="*/ 20 w 34"/>
                <a:gd name="T69" fmla="*/ 26 h 41"/>
                <a:gd name="T70" fmla="*/ 20 w 34"/>
                <a:gd name="T71" fmla="*/ 26 h 41"/>
                <a:gd name="T72" fmla="*/ 18 w 34"/>
                <a:gd name="T73" fmla="*/ 32 h 41"/>
                <a:gd name="T74" fmla="*/ 16 w 34"/>
                <a:gd name="T75" fmla="*/ 33 h 41"/>
                <a:gd name="T76" fmla="*/ 13 w 34"/>
                <a:gd name="T77" fmla="*/ 35 h 41"/>
                <a:gd name="T78" fmla="*/ 13 w 34"/>
                <a:gd name="T79" fmla="*/ 35 h 41"/>
                <a:gd name="T80" fmla="*/ 11 w 34"/>
                <a:gd name="T81" fmla="*/ 33 h 41"/>
                <a:gd name="T82" fmla="*/ 9 w 34"/>
                <a:gd name="T83" fmla="*/ 32 h 41"/>
                <a:gd name="T84" fmla="*/ 9 w 34"/>
                <a:gd name="T85" fmla="*/ 32 h 41"/>
                <a:gd name="T86" fmla="*/ 11 w 34"/>
                <a:gd name="T87" fmla="*/ 21 h 41"/>
                <a:gd name="T88" fmla="*/ 32 w 34"/>
                <a:gd name="T89" fmla="*/ 21 h 41"/>
                <a:gd name="T90" fmla="*/ 32 w 34"/>
                <a:gd name="T91" fmla="*/ 21 h 41"/>
                <a:gd name="T92" fmla="*/ 34 w 34"/>
                <a:gd name="T93" fmla="*/ 16 h 41"/>
                <a:gd name="T94" fmla="*/ 34 w 34"/>
                <a:gd name="T95" fmla="*/ 9 h 41"/>
                <a:gd name="T96" fmla="*/ 34 w 34"/>
                <a:gd name="T97" fmla="*/ 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4" h="41">
                  <a:moveTo>
                    <a:pt x="25" y="9"/>
                  </a:moveTo>
                  <a:lnTo>
                    <a:pt x="25" y="9"/>
                  </a:lnTo>
                  <a:lnTo>
                    <a:pt x="24" y="16"/>
                  </a:lnTo>
                  <a:lnTo>
                    <a:pt x="13" y="16"/>
                  </a:lnTo>
                  <a:lnTo>
                    <a:pt x="13" y="16"/>
                  </a:lnTo>
                  <a:lnTo>
                    <a:pt x="16" y="9"/>
                  </a:lnTo>
                  <a:lnTo>
                    <a:pt x="18" y="7"/>
                  </a:lnTo>
                  <a:lnTo>
                    <a:pt x="22" y="5"/>
                  </a:lnTo>
                  <a:lnTo>
                    <a:pt x="22" y="5"/>
                  </a:lnTo>
                  <a:lnTo>
                    <a:pt x="25" y="7"/>
                  </a:lnTo>
                  <a:lnTo>
                    <a:pt x="25" y="9"/>
                  </a:lnTo>
                  <a:close/>
                  <a:moveTo>
                    <a:pt x="34" y="9"/>
                  </a:moveTo>
                  <a:lnTo>
                    <a:pt x="34" y="9"/>
                  </a:lnTo>
                  <a:lnTo>
                    <a:pt x="34" y="3"/>
                  </a:lnTo>
                  <a:lnTo>
                    <a:pt x="31" y="2"/>
                  </a:lnTo>
                  <a:lnTo>
                    <a:pt x="27" y="0"/>
                  </a:lnTo>
                  <a:lnTo>
                    <a:pt x="24" y="0"/>
                  </a:lnTo>
                  <a:lnTo>
                    <a:pt x="24" y="0"/>
                  </a:lnTo>
                  <a:lnTo>
                    <a:pt x="15" y="2"/>
                  </a:lnTo>
                  <a:lnTo>
                    <a:pt x="9" y="5"/>
                  </a:lnTo>
                  <a:lnTo>
                    <a:pt x="4" y="12"/>
                  </a:lnTo>
                  <a:lnTo>
                    <a:pt x="2" y="21"/>
                  </a:lnTo>
                  <a:lnTo>
                    <a:pt x="2" y="21"/>
                  </a:lnTo>
                  <a:lnTo>
                    <a:pt x="0" y="32"/>
                  </a:lnTo>
                  <a:lnTo>
                    <a:pt x="0" y="32"/>
                  </a:lnTo>
                  <a:lnTo>
                    <a:pt x="0" y="37"/>
                  </a:lnTo>
                  <a:lnTo>
                    <a:pt x="4" y="39"/>
                  </a:lnTo>
                  <a:lnTo>
                    <a:pt x="8" y="41"/>
                  </a:lnTo>
                  <a:lnTo>
                    <a:pt x="11" y="41"/>
                  </a:lnTo>
                  <a:lnTo>
                    <a:pt x="11" y="41"/>
                  </a:lnTo>
                  <a:lnTo>
                    <a:pt x="18" y="41"/>
                  </a:lnTo>
                  <a:lnTo>
                    <a:pt x="24" y="37"/>
                  </a:lnTo>
                  <a:lnTo>
                    <a:pt x="27" y="33"/>
                  </a:lnTo>
                  <a:lnTo>
                    <a:pt x="31" y="26"/>
                  </a:lnTo>
                  <a:lnTo>
                    <a:pt x="20" y="26"/>
                  </a:lnTo>
                  <a:lnTo>
                    <a:pt x="20" y="26"/>
                  </a:lnTo>
                  <a:lnTo>
                    <a:pt x="18" y="32"/>
                  </a:lnTo>
                  <a:lnTo>
                    <a:pt x="16" y="33"/>
                  </a:lnTo>
                  <a:lnTo>
                    <a:pt x="13" y="35"/>
                  </a:lnTo>
                  <a:lnTo>
                    <a:pt x="13" y="35"/>
                  </a:lnTo>
                  <a:lnTo>
                    <a:pt x="11" y="33"/>
                  </a:lnTo>
                  <a:lnTo>
                    <a:pt x="9" y="32"/>
                  </a:lnTo>
                  <a:lnTo>
                    <a:pt x="9" y="32"/>
                  </a:lnTo>
                  <a:lnTo>
                    <a:pt x="11" y="21"/>
                  </a:lnTo>
                  <a:lnTo>
                    <a:pt x="32" y="21"/>
                  </a:lnTo>
                  <a:lnTo>
                    <a:pt x="32" y="21"/>
                  </a:lnTo>
                  <a:lnTo>
                    <a:pt x="34" y="16"/>
                  </a:lnTo>
                  <a:lnTo>
                    <a:pt x="34" y="9"/>
                  </a:lnTo>
                  <a:lnTo>
                    <a:pt x="34" y="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21" name="Freeform 197"/>
            <p:cNvSpPr>
              <a:spLocks/>
            </p:cNvSpPr>
            <p:nvPr userDrawn="1"/>
          </p:nvSpPr>
          <p:spPr bwMode="auto">
            <a:xfrm>
              <a:off x="5604" y="574"/>
              <a:ext cx="12" cy="11"/>
            </a:xfrm>
            <a:custGeom>
              <a:avLst/>
              <a:gdLst>
                <a:gd name="T0" fmla="*/ 12 w 12"/>
                <a:gd name="T1" fmla="*/ 4 h 11"/>
                <a:gd name="T2" fmla="*/ 12 w 12"/>
                <a:gd name="T3" fmla="*/ 4 h 11"/>
                <a:gd name="T4" fmla="*/ 11 w 12"/>
                <a:gd name="T5" fmla="*/ 11 h 11"/>
                <a:gd name="T6" fmla="*/ 0 w 12"/>
                <a:gd name="T7" fmla="*/ 11 h 11"/>
                <a:gd name="T8" fmla="*/ 0 w 12"/>
                <a:gd name="T9" fmla="*/ 11 h 11"/>
                <a:gd name="T10" fmla="*/ 3 w 12"/>
                <a:gd name="T11" fmla="*/ 4 h 11"/>
                <a:gd name="T12" fmla="*/ 5 w 12"/>
                <a:gd name="T13" fmla="*/ 2 h 11"/>
                <a:gd name="T14" fmla="*/ 9 w 12"/>
                <a:gd name="T15" fmla="*/ 0 h 11"/>
                <a:gd name="T16" fmla="*/ 9 w 12"/>
                <a:gd name="T17" fmla="*/ 0 h 11"/>
                <a:gd name="T18" fmla="*/ 12 w 12"/>
                <a:gd name="T19" fmla="*/ 2 h 11"/>
                <a:gd name="T20" fmla="*/ 12 w 12"/>
                <a:gd name="T21" fmla="*/ 4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 h="11">
                  <a:moveTo>
                    <a:pt x="12" y="4"/>
                  </a:moveTo>
                  <a:lnTo>
                    <a:pt x="12" y="4"/>
                  </a:lnTo>
                  <a:lnTo>
                    <a:pt x="11" y="11"/>
                  </a:lnTo>
                  <a:lnTo>
                    <a:pt x="0" y="11"/>
                  </a:lnTo>
                  <a:lnTo>
                    <a:pt x="0" y="11"/>
                  </a:lnTo>
                  <a:lnTo>
                    <a:pt x="3" y="4"/>
                  </a:lnTo>
                  <a:lnTo>
                    <a:pt x="5" y="2"/>
                  </a:lnTo>
                  <a:lnTo>
                    <a:pt x="9" y="0"/>
                  </a:lnTo>
                  <a:lnTo>
                    <a:pt x="9" y="0"/>
                  </a:lnTo>
                  <a:lnTo>
                    <a:pt x="12" y="2"/>
                  </a:lnTo>
                  <a:lnTo>
                    <a:pt x="1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22" name="Freeform 198"/>
            <p:cNvSpPr>
              <a:spLocks/>
            </p:cNvSpPr>
            <p:nvPr userDrawn="1"/>
          </p:nvSpPr>
          <p:spPr bwMode="auto">
            <a:xfrm>
              <a:off x="5591" y="569"/>
              <a:ext cx="34" cy="41"/>
            </a:xfrm>
            <a:custGeom>
              <a:avLst/>
              <a:gdLst>
                <a:gd name="T0" fmla="*/ 34 w 34"/>
                <a:gd name="T1" fmla="*/ 9 h 41"/>
                <a:gd name="T2" fmla="*/ 34 w 34"/>
                <a:gd name="T3" fmla="*/ 9 h 41"/>
                <a:gd name="T4" fmla="*/ 34 w 34"/>
                <a:gd name="T5" fmla="*/ 3 h 41"/>
                <a:gd name="T6" fmla="*/ 31 w 34"/>
                <a:gd name="T7" fmla="*/ 2 h 41"/>
                <a:gd name="T8" fmla="*/ 27 w 34"/>
                <a:gd name="T9" fmla="*/ 0 h 41"/>
                <a:gd name="T10" fmla="*/ 24 w 34"/>
                <a:gd name="T11" fmla="*/ 0 h 41"/>
                <a:gd name="T12" fmla="*/ 24 w 34"/>
                <a:gd name="T13" fmla="*/ 0 h 41"/>
                <a:gd name="T14" fmla="*/ 15 w 34"/>
                <a:gd name="T15" fmla="*/ 2 h 41"/>
                <a:gd name="T16" fmla="*/ 9 w 34"/>
                <a:gd name="T17" fmla="*/ 5 h 41"/>
                <a:gd name="T18" fmla="*/ 4 w 34"/>
                <a:gd name="T19" fmla="*/ 12 h 41"/>
                <a:gd name="T20" fmla="*/ 2 w 34"/>
                <a:gd name="T21" fmla="*/ 21 h 41"/>
                <a:gd name="T22" fmla="*/ 2 w 34"/>
                <a:gd name="T23" fmla="*/ 21 h 41"/>
                <a:gd name="T24" fmla="*/ 0 w 34"/>
                <a:gd name="T25" fmla="*/ 32 h 41"/>
                <a:gd name="T26" fmla="*/ 0 w 34"/>
                <a:gd name="T27" fmla="*/ 32 h 41"/>
                <a:gd name="T28" fmla="*/ 0 w 34"/>
                <a:gd name="T29" fmla="*/ 37 h 41"/>
                <a:gd name="T30" fmla="*/ 4 w 34"/>
                <a:gd name="T31" fmla="*/ 39 h 41"/>
                <a:gd name="T32" fmla="*/ 8 w 34"/>
                <a:gd name="T33" fmla="*/ 41 h 41"/>
                <a:gd name="T34" fmla="*/ 11 w 34"/>
                <a:gd name="T35" fmla="*/ 41 h 41"/>
                <a:gd name="T36" fmla="*/ 11 w 34"/>
                <a:gd name="T37" fmla="*/ 41 h 41"/>
                <a:gd name="T38" fmla="*/ 18 w 34"/>
                <a:gd name="T39" fmla="*/ 41 h 41"/>
                <a:gd name="T40" fmla="*/ 24 w 34"/>
                <a:gd name="T41" fmla="*/ 37 h 41"/>
                <a:gd name="T42" fmla="*/ 27 w 34"/>
                <a:gd name="T43" fmla="*/ 33 h 41"/>
                <a:gd name="T44" fmla="*/ 31 w 34"/>
                <a:gd name="T45" fmla="*/ 26 h 41"/>
                <a:gd name="T46" fmla="*/ 20 w 34"/>
                <a:gd name="T47" fmla="*/ 26 h 41"/>
                <a:gd name="T48" fmla="*/ 20 w 34"/>
                <a:gd name="T49" fmla="*/ 26 h 41"/>
                <a:gd name="T50" fmla="*/ 18 w 34"/>
                <a:gd name="T51" fmla="*/ 32 h 41"/>
                <a:gd name="T52" fmla="*/ 16 w 34"/>
                <a:gd name="T53" fmla="*/ 33 h 41"/>
                <a:gd name="T54" fmla="*/ 13 w 34"/>
                <a:gd name="T55" fmla="*/ 35 h 41"/>
                <a:gd name="T56" fmla="*/ 13 w 34"/>
                <a:gd name="T57" fmla="*/ 35 h 41"/>
                <a:gd name="T58" fmla="*/ 11 w 34"/>
                <a:gd name="T59" fmla="*/ 33 h 41"/>
                <a:gd name="T60" fmla="*/ 9 w 34"/>
                <a:gd name="T61" fmla="*/ 32 h 41"/>
                <a:gd name="T62" fmla="*/ 9 w 34"/>
                <a:gd name="T63" fmla="*/ 32 h 41"/>
                <a:gd name="T64" fmla="*/ 11 w 34"/>
                <a:gd name="T65" fmla="*/ 21 h 41"/>
                <a:gd name="T66" fmla="*/ 32 w 34"/>
                <a:gd name="T67" fmla="*/ 21 h 41"/>
                <a:gd name="T68" fmla="*/ 32 w 34"/>
                <a:gd name="T69" fmla="*/ 21 h 41"/>
                <a:gd name="T70" fmla="*/ 34 w 34"/>
                <a:gd name="T71" fmla="*/ 16 h 41"/>
                <a:gd name="T72" fmla="*/ 34 w 34"/>
                <a:gd name="T73" fmla="*/ 9 h 41"/>
                <a:gd name="T74" fmla="*/ 34 w 34"/>
                <a:gd name="T75" fmla="*/ 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4" h="41">
                  <a:moveTo>
                    <a:pt x="34" y="9"/>
                  </a:moveTo>
                  <a:lnTo>
                    <a:pt x="34" y="9"/>
                  </a:lnTo>
                  <a:lnTo>
                    <a:pt x="34" y="3"/>
                  </a:lnTo>
                  <a:lnTo>
                    <a:pt x="31" y="2"/>
                  </a:lnTo>
                  <a:lnTo>
                    <a:pt x="27" y="0"/>
                  </a:lnTo>
                  <a:lnTo>
                    <a:pt x="24" y="0"/>
                  </a:lnTo>
                  <a:lnTo>
                    <a:pt x="24" y="0"/>
                  </a:lnTo>
                  <a:lnTo>
                    <a:pt x="15" y="2"/>
                  </a:lnTo>
                  <a:lnTo>
                    <a:pt x="9" y="5"/>
                  </a:lnTo>
                  <a:lnTo>
                    <a:pt x="4" y="12"/>
                  </a:lnTo>
                  <a:lnTo>
                    <a:pt x="2" y="21"/>
                  </a:lnTo>
                  <a:lnTo>
                    <a:pt x="2" y="21"/>
                  </a:lnTo>
                  <a:lnTo>
                    <a:pt x="0" y="32"/>
                  </a:lnTo>
                  <a:lnTo>
                    <a:pt x="0" y="32"/>
                  </a:lnTo>
                  <a:lnTo>
                    <a:pt x="0" y="37"/>
                  </a:lnTo>
                  <a:lnTo>
                    <a:pt x="4" y="39"/>
                  </a:lnTo>
                  <a:lnTo>
                    <a:pt x="8" y="41"/>
                  </a:lnTo>
                  <a:lnTo>
                    <a:pt x="11" y="41"/>
                  </a:lnTo>
                  <a:lnTo>
                    <a:pt x="11" y="41"/>
                  </a:lnTo>
                  <a:lnTo>
                    <a:pt x="18" y="41"/>
                  </a:lnTo>
                  <a:lnTo>
                    <a:pt x="24" y="37"/>
                  </a:lnTo>
                  <a:lnTo>
                    <a:pt x="27" y="33"/>
                  </a:lnTo>
                  <a:lnTo>
                    <a:pt x="31" y="26"/>
                  </a:lnTo>
                  <a:lnTo>
                    <a:pt x="20" y="26"/>
                  </a:lnTo>
                  <a:lnTo>
                    <a:pt x="20" y="26"/>
                  </a:lnTo>
                  <a:lnTo>
                    <a:pt x="18" y="32"/>
                  </a:lnTo>
                  <a:lnTo>
                    <a:pt x="16" y="33"/>
                  </a:lnTo>
                  <a:lnTo>
                    <a:pt x="13" y="35"/>
                  </a:lnTo>
                  <a:lnTo>
                    <a:pt x="13" y="35"/>
                  </a:lnTo>
                  <a:lnTo>
                    <a:pt x="11" y="33"/>
                  </a:lnTo>
                  <a:lnTo>
                    <a:pt x="9" y="32"/>
                  </a:lnTo>
                  <a:lnTo>
                    <a:pt x="9" y="32"/>
                  </a:lnTo>
                  <a:lnTo>
                    <a:pt x="11" y="21"/>
                  </a:lnTo>
                  <a:lnTo>
                    <a:pt x="32" y="21"/>
                  </a:lnTo>
                  <a:lnTo>
                    <a:pt x="32" y="21"/>
                  </a:lnTo>
                  <a:lnTo>
                    <a:pt x="34" y="16"/>
                  </a:lnTo>
                  <a:lnTo>
                    <a:pt x="34" y="9"/>
                  </a:lnTo>
                  <a:lnTo>
                    <a:pt x="34"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23" name="Freeform 199"/>
            <p:cNvSpPr>
              <a:spLocks/>
            </p:cNvSpPr>
            <p:nvPr userDrawn="1"/>
          </p:nvSpPr>
          <p:spPr bwMode="auto">
            <a:xfrm>
              <a:off x="5230" y="12"/>
              <a:ext cx="81" cy="204"/>
            </a:xfrm>
            <a:custGeom>
              <a:avLst/>
              <a:gdLst>
                <a:gd name="T0" fmla="*/ 23 w 81"/>
                <a:gd name="T1" fmla="*/ 204 h 204"/>
                <a:gd name="T2" fmla="*/ 0 w 81"/>
                <a:gd name="T3" fmla="*/ 204 h 204"/>
                <a:gd name="T4" fmla="*/ 58 w 81"/>
                <a:gd name="T5" fmla="*/ 0 h 204"/>
                <a:gd name="T6" fmla="*/ 81 w 81"/>
                <a:gd name="T7" fmla="*/ 0 h 204"/>
                <a:gd name="T8" fmla="*/ 23 w 81"/>
                <a:gd name="T9" fmla="*/ 204 h 204"/>
                <a:gd name="T10" fmla="*/ 23 w 81"/>
                <a:gd name="T11" fmla="*/ 204 h 204"/>
              </a:gdLst>
              <a:ahLst/>
              <a:cxnLst>
                <a:cxn ang="0">
                  <a:pos x="T0" y="T1"/>
                </a:cxn>
                <a:cxn ang="0">
                  <a:pos x="T2" y="T3"/>
                </a:cxn>
                <a:cxn ang="0">
                  <a:pos x="T4" y="T5"/>
                </a:cxn>
                <a:cxn ang="0">
                  <a:pos x="T6" y="T7"/>
                </a:cxn>
                <a:cxn ang="0">
                  <a:pos x="T8" y="T9"/>
                </a:cxn>
                <a:cxn ang="0">
                  <a:pos x="T10" y="T11"/>
                </a:cxn>
              </a:cxnLst>
              <a:rect l="0" t="0" r="r" b="b"/>
              <a:pathLst>
                <a:path w="81" h="204">
                  <a:moveTo>
                    <a:pt x="23" y="204"/>
                  </a:moveTo>
                  <a:lnTo>
                    <a:pt x="0" y="204"/>
                  </a:lnTo>
                  <a:lnTo>
                    <a:pt x="58" y="0"/>
                  </a:lnTo>
                  <a:lnTo>
                    <a:pt x="81" y="0"/>
                  </a:lnTo>
                  <a:lnTo>
                    <a:pt x="23" y="204"/>
                  </a:lnTo>
                  <a:lnTo>
                    <a:pt x="23" y="204"/>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Tree>
  </p:cSld>
  <p:clrMap bg1="lt1" tx1="dk1" bg2="lt2" tx2="dk2" accent1="accent1" accent2="accent2" accent3="accent3" accent4="accent4" accent5="accent5" accent6="accent6" hlink="hlink" folHlink="folHlink"/>
  <p:sldLayoutIdLst>
    <p:sldLayoutId id="2147483652" r:id="rId1"/>
    <p:sldLayoutId id="2147483653" r:id="rId2"/>
  </p:sldLayoutIdLst>
  <p:timing>
    <p:tnLst>
      <p:par>
        <p:cTn id="1" dur="indefinite" restart="never" nodeType="tmRoot"/>
      </p:par>
    </p:tnLst>
  </p:timing>
  <p:hf sldNum="0" hdr="0"/>
  <p:txStyles>
    <p:titleStyle>
      <a:lvl1pPr algn="l" rtl="0" eaLnBrk="1" fontAlgn="base" hangingPunct="1">
        <a:spcBef>
          <a:spcPct val="0"/>
        </a:spcBef>
        <a:spcAft>
          <a:spcPct val="0"/>
        </a:spcAft>
        <a:defRPr kumimoji="1" sz="3600" b="0">
          <a:solidFill>
            <a:schemeClr val="tx2"/>
          </a:solidFill>
          <a:latin typeface="+mj-lt"/>
          <a:ea typeface="+mj-ea"/>
          <a:cs typeface="+mj-cs"/>
        </a:defRPr>
      </a:lvl1pPr>
      <a:lvl2pPr algn="l" rtl="0" eaLnBrk="1" fontAlgn="base" hangingPunct="1">
        <a:spcBef>
          <a:spcPct val="0"/>
        </a:spcBef>
        <a:spcAft>
          <a:spcPct val="0"/>
        </a:spcAft>
        <a:defRPr kumimoji="1" sz="3600" b="1">
          <a:solidFill>
            <a:schemeClr val="tx2"/>
          </a:solidFill>
          <a:latin typeface="Arial" charset="0"/>
          <a:ea typeface="ＭＳ ゴシック" pitchFamily="49" charset="-128"/>
        </a:defRPr>
      </a:lvl2pPr>
      <a:lvl3pPr algn="l" rtl="0" eaLnBrk="1" fontAlgn="base" hangingPunct="1">
        <a:spcBef>
          <a:spcPct val="0"/>
        </a:spcBef>
        <a:spcAft>
          <a:spcPct val="0"/>
        </a:spcAft>
        <a:defRPr kumimoji="1" sz="3600" b="1">
          <a:solidFill>
            <a:schemeClr val="tx2"/>
          </a:solidFill>
          <a:latin typeface="Arial" charset="0"/>
          <a:ea typeface="ＭＳ ゴシック" pitchFamily="49" charset="-128"/>
        </a:defRPr>
      </a:lvl3pPr>
      <a:lvl4pPr algn="l" rtl="0" eaLnBrk="1" fontAlgn="base" hangingPunct="1">
        <a:spcBef>
          <a:spcPct val="0"/>
        </a:spcBef>
        <a:spcAft>
          <a:spcPct val="0"/>
        </a:spcAft>
        <a:defRPr kumimoji="1" sz="3600" b="1">
          <a:solidFill>
            <a:schemeClr val="tx2"/>
          </a:solidFill>
          <a:latin typeface="Arial" charset="0"/>
          <a:ea typeface="ＭＳ ゴシック" pitchFamily="49" charset="-128"/>
        </a:defRPr>
      </a:lvl4pPr>
      <a:lvl5pPr algn="l" rtl="0" eaLnBrk="1" fontAlgn="base" hangingPunct="1">
        <a:spcBef>
          <a:spcPct val="0"/>
        </a:spcBef>
        <a:spcAft>
          <a:spcPct val="0"/>
        </a:spcAft>
        <a:defRPr kumimoji="1" sz="3600" b="1">
          <a:solidFill>
            <a:schemeClr val="tx2"/>
          </a:solidFill>
          <a:latin typeface="Arial" charset="0"/>
          <a:ea typeface="ＭＳ ゴシック" pitchFamily="49" charset="-128"/>
        </a:defRPr>
      </a:lvl5pPr>
      <a:lvl6pPr marL="457200" algn="l" rtl="0" eaLnBrk="1" fontAlgn="base" hangingPunct="1">
        <a:spcBef>
          <a:spcPct val="0"/>
        </a:spcBef>
        <a:spcAft>
          <a:spcPct val="0"/>
        </a:spcAft>
        <a:defRPr kumimoji="1" sz="3600" b="1">
          <a:solidFill>
            <a:schemeClr val="tx2"/>
          </a:solidFill>
          <a:latin typeface="Arial" charset="0"/>
          <a:ea typeface="ＭＳ ゴシック" pitchFamily="49" charset="-128"/>
        </a:defRPr>
      </a:lvl6pPr>
      <a:lvl7pPr marL="914400" algn="l" rtl="0" eaLnBrk="1" fontAlgn="base" hangingPunct="1">
        <a:spcBef>
          <a:spcPct val="0"/>
        </a:spcBef>
        <a:spcAft>
          <a:spcPct val="0"/>
        </a:spcAft>
        <a:defRPr kumimoji="1" sz="3600" b="1">
          <a:solidFill>
            <a:schemeClr val="tx2"/>
          </a:solidFill>
          <a:latin typeface="Arial" charset="0"/>
          <a:ea typeface="ＭＳ ゴシック" pitchFamily="49" charset="-128"/>
        </a:defRPr>
      </a:lvl7pPr>
      <a:lvl8pPr marL="1371600" algn="l" rtl="0" eaLnBrk="1" fontAlgn="base" hangingPunct="1">
        <a:spcBef>
          <a:spcPct val="0"/>
        </a:spcBef>
        <a:spcAft>
          <a:spcPct val="0"/>
        </a:spcAft>
        <a:defRPr kumimoji="1" sz="3600" b="1">
          <a:solidFill>
            <a:schemeClr val="tx2"/>
          </a:solidFill>
          <a:latin typeface="Arial" charset="0"/>
          <a:ea typeface="ＭＳ ゴシック" pitchFamily="49" charset="-128"/>
        </a:defRPr>
      </a:lvl8pPr>
      <a:lvl9pPr marL="1828800" algn="l" rtl="0" eaLnBrk="1" fontAlgn="base" hangingPunct="1">
        <a:spcBef>
          <a:spcPct val="0"/>
        </a:spcBef>
        <a:spcAft>
          <a:spcPct val="0"/>
        </a:spcAft>
        <a:defRPr kumimoji="1" sz="3600" b="1">
          <a:solidFill>
            <a:schemeClr val="tx2"/>
          </a:solidFill>
          <a:latin typeface="Arial" charset="0"/>
          <a:ea typeface="ＭＳ ゴシック" pitchFamily="49" charset="-128"/>
        </a:defRPr>
      </a:lvl9pPr>
    </p:titleStyle>
    <p:bodyStyle>
      <a:lvl1pPr marL="342900" indent="-342900" algn="l" rtl="0" eaLnBrk="1" fontAlgn="base" hangingPunct="1">
        <a:spcBef>
          <a:spcPct val="20000"/>
        </a:spcBef>
        <a:spcAft>
          <a:spcPct val="0"/>
        </a:spcAft>
        <a:buChar char="•"/>
        <a:defRPr kumimoji="1" sz="28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sz="1600">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80.png"/></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80.png"/><Relationship Id="rId2" Type="http://schemas.openxmlformats.org/officeDocument/2006/relationships/image" Target="../media/image170.png"/><Relationship Id="rId1" Type="http://schemas.openxmlformats.org/officeDocument/2006/relationships/slideLayout" Target="../slideLayouts/slideLayout2.xml"/><Relationship Id="rId6" Type="http://schemas.openxmlformats.org/officeDocument/2006/relationships/image" Target="../media/image210.png"/><Relationship Id="rId5" Type="http://schemas.openxmlformats.org/officeDocument/2006/relationships/image" Target="../media/image200.png"/><Relationship Id="rId4" Type="http://schemas.openxmlformats.org/officeDocument/2006/relationships/image" Target="../media/image190.png"/></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40.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5" Type="http://schemas.openxmlformats.org/officeDocument/2006/relationships/image" Target="../media/image22.png"/><Relationship Id="rId4" Type="http://schemas.openxmlformats.org/officeDocument/2006/relationships/image" Target="../media/image90.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9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110.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0.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Grp="1" noChangeArrowheads="1"/>
          </p:cNvSpPr>
          <p:nvPr>
            <p:ph type="ctrTitle"/>
          </p:nvPr>
        </p:nvSpPr>
        <p:spPr>
          <a:xfrm>
            <a:off x="323850" y="896075"/>
            <a:ext cx="8351838" cy="1754326"/>
          </a:xfrm>
        </p:spPr>
        <p:txBody>
          <a:bodyPr/>
          <a:lstStyle/>
          <a:p>
            <a:pPr eaLnBrk="1" hangingPunct="1"/>
            <a:r>
              <a:rPr lang="ja-JP" altLang="en-US" sz="3600" b="1" dirty="0" smtClean="0">
                <a:latin typeface="+mn-lt"/>
                <a:ea typeface="ＭＳ Ｐゴシック" charset="-128"/>
              </a:rPr>
              <a:t>電圧制御型発振器の</a:t>
            </a:r>
            <a:r>
              <a:rPr lang="en-US" altLang="ja-JP" sz="3600" b="1" dirty="0" smtClean="0">
                <a:latin typeface="+mn-lt"/>
                <a:ea typeface="ＭＳ Ｐゴシック" charset="-128"/>
              </a:rPr>
              <a:t/>
            </a:r>
            <a:br>
              <a:rPr lang="en-US" altLang="ja-JP" sz="3600" b="1" dirty="0" smtClean="0">
                <a:latin typeface="+mn-lt"/>
                <a:ea typeface="ＭＳ Ｐゴシック" charset="-128"/>
              </a:rPr>
            </a:br>
            <a:r>
              <a:rPr lang="ja-JP" altLang="en-US" sz="3600" b="1" dirty="0" smtClean="0">
                <a:latin typeface="+mn-lt"/>
                <a:ea typeface="ＭＳ Ｐゴシック" charset="-128"/>
              </a:rPr>
              <a:t>電源変動耐性向上のための</a:t>
            </a:r>
            <a:r>
              <a:rPr lang="en-US" altLang="ja-JP" sz="3600" b="1" dirty="0" smtClean="0">
                <a:latin typeface="+mn-lt"/>
                <a:ea typeface="ＭＳ Ｐゴシック" charset="-128"/>
              </a:rPr>
              <a:t/>
            </a:r>
            <a:br>
              <a:rPr lang="en-US" altLang="ja-JP" sz="3600" b="1" dirty="0" smtClean="0">
                <a:latin typeface="+mn-lt"/>
                <a:ea typeface="ＭＳ Ｐゴシック" charset="-128"/>
              </a:rPr>
            </a:br>
            <a:r>
              <a:rPr lang="ja-JP" altLang="en-US" sz="3600" b="1" dirty="0" smtClean="0">
                <a:latin typeface="+mn-lt"/>
                <a:ea typeface="ＭＳ Ｐゴシック" charset="-128"/>
              </a:rPr>
              <a:t>電源ダンピングの検討</a:t>
            </a:r>
          </a:p>
        </p:txBody>
      </p:sp>
      <p:sp>
        <p:nvSpPr>
          <p:cNvPr id="3076" name="Rectangle 11"/>
          <p:cNvSpPr>
            <a:spLocks noGrp="1" noChangeArrowheads="1"/>
          </p:cNvSpPr>
          <p:nvPr>
            <p:ph type="subTitle" idx="1"/>
          </p:nvPr>
        </p:nvSpPr>
        <p:spPr>
          <a:xfrm>
            <a:off x="252413" y="5356968"/>
            <a:ext cx="8642350" cy="540147"/>
          </a:xfrm>
          <a:noFill/>
        </p:spPr>
        <p:txBody>
          <a:bodyPr/>
          <a:lstStyle/>
          <a:p>
            <a:r>
              <a:rPr lang="ja-JP" altLang="en-US" dirty="0" smtClean="0"/>
              <a:t>東京工業大学大学院 理工学研究科</a:t>
            </a:r>
            <a:endParaRPr lang="en-US" altLang="ja-JP" dirty="0" smtClean="0"/>
          </a:p>
        </p:txBody>
      </p:sp>
      <p:sp>
        <p:nvSpPr>
          <p:cNvPr id="3074" name="Rectangle 4"/>
          <p:cNvSpPr>
            <a:spLocks noGrp="1" noChangeArrowheads="1"/>
          </p:cNvSpPr>
          <p:nvPr>
            <p:ph type="dt" sz="half" idx="2"/>
          </p:nvPr>
        </p:nvSpPr>
        <p:spPr>
          <a:xfrm>
            <a:off x="34925" y="6516659"/>
            <a:ext cx="1338828" cy="34134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600" b="1">
                <a:solidFill>
                  <a:schemeClr val="tx1"/>
                </a:solidFill>
                <a:latin typeface="Arial" charset="0"/>
                <a:ea typeface="ＭＳ Ｐゴシック" charset="-128"/>
              </a:defRPr>
            </a:lvl1pPr>
            <a:lvl2pPr marL="742950" indent="-285750" eaLnBrk="0" hangingPunct="0">
              <a:defRPr kumimoji="1" sz="3600" b="1">
                <a:solidFill>
                  <a:schemeClr val="tx1"/>
                </a:solidFill>
                <a:latin typeface="Arial" charset="0"/>
                <a:ea typeface="ＭＳ Ｐゴシック" charset="-128"/>
              </a:defRPr>
            </a:lvl2pPr>
            <a:lvl3pPr marL="1143000" indent="-228600" eaLnBrk="0" hangingPunct="0">
              <a:defRPr kumimoji="1" sz="3600" b="1">
                <a:solidFill>
                  <a:schemeClr val="tx1"/>
                </a:solidFill>
                <a:latin typeface="Arial" charset="0"/>
                <a:ea typeface="ＭＳ Ｐゴシック" charset="-128"/>
              </a:defRPr>
            </a:lvl3pPr>
            <a:lvl4pPr marL="1600200" indent="-228600" eaLnBrk="0" hangingPunct="0">
              <a:defRPr kumimoji="1" sz="3600" b="1">
                <a:solidFill>
                  <a:schemeClr val="tx1"/>
                </a:solidFill>
                <a:latin typeface="Arial" charset="0"/>
                <a:ea typeface="ＭＳ Ｐゴシック" charset="-128"/>
              </a:defRPr>
            </a:lvl4pPr>
            <a:lvl5pPr marL="2057400" indent="-228600" eaLnBrk="0" hangingPunct="0">
              <a:defRPr kumimoji="1" sz="3600" b="1">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3600" b="1">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3600" b="1">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3600" b="1">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3600" b="1">
                <a:solidFill>
                  <a:schemeClr val="tx1"/>
                </a:solidFill>
                <a:latin typeface="Arial" charset="0"/>
                <a:ea typeface="ＭＳ Ｐゴシック" charset="-128"/>
              </a:defRPr>
            </a:lvl9pPr>
          </a:lstStyle>
          <a:p>
            <a:pPr eaLnBrk="1" hangingPunct="1">
              <a:buNone/>
            </a:pPr>
            <a:r>
              <a:rPr lang="en-US" altLang="ja-JP" sz="1800" dirty="0" smtClean="0">
                <a:latin typeface="+mn-lt"/>
              </a:rPr>
              <a:t>2013/03/22</a:t>
            </a:r>
          </a:p>
        </p:txBody>
      </p:sp>
      <p:sp>
        <p:nvSpPr>
          <p:cNvPr id="3077" name="Rectangle 11"/>
          <p:cNvSpPr txBox="1">
            <a:spLocks noChangeArrowheads="1"/>
          </p:cNvSpPr>
          <p:nvPr/>
        </p:nvSpPr>
        <p:spPr bwMode="auto">
          <a:xfrm>
            <a:off x="252413" y="4221088"/>
            <a:ext cx="8642350" cy="574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kumimoji="1" sz="3600" b="1">
                <a:solidFill>
                  <a:schemeClr val="tx1"/>
                </a:solidFill>
                <a:latin typeface="Arial" charset="0"/>
                <a:ea typeface="ＭＳ Ｐゴシック" charset="-128"/>
              </a:defRPr>
            </a:lvl1pPr>
            <a:lvl2pPr marL="742950" indent="-285750" eaLnBrk="0" hangingPunct="0">
              <a:defRPr kumimoji="1" sz="3600" b="1">
                <a:solidFill>
                  <a:schemeClr val="tx1"/>
                </a:solidFill>
                <a:latin typeface="Arial" charset="0"/>
                <a:ea typeface="ＭＳ Ｐゴシック" charset="-128"/>
              </a:defRPr>
            </a:lvl2pPr>
            <a:lvl3pPr marL="1143000" indent="-228600" eaLnBrk="0" hangingPunct="0">
              <a:defRPr kumimoji="1" sz="3600" b="1">
                <a:solidFill>
                  <a:schemeClr val="tx1"/>
                </a:solidFill>
                <a:latin typeface="Arial" charset="0"/>
                <a:ea typeface="ＭＳ Ｐゴシック" charset="-128"/>
              </a:defRPr>
            </a:lvl3pPr>
            <a:lvl4pPr marL="1600200" indent="-228600" eaLnBrk="0" hangingPunct="0">
              <a:defRPr kumimoji="1" sz="3600" b="1">
                <a:solidFill>
                  <a:schemeClr val="tx1"/>
                </a:solidFill>
                <a:latin typeface="Arial" charset="0"/>
                <a:ea typeface="ＭＳ Ｐゴシック" charset="-128"/>
              </a:defRPr>
            </a:lvl4pPr>
            <a:lvl5pPr marL="2057400" indent="-228600" eaLnBrk="0" hangingPunct="0">
              <a:defRPr kumimoji="1" sz="3600" b="1">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3600" b="1">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3600" b="1">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3600" b="1">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3600" b="1">
                <a:solidFill>
                  <a:schemeClr val="tx1"/>
                </a:solidFill>
                <a:latin typeface="Arial" charset="0"/>
                <a:ea typeface="ＭＳ Ｐゴシック" charset="-128"/>
              </a:defRPr>
            </a:lvl9pPr>
          </a:lstStyle>
          <a:p>
            <a:pPr algn="ctr">
              <a:buFontTx/>
              <a:buNone/>
            </a:pPr>
            <a:r>
              <a:rPr kumimoji="0" lang="ja-JP" altLang="en-US" sz="3200" dirty="0" smtClean="0">
                <a:latin typeface="+mn-lt"/>
              </a:rPr>
              <a:t>○木村 健将</a:t>
            </a:r>
            <a:r>
              <a:rPr kumimoji="0" lang="en-US" altLang="ja-JP" sz="3200" dirty="0" smtClean="0">
                <a:latin typeface="+mn-lt"/>
              </a:rPr>
              <a:t>, </a:t>
            </a:r>
            <a:r>
              <a:rPr kumimoji="0" lang="ja-JP" altLang="en-US" sz="3200" dirty="0" smtClean="0">
                <a:latin typeface="+mn-lt"/>
              </a:rPr>
              <a:t>竹内 康楊</a:t>
            </a:r>
            <a:r>
              <a:rPr kumimoji="0" lang="en-US" altLang="ja-JP" sz="3200" dirty="0" smtClean="0">
                <a:latin typeface="+mn-lt"/>
              </a:rPr>
              <a:t>, </a:t>
            </a:r>
            <a:r>
              <a:rPr kumimoji="0" lang="ja-JP" altLang="en-US" sz="3200" dirty="0" smtClean="0">
                <a:latin typeface="+mn-lt"/>
              </a:rPr>
              <a:t>岡田 健一</a:t>
            </a:r>
            <a:r>
              <a:rPr kumimoji="0" lang="en-US" altLang="ja-JP" sz="3200" dirty="0" smtClean="0">
                <a:latin typeface="+mn-lt"/>
              </a:rPr>
              <a:t>, </a:t>
            </a:r>
            <a:r>
              <a:rPr kumimoji="0" lang="ja-JP" altLang="en-US" sz="3200" dirty="0" smtClean="0">
                <a:latin typeface="+mn-lt"/>
              </a:rPr>
              <a:t>松澤 昭</a:t>
            </a:r>
            <a:endParaRPr kumimoji="0" lang="en-US" altLang="ja-JP" sz="3200" dirty="0">
              <a:latin typeface="+mn-lt"/>
            </a:endParaRPr>
          </a:p>
        </p:txBody>
      </p:sp>
    </p:spTree>
    <p:extLst>
      <p:ext uri="{BB962C8B-B14F-4D97-AF65-F5344CB8AC3E}">
        <p14:creationId xmlns:p14="http://schemas.microsoft.com/office/powerpoint/2010/main" val="38150620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図 2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7374" y="891051"/>
            <a:ext cx="7416824" cy="4502872"/>
          </a:xfrm>
          <a:prstGeom prst="rect">
            <a:avLst/>
          </a:prstGeom>
        </p:spPr>
      </p:pic>
      <p:sp>
        <p:nvSpPr>
          <p:cNvPr id="3" name="日付プレースホルダー 2"/>
          <p:cNvSpPr>
            <a:spLocks noGrp="1"/>
          </p:cNvSpPr>
          <p:nvPr>
            <p:ph type="dt" sz="half" idx="10"/>
          </p:nvPr>
        </p:nvSpPr>
        <p:spPr/>
        <p:txBody>
          <a:bodyPr/>
          <a:lstStyle/>
          <a:p>
            <a:r>
              <a:rPr lang="en-US" altLang="ja-JP" smtClean="0"/>
              <a:t>2013/03/22</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K.Kimura, Tokyo Tech</a:t>
            </a:r>
            <a:endParaRPr lang="en-US" altLang="ja-JP"/>
          </a:p>
        </p:txBody>
      </p:sp>
      <p:sp>
        <p:nvSpPr>
          <p:cNvPr id="5" name="タイトル 4"/>
          <p:cNvSpPr>
            <a:spLocks noGrp="1"/>
          </p:cNvSpPr>
          <p:nvPr>
            <p:ph type="title"/>
          </p:nvPr>
        </p:nvSpPr>
        <p:spPr>
          <a:xfrm>
            <a:off x="323850" y="39713"/>
            <a:ext cx="5724644" cy="661962"/>
          </a:xfrm>
        </p:spPr>
        <p:txBody>
          <a:bodyPr/>
          <a:lstStyle/>
          <a:p>
            <a:r>
              <a:rPr lang="ja-JP" altLang="en-US" dirty="0"/>
              <a:t>シミュレーション</a:t>
            </a:r>
            <a:r>
              <a:rPr lang="ja-JP" altLang="en-US" dirty="0" smtClean="0"/>
              <a:t>との</a:t>
            </a:r>
            <a:r>
              <a:rPr lang="ja-JP" altLang="en-US" dirty="0"/>
              <a:t>比較</a:t>
            </a:r>
            <a:endParaRPr kumimoji="1" lang="ja-JP" altLang="en-US" dirty="0"/>
          </a:p>
        </p:txBody>
      </p:sp>
      <p:sp>
        <p:nvSpPr>
          <p:cNvPr id="11" name="正方形/長方形 10"/>
          <p:cNvSpPr/>
          <p:nvPr/>
        </p:nvSpPr>
        <p:spPr>
          <a:xfrm>
            <a:off x="467544" y="5356491"/>
            <a:ext cx="7272808" cy="1040285"/>
          </a:xfrm>
          <a:prstGeom prst="rect">
            <a:avLst/>
          </a:prstGeom>
        </p:spPr>
        <p:txBody>
          <a:bodyPr wrap="square">
            <a:spAutoFit/>
          </a:bodyPr>
          <a:lstStyle/>
          <a:p>
            <a:pPr marL="0" indent="0">
              <a:buNone/>
            </a:pPr>
            <a:r>
              <a:rPr lang="ja-JP" altLang="en-US" sz="2800" kern="0" dirty="0" smtClean="0"/>
              <a:t>発生する周波数</a:t>
            </a:r>
            <a:r>
              <a:rPr lang="ja-JP" altLang="en-US" sz="2800" kern="0" dirty="0"/>
              <a:t>変動</a:t>
            </a:r>
            <a:r>
              <a:rPr lang="ja-JP" altLang="en-US" sz="2800" kern="0" dirty="0" smtClean="0"/>
              <a:t>は</a:t>
            </a:r>
            <a:r>
              <a:rPr lang="en-US" altLang="ja-JP" sz="2800" kern="0" dirty="0" smtClean="0"/>
              <a:t>10 MHz</a:t>
            </a:r>
            <a:r>
              <a:rPr lang="ja-JP" altLang="en-US" sz="2800" kern="0" dirty="0" smtClean="0"/>
              <a:t>とすると</a:t>
            </a:r>
            <a:endParaRPr lang="en-US" altLang="ja-JP" sz="2800" kern="0" dirty="0" smtClean="0"/>
          </a:p>
          <a:p>
            <a:pPr marL="0" indent="0">
              <a:buNone/>
            </a:pPr>
            <a:r>
              <a:rPr lang="en-US" altLang="ja-JP" sz="2800" kern="0" dirty="0" smtClean="0"/>
              <a:t>RC=0.1 </a:t>
            </a:r>
            <a:r>
              <a:rPr lang="en-US" altLang="ja-JP" sz="2800" kern="0" dirty="0" err="1" smtClean="0"/>
              <a:t>μsec</a:t>
            </a:r>
            <a:r>
              <a:rPr lang="ja-JP" altLang="en-US" sz="2800" kern="0" dirty="0" smtClean="0"/>
              <a:t>で常に</a:t>
            </a:r>
            <a:r>
              <a:rPr lang="ja-JP" altLang="en-US" sz="2800" kern="0" dirty="0"/>
              <a:t>ロック</a:t>
            </a:r>
            <a:r>
              <a:rPr lang="ja-JP" altLang="en-US" sz="2800" kern="0" dirty="0"/>
              <a:t>状態</a:t>
            </a:r>
            <a:r>
              <a:rPr lang="ja-JP" altLang="en-US" sz="2800" kern="0" dirty="0" smtClean="0"/>
              <a:t>を維持できる。</a:t>
            </a:r>
            <a:endParaRPr lang="en-US" altLang="ja-JP" sz="2800" kern="0" dirty="0"/>
          </a:p>
        </p:txBody>
      </p:sp>
      <p:sp>
        <p:nvSpPr>
          <p:cNvPr id="20" name="正方形/長方形 19"/>
          <p:cNvSpPr/>
          <p:nvPr/>
        </p:nvSpPr>
        <p:spPr>
          <a:xfrm>
            <a:off x="7524328" y="3284984"/>
            <a:ext cx="1296144" cy="523220"/>
          </a:xfrm>
          <a:prstGeom prst="rect">
            <a:avLst/>
          </a:prstGeom>
        </p:spPr>
        <p:txBody>
          <a:bodyPr wrap="square">
            <a:spAutoFit/>
          </a:bodyPr>
          <a:lstStyle/>
          <a:p>
            <a:pPr>
              <a:buNone/>
            </a:pPr>
            <a:r>
              <a:rPr lang="ja-JP" altLang="en-US" sz="2800" dirty="0" smtClean="0">
                <a:solidFill>
                  <a:schemeClr val="tx1"/>
                </a:solidFill>
              </a:rPr>
              <a:t>許容幅</a:t>
            </a:r>
            <a:endParaRPr lang="ja-JP" altLang="en-US" sz="2800" dirty="0">
              <a:solidFill>
                <a:schemeClr val="tx1"/>
              </a:solidFill>
            </a:endParaRPr>
          </a:p>
        </p:txBody>
      </p:sp>
    </p:spTree>
    <p:extLst>
      <p:ext uri="{BB962C8B-B14F-4D97-AF65-F5344CB8AC3E}">
        <p14:creationId xmlns:p14="http://schemas.microsoft.com/office/powerpoint/2010/main" val="17631158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smtClean="0"/>
              <a:t>2013/03/22</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K.Kimura, Tokyo Tech</a:t>
            </a:r>
            <a:endParaRPr lang="en-US" altLang="ja-JP"/>
          </a:p>
        </p:txBody>
      </p:sp>
      <p:sp>
        <p:nvSpPr>
          <p:cNvPr id="5" name="タイトル 4"/>
          <p:cNvSpPr>
            <a:spLocks noGrp="1"/>
          </p:cNvSpPr>
          <p:nvPr>
            <p:ph type="title"/>
          </p:nvPr>
        </p:nvSpPr>
        <p:spPr>
          <a:xfrm>
            <a:off x="323850" y="39713"/>
            <a:ext cx="3877985" cy="661962"/>
          </a:xfrm>
        </p:spPr>
        <p:txBody>
          <a:bodyPr/>
          <a:lstStyle/>
          <a:p>
            <a:r>
              <a:rPr lang="ja-JP" altLang="en-US" dirty="0" smtClean="0"/>
              <a:t>結論と今後の課題</a:t>
            </a:r>
            <a:endParaRPr kumimoji="1" lang="ja-JP" altLang="en-US" dirty="0"/>
          </a:p>
        </p:txBody>
      </p:sp>
      <p:sp>
        <p:nvSpPr>
          <p:cNvPr id="7" name="コンテンツ プレースホルダー 2"/>
          <p:cNvSpPr txBox="1">
            <a:spLocks/>
          </p:cNvSpPr>
          <p:nvPr/>
        </p:nvSpPr>
        <p:spPr bwMode="auto">
          <a:xfrm>
            <a:off x="467544" y="1124744"/>
            <a:ext cx="8229600" cy="5256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8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sz="1600">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r>
              <a:rPr lang="ja-JP" altLang="en-US" b="0" u="sng" dirty="0" smtClean="0">
                <a:latin typeface="+mj-lt"/>
              </a:rPr>
              <a:t>結論</a:t>
            </a:r>
            <a:endParaRPr lang="en-US" altLang="ja-JP" b="0" dirty="0" smtClean="0">
              <a:latin typeface="+mj-lt"/>
            </a:endParaRPr>
          </a:p>
          <a:p>
            <a:pPr lvl="1"/>
            <a:r>
              <a:rPr lang="ja-JP" altLang="en-US" b="0" dirty="0" smtClean="0">
                <a:latin typeface="+mj-lt"/>
              </a:rPr>
              <a:t>電源変動によって、オフ時のスイッチトキャパシタの寄生容量が変化し、</a:t>
            </a:r>
            <a:r>
              <a:rPr lang="ja-JP" altLang="en-US" b="0" dirty="0">
                <a:latin typeface="+mj-lt"/>
              </a:rPr>
              <a:t>周波数</a:t>
            </a:r>
            <a:r>
              <a:rPr lang="ja-JP" altLang="en-US" b="0" dirty="0" smtClean="0">
                <a:latin typeface="+mj-lt"/>
              </a:rPr>
              <a:t>が</a:t>
            </a:r>
            <a:r>
              <a:rPr lang="ja-JP" altLang="en-US" b="0" dirty="0">
                <a:latin typeface="+mj-lt"/>
              </a:rPr>
              <a:t>変化</a:t>
            </a:r>
            <a:r>
              <a:rPr lang="ja-JP" altLang="en-US" b="0" dirty="0" smtClean="0">
                <a:latin typeface="+mj-lt"/>
              </a:rPr>
              <a:t>する。</a:t>
            </a:r>
            <a:endParaRPr lang="en-US" altLang="ja-JP" b="0" dirty="0" smtClean="0">
              <a:latin typeface="+mj-lt"/>
            </a:endParaRPr>
          </a:p>
          <a:p>
            <a:pPr lvl="1"/>
            <a:r>
              <a:rPr lang="ja-JP" altLang="en-US" b="0" dirty="0" smtClean="0">
                <a:latin typeface="+mj-lt"/>
              </a:rPr>
              <a:t>電源にダンピング回路を挿入することで、電源変動の影響を緩和し、周波数変化を抑えられる。</a:t>
            </a:r>
            <a:endParaRPr lang="en-US" altLang="ja-JP" b="0" dirty="0" smtClean="0">
              <a:latin typeface="+mj-lt"/>
            </a:endParaRPr>
          </a:p>
          <a:p>
            <a:pPr lvl="1"/>
            <a:r>
              <a:rPr lang="ja-JP" altLang="en-US" b="0" dirty="0" smtClean="0">
                <a:latin typeface="+mj-lt"/>
              </a:rPr>
              <a:t>周波数変動を最小に抑えるには、</a:t>
            </a:r>
            <a:r>
              <a:rPr lang="en-US" altLang="ja-JP" b="0" dirty="0" smtClean="0">
                <a:latin typeface="+mj-lt"/>
              </a:rPr>
              <a:t>RC=0.1 </a:t>
            </a:r>
            <a:r>
              <a:rPr lang="en-US" altLang="ja-JP" b="0" dirty="0" err="1" smtClean="0">
                <a:latin typeface="+mj-lt"/>
              </a:rPr>
              <a:t>μsec</a:t>
            </a:r>
            <a:r>
              <a:rPr lang="ja-JP" altLang="en-US" b="0" dirty="0" smtClean="0">
                <a:latin typeface="+mj-lt"/>
              </a:rPr>
              <a:t>の大きさ</a:t>
            </a:r>
            <a:r>
              <a:rPr lang="ja-JP" altLang="en-US" b="0" dirty="0" smtClean="0">
                <a:latin typeface="+mj-lt"/>
              </a:rPr>
              <a:t>が必要</a:t>
            </a:r>
            <a:r>
              <a:rPr lang="ja-JP" altLang="en-US" b="0" dirty="0" smtClean="0">
                <a:latin typeface="+mj-lt"/>
              </a:rPr>
              <a:t>になる。</a:t>
            </a:r>
            <a:endParaRPr lang="en-US" altLang="ja-JP" b="0" dirty="0">
              <a:latin typeface="+mj-lt"/>
            </a:endParaRPr>
          </a:p>
          <a:p>
            <a:pPr marL="457200" lvl="1" indent="0">
              <a:buNone/>
            </a:pPr>
            <a:endParaRPr lang="en-US" altLang="ja-JP" b="0" dirty="0" smtClean="0">
              <a:latin typeface="+mj-lt"/>
            </a:endParaRPr>
          </a:p>
          <a:p>
            <a:r>
              <a:rPr lang="ja-JP" altLang="en-US" b="0" u="sng" dirty="0" smtClean="0">
                <a:latin typeface="+mj-lt"/>
              </a:rPr>
              <a:t>今後の課題</a:t>
            </a:r>
            <a:endParaRPr lang="en-US" altLang="ja-JP" b="0" dirty="0">
              <a:latin typeface="+mj-lt"/>
            </a:endParaRPr>
          </a:p>
          <a:p>
            <a:pPr lvl="1"/>
            <a:r>
              <a:rPr lang="ja-JP" altLang="en-US" b="0" dirty="0" smtClean="0">
                <a:latin typeface="+mj-lt"/>
              </a:rPr>
              <a:t>クロスカップルトランジスタなど、電源電圧の変動により寄生容量が変化しうる箇所についてさらに検討していく。</a:t>
            </a:r>
            <a:endParaRPr lang="en-US" altLang="ja-JP" b="0" dirty="0">
              <a:latin typeface="+mj-lt"/>
            </a:endParaRPr>
          </a:p>
          <a:p>
            <a:pPr lvl="1"/>
            <a:endParaRPr lang="en-US" altLang="ja-JP" b="0" dirty="0">
              <a:latin typeface="+mj-lt"/>
            </a:endParaRPr>
          </a:p>
        </p:txBody>
      </p:sp>
    </p:spTree>
    <p:extLst>
      <p:ext uri="{BB962C8B-B14F-4D97-AF65-F5344CB8AC3E}">
        <p14:creationId xmlns:p14="http://schemas.microsoft.com/office/powerpoint/2010/main" val="4453928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smtClean="0"/>
              <a:t>2013/03/22</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K.Kimura, Tokyo Tech</a:t>
            </a:r>
            <a:endParaRPr lang="en-US" altLang="ja-JP"/>
          </a:p>
        </p:txBody>
      </p:sp>
      <p:sp>
        <p:nvSpPr>
          <p:cNvPr id="10" name="コンテンツ プレースホルダー 1"/>
          <p:cNvSpPr txBox="1">
            <a:spLocks/>
          </p:cNvSpPr>
          <p:nvPr/>
        </p:nvSpPr>
        <p:spPr bwMode="auto">
          <a:xfrm>
            <a:off x="2555776" y="3068960"/>
            <a:ext cx="4031679" cy="9179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8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sz="1600">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FontTx/>
              <a:buNone/>
            </a:pPr>
            <a:r>
              <a:rPr lang="ja-JP" altLang="en-US" sz="5400" kern="0" dirty="0" smtClean="0"/>
              <a:t>補足</a:t>
            </a:r>
            <a:r>
              <a:rPr lang="ja-JP" altLang="en-US" sz="5400" kern="0" dirty="0"/>
              <a:t>スライド</a:t>
            </a:r>
            <a:endParaRPr lang="en-US" altLang="ja-JP" sz="5400" kern="0" dirty="0" smtClean="0"/>
          </a:p>
        </p:txBody>
      </p:sp>
    </p:spTree>
    <p:extLst>
      <p:ext uri="{BB962C8B-B14F-4D97-AF65-F5344CB8AC3E}">
        <p14:creationId xmlns:p14="http://schemas.microsoft.com/office/powerpoint/2010/main" val="36739502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smtClean="0"/>
              <a:t>2013/03/22</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K.Kimura, Tokyo Tech</a:t>
            </a:r>
            <a:endParaRPr lang="en-US" altLang="ja-JP"/>
          </a:p>
        </p:txBody>
      </p:sp>
      <p:sp>
        <p:nvSpPr>
          <p:cNvPr id="5" name="タイトル 4"/>
          <p:cNvSpPr>
            <a:spLocks noGrp="1"/>
          </p:cNvSpPr>
          <p:nvPr>
            <p:ph type="title"/>
          </p:nvPr>
        </p:nvSpPr>
        <p:spPr>
          <a:xfrm>
            <a:off x="323850" y="39713"/>
            <a:ext cx="2031325" cy="661962"/>
          </a:xfrm>
        </p:spPr>
        <p:txBody>
          <a:bodyPr/>
          <a:lstStyle/>
          <a:p>
            <a:r>
              <a:rPr lang="ja-JP" altLang="en-US" dirty="0"/>
              <a:t>従来</a:t>
            </a:r>
            <a:r>
              <a:rPr lang="ja-JP" altLang="en-US" dirty="0" smtClean="0"/>
              <a:t>手法</a:t>
            </a:r>
            <a:endParaRPr kumimoji="1" lang="ja-JP" altLang="en-US" dirty="0"/>
          </a:p>
        </p:txBody>
      </p:sp>
      <p:sp>
        <p:nvSpPr>
          <p:cNvPr id="17" name="テキスト ボックス 16"/>
          <p:cNvSpPr txBox="1"/>
          <p:nvPr/>
        </p:nvSpPr>
        <p:spPr>
          <a:xfrm>
            <a:off x="323850" y="3861048"/>
            <a:ext cx="5324050" cy="2062103"/>
          </a:xfrm>
          <a:prstGeom prst="rect">
            <a:avLst/>
          </a:prstGeom>
          <a:noFill/>
        </p:spPr>
        <p:txBody>
          <a:bodyPr wrap="square" rtlCol="0">
            <a:spAutoFit/>
          </a:bodyPr>
          <a:lstStyle/>
          <a:p>
            <a:pPr fontAlgn="auto">
              <a:spcBef>
                <a:spcPts val="0"/>
              </a:spcBef>
              <a:spcAft>
                <a:spcPts val="0"/>
              </a:spcAft>
              <a:buClr>
                <a:srgbClr val="FF0000"/>
              </a:buClr>
              <a:buNone/>
            </a:pPr>
            <a:r>
              <a:rPr lang="ja-JP" altLang="en-US" sz="3200" u="sng" dirty="0" smtClean="0">
                <a:solidFill>
                  <a:srgbClr val="000000"/>
                </a:solidFill>
                <a:latin typeface="Arial"/>
                <a:ea typeface="ＭＳ Ｐゴシック"/>
              </a:rPr>
              <a:t>電源デカップリング</a:t>
            </a:r>
            <a:endParaRPr lang="en-US" altLang="ja-JP" sz="3200" u="sng" dirty="0">
              <a:solidFill>
                <a:srgbClr val="000000"/>
              </a:solidFill>
              <a:latin typeface="Arial"/>
              <a:ea typeface="ＭＳ Ｐゴシック"/>
            </a:endParaRPr>
          </a:p>
          <a:p>
            <a:pPr marL="457200" indent="-457200" fontAlgn="auto">
              <a:spcBef>
                <a:spcPts val="0"/>
              </a:spcBef>
              <a:spcAft>
                <a:spcPts val="0"/>
              </a:spcAft>
              <a:buClr>
                <a:srgbClr val="FF0000"/>
              </a:buClr>
              <a:buFont typeface="Wingdings" pitchFamily="2" charset="2"/>
              <a:buChar char="J"/>
            </a:pPr>
            <a:r>
              <a:rPr lang="ja-JP" altLang="en-US" sz="3200" dirty="0" smtClean="0">
                <a:solidFill>
                  <a:srgbClr val="000000"/>
                </a:solidFill>
                <a:latin typeface="Arial"/>
                <a:ea typeface="ＭＳ Ｐゴシック"/>
              </a:rPr>
              <a:t>電源変動を緩和できる</a:t>
            </a:r>
            <a:endParaRPr lang="en-US" altLang="ja-JP" sz="3200" u="sng" dirty="0" smtClean="0">
              <a:solidFill>
                <a:srgbClr val="000000"/>
              </a:solidFill>
              <a:latin typeface="Arial"/>
              <a:ea typeface="ＭＳ Ｐゴシック"/>
            </a:endParaRPr>
          </a:p>
          <a:p>
            <a:pPr marL="457200" indent="-457200" fontAlgn="auto">
              <a:spcBef>
                <a:spcPts val="0"/>
              </a:spcBef>
              <a:spcAft>
                <a:spcPts val="0"/>
              </a:spcAft>
              <a:buClr>
                <a:srgbClr val="0000FF"/>
              </a:buClr>
              <a:buFont typeface="Wingdings" pitchFamily="2" charset="2"/>
              <a:buChar char="L"/>
            </a:pPr>
            <a:r>
              <a:rPr lang="ja-JP" altLang="en-US" sz="3200" dirty="0" smtClean="0">
                <a:solidFill>
                  <a:srgbClr val="000000"/>
                </a:solidFill>
                <a:latin typeface="+mn-ea"/>
              </a:rPr>
              <a:t>面積効率が悪く</a:t>
            </a:r>
            <a:endParaRPr lang="en-US" altLang="ja-JP" sz="3200" dirty="0" smtClean="0">
              <a:solidFill>
                <a:srgbClr val="000000"/>
              </a:solidFill>
              <a:latin typeface="+mn-ea"/>
            </a:endParaRPr>
          </a:p>
          <a:p>
            <a:pPr fontAlgn="auto">
              <a:spcBef>
                <a:spcPts val="0"/>
              </a:spcBef>
              <a:spcAft>
                <a:spcPts val="0"/>
              </a:spcAft>
              <a:buClr>
                <a:srgbClr val="0000FF"/>
              </a:buClr>
              <a:buNone/>
            </a:pPr>
            <a:r>
              <a:rPr lang="en-US" altLang="ja-JP" sz="3200" dirty="0">
                <a:solidFill>
                  <a:srgbClr val="000000"/>
                </a:solidFill>
                <a:latin typeface="+mn-ea"/>
              </a:rPr>
              <a:t> </a:t>
            </a:r>
            <a:r>
              <a:rPr lang="en-US" altLang="ja-JP" sz="3200" dirty="0" smtClean="0">
                <a:solidFill>
                  <a:srgbClr val="000000"/>
                </a:solidFill>
                <a:latin typeface="+mn-ea"/>
              </a:rPr>
              <a:t>   </a:t>
            </a:r>
            <a:r>
              <a:rPr lang="ja-JP" altLang="en-US" sz="3200" dirty="0" smtClean="0">
                <a:solidFill>
                  <a:srgbClr val="000000"/>
                </a:solidFill>
                <a:latin typeface="+mn-ea"/>
              </a:rPr>
              <a:t>現実的でない</a:t>
            </a:r>
            <a:endParaRPr lang="en-US" altLang="ja-JP" sz="3200" dirty="0">
              <a:solidFill>
                <a:srgbClr val="000000"/>
              </a:solidFill>
              <a:latin typeface="+mn-ea"/>
            </a:endParaRPr>
          </a:p>
        </p:txBody>
      </p:sp>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60992" y="3789989"/>
            <a:ext cx="2867392" cy="2560953"/>
          </a:xfrm>
          <a:prstGeom prst="rect">
            <a:avLst/>
          </a:prstGeom>
        </p:spPr>
      </p:pic>
      <p:sp>
        <p:nvSpPr>
          <p:cNvPr id="11" name="円/楕円 10"/>
          <p:cNvSpPr/>
          <p:nvPr/>
        </p:nvSpPr>
        <p:spPr bwMode="auto">
          <a:xfrm>
            <a:off x="6156176" y="4477984"/>
            <a:ext cx="720080" cy="952723"/>
          </a:xfrm>
          <a:prstGeom prst="ellipse">
            <a:avLst/>
          </a:prstGeom>
          <a:no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mc:AlternateContent xmlns:mc="http://schemas.openxmlformats.org/markup-compatibility/2006" xmlns:a14="http://schemas.microsoft.com/office/drawing/2010/main">
        <mc:Choice Requires="a14">
          <p:sp>
            <p:nvSpPr>
              <p:cNvPr id="10" name="テキスト ボックス 9"/>
              <p:cNvSpPr txBox="1"/>
              <p:nvPr/>
            </p:nvSpPr>
            <p:spPr>
              <a:xfrm>
                <a:off x="323850" y="956043"/>
                <a:ext cx="5324050" cy="2062103"/>
              </a:xfrm>
              <a:prstGeom prst="rect">
                <a:avLst/>
              </a:prstGeom>
              <a:noFill/>
            </p:spPr>
            <p:txBody>
              <a:bodyPr wrap="square" rtlCol="0">
                <a:spAutoFit/>
              </a:bodyPr>
              <a:lstStyle/>
              <a:p>
                <a:pPr fontAlgn="auto">
                  <a:spcBef>
                    <a:spcPts val="0"/>
                  </a:spcBef>
                  <a:spcAft>
                    <a:spcPts val="0"/>
                  </a:spcAft>
                  <a:buClr>
                    <a:srgbClr val="FF0000"/>
                  </a:buClr>
                  <a:buNone/>
                </a:pPr>
                <a:r>
                  <a:rPr lang="en-US" altLang="ja-JP" sz="3200" u="sng" dirty="0" smtClean="0">
                    <a:solidFill>
                      <a:srgbClr val="000000"/>
                    </a:solidFill>
                    <a:latin typeface="Arial"/>
                    <a:ea typeface="ＭＳ Ｐゴシック"/>
                  </a:rPr>
                  <a:t>LDO</a:t>
                </a:r>
              </a:p>
              <a:p>
                <a:pPr marL="457200" indent="-457200" fontAlgn="auto">
                  <a:spcBef>
                    <a:spcPts val="0"/>
                  </a:spcBef>
                  <a:spcAft>
                    <a:spcPts val="0"/>
                  </a:spcAft>
                  <a:buClr>
                    <a:srgbClr val="FF0000"/>
                  </a:buClr>
                  <a:buFont typeface="Wingdings" pitchFamily="2" charset="2"/>
                  <a:buChar char="J"/>
                </a:pPr>
                <a:r>
                  <a:rPr lang="ja-JP" altLang="en-US" sz="3200" dirty="0">
                    <a:solidFill>
                      <a:srgbClr val="000000"/>
                    </a:solidFill>
                    <a:latin typeface="Arial"/>
                    <a:ea typeface="ＭＳ Ｐゴシック"/>
                  </a:rPr>
                  <a:t>実効的</a:t>
                </a:r>
                <a:r>
                  <a:rPr lang="ja-JP" altLang="en-US" sz="3200" dirty="0" smtClean="0">
                    <a:solidFill>
                      <a:srgbClr val="000000"/>
                    </a:solidFill>
                    <a:latin typeface="Arial"/>
                    <a:ea typeface="ＭＳ Ｐゴシック"/>
                  </a:rPr>
                  <a:t>な電源電圧</a:t>
                </a:r>
                <a14:m>
                  <m:oMath xmlns:m="http://schemas.openxmlformats.org/officeDocument/2006/math">
                    <m:sSup>
                      <m:sSupPr>
                        <m:ctrlPr>
                          <a:rPr lang="en-US" altLang="ja-JP" sz="3200" i="1">
                            <a:latin typeface="Cambria Math" panose="02040503050406030204" pitchFamily="18" charset="0"/>
                          </a:rPr>
                        </m:ctrlPr>
                      </m:sSupPr>
                      <m:e>
                        <m:r>
                          <a:rPr lang="en-US" altLang="ja-JP" sz="3200" i="1">
                            <a:latin typeface="Cambria Math" panose="02040503050406030204" pitchFamily="18" charset="0"/>
                          </a:rPr>
                          <m:t>𝑽</m:t>
                        </m:r>
                      </m:e>
                      <m:sup>
                        <m:r>
                          <a:rPr lang="en-US" altLang="ja-JP" sz="3200" i="1">
                            <a:latin typeface="Cambria Math" panose="02040503050406030204" pitchFamily="18" charset="0"/>
                          </a:rPr>
                          <m:t>′</m:t>
                        </m:r>
                      </m:sup>
                    </m:sSup>
                  </m:oMath>
                </a14:m>
                <a:r>
                  <a:rPr lang="ja-JP" altLang="en-US" sz="3200" dirty="0" smtClean="0">
                    <a:solidFill>
                      <a:srgbClr val="000000"/>
                    </a:solidFill>
                    <a:latin typeface="Arial"/>
                    <a:ea typeface="ＭＳ Ｐゴシック"/>
                  </a:rPr>
                  <a:t>が</a:t>
                </a:r>
                <a:endParaRPr lang="en-US" altLang="ja-JP" sz="3200" dirty="0" smtClean="0">
                  <a:solidFill>
                    <a:srgbClr val="000000"/>
                  </a:solidFill>
                  <a:latin typeface="Arial"/>
                  <a:ea typeface="ＭＳ Ｐゴシック"/>
                </a:endParaRPr>
              </a:p>
              <a:p>
                <a:pPr fontAlgn="auto">
                  <a:spcBef>
                    <a:spcPts val="0"/>
                  </a:spcBef>
                  <a:spcAft>
                    <a:spcPts val="0"/>
                  </a:spcAft>
                  <a:buClr>
                    <a:srgbClr val="FF0000"/>
                  </a:buClr>
                  <a:buNone/>
                </a:pPr>
                <a:r>
                  <a:rPr lang="ja-JP" altLang="en-US" sz="3200" dirty="0" smtClean="0">
                    <a:solidFill>
                      <a:srgbClr val="000000"/>
                    </a:solidFill>
                    <a:latin typeface="Arial"/>
                    <a:ea typeface="ＭＳ Ｐゴシック"/>
                  </a:rPr>
                  <a:t>    揺れずに安定する</a:t>
                </a:r>
                <a:endParaRPr lang="en-US" altLang="ja-JP" sz="3200" dirty="0" smtClean="0">
                  <a:solidFill>
                    <a:srgbClr val="000000"/>
                  </a:solidFill>
                  <a:latin typeface="Arial"/>
                  <a:ea typeface="ＭＳ Ｐゴシック"/>
                </a:endParaRPr>
              </a:p>
              <a:p>
                <a:pPr marL="457200" indent="-457200" fontAlgn="auto">
                  <a:spcBef>
                    <a:spcPts val="0"/>
                  </a:spcBef>
                  <a:spcAft>
                    <a:spcPts val="0"/>
                  </a:spcAft>
                  <a:buClr>
                    <a:srgbClr val="0000FF"/>
                  </a:buClr>
                  <a:buFont typeface="Wingdings" pitchFamily="2" charset="2"/>
                  <a:buChar char="L"/>
                </a:pPr>
                <a14:m>
                  <m:oMath xmlns:m="http://schemas.openxmlformats.org/officeDocument/2006/math">
                    <m:sSup>
                      <m:sSupPr>
                        <m:ctrlPr>
                          <a:rPr lang="en-US" altLang="ja-JP" sz="3200" i="1">
                            <a:latin typeface="Cambria Math" panose="02040503050406030204" pitchFamily="18" charset="0"/>
                          </a:rPr>
                        </m:ctrlPr>
                      </m:sSupPr>
                      <m:e>
                        <m:r>
                          <a:rPr lang="en-US" altLang="ja-JP" sz="3200" i="1">
                            <a:latin typeface="Cambria Math" panose="02040503050406030204" pitchFamily="18" charset="0"/>
                          </a:rPr>
                          <m:t>𝑽</m:t>
                        </m:r>
                      </m:e>
                      <m:sup>
                        <m:r>
                          <a:rPr lang="en-US" altLang="ja-JP" sz="3200" i="1">
                            <a:latin typeface="Cambria Math" panose="02040503050406030204" pitchFamily="18" charset="0"/>
                          </a:rPr>
                          <m:t>′</m:t>
                        </m:r>
                      </m:sup>
                    </m:sSup>
                  </m:oMath>
                </a14:m>
                <a:r>
                  <a:rPr lang="ja-JP" altLang="en-US" sz="3200" dirty="0" smtClean="0">
                    <a:solidFill>
                      <a:srgbClr val="000000"/>
                    </a:solidFill>
                    <a:latin typeface="+mn-ea"/>
                  </a:rPr>
                  <a:t>が</a:t>
                </a:r>
                <a14:m>
                  <m:oMath xmlns:m="http://schemas.openxmlformats.org/officeDocument/2006/math">
                    <m:sSub>
                      <m:sSubPr>
                        <m:ctrlPr>
                          <a:rPr lang="en-US" altLang="ja-JP" sz="3200" i="1" dirty="0" smtClean="0">
                            <a:solidFill>
                              <a:srgbClr val="000000"/>
                            </a:solidFill>
                            <a:latin typeface="Cambria Math" panose="02040503050406030204" pitchFamily="18" charset="0"/>
                          </a:rPr>
                        </m:ctrlPr>
                      </m:sSubPr>
                      <m:e>
                        <m:r>
                          <a:rPr lang="en-US" altLang="ja-JP" sz="3200" b="1" i="1" dirty="0" smtClean="0">
                            <a:solidFill>
                              <a:srgbClr val="000000"/>
                            </a:solidFill>
                            <a:latin typeface="Cambria Math" panose="02040503050406030204" pitchFamily="18" charset="0"/>
                          </a:rPr>
                          <m:t>𝑽</m:t>
                        </m:r>
                      </m:e>
                      <m:sub>
                        <m:r>
                          <a:rPr lang="en-US" altLang="ja-JP" sz="3200" b="1" i="1" dirty="0" smtClean="0">
                            <a:solidFill>
                              <a:srgbClr val="000000"/>
                            </a:solidFill>
                            <a:latin typeface="Cambria Math" panose="02040503050406030204" pitchFamily="18" charset="0"/>
                          </a:rPr>
                          <m:t>𝑫𝑫</m:t>
                        </m:r>
                      </m:sub>
                    </m:sSub>
                  </m:oMath>
                </a14:m>
                <a:r>
                  <a:rPr lang="ja-JP" altLang="en-US" sz="3200" dirty="0" smtClean="0">
                    <a:solidFill>
                      <a:srgbClr val="000000"/>
                    </a:solidFill>
                    <a:latin typeface="+mn-ea"/>
                  </a:rPr>
                  <a:t>よりも小さくなる</a:t>
                </a:r>
                <a:endParaRPr lang="en-US" altLang="ja-JP" sz="3200" dirty="0" smtClean="0">
                  <a:solidFill>
                    <a:srgbClr val="000000"/>
                  </a:solidFill>
                  <a:latin typeface="+mn-ea"/>
                </a:endParaRPr>
              </a:p>
            </p:txBody>
          </p:sp>
        </mc:Choice>
        <mc:Fallback xmlns="">
          <p:sp>
            <p:nvSpPr>
              <p:cNvPr id="16" name="テキスト ボックス 15"/>
              <p:cNvSpPr txBox="1">
                <a:spLocks noRot="1" noChangeAspect="1" noMove="1" noResize="1" noEditPoints="1" noAdjustHandles="1" noChangeArrowheads="1" noChangeShapeType="1" noTextEdit="1"/>
              </p:cNvSpPr>
              <p:nvPr/>
            </p:nvSpPr>
            <p:spPr>
              <a:xfrm>
                <a:off x="323850" y="956043"/>
                <a:ext cx="5324050" cy="2062103"/>
              </a:xfrm>
              <a:prstGeom prst="rect">
                <a:avLst/>
              </a:prstGeom>
              <a:blipFill rotWithShape="0">
                <a:blip r:embed="rId4"/>
                <a:stretch>
                  <a:fillRect l="-2864" t="-3846" b="-7988"/>
                </a:stretch>
              </a:blipFill>
            </p:spPr>
            <p:txBody>
              <a:bodyPr/>
              <a:lstStyle/>
              <a:p>
                <a:r>
                  <a:rPr lang="ja-JP" altLang="en-US">
                    <a:noFill/>
                  </a:rPr>
                  <a:t> </a:t>
                </a:r>
              </a:p>
            </p:txBody>
          </p:sp>
        </mc:Fallback>
      </mc:AlternateContent>
      <p:pic>
        <p:nvPicPr>
          <p:cNvPr id="12" name="図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8651" y="1029970"/>
            <a:ext cx="3629061" cy="3033451"/>
          </a:xfrm>
          <a:prstGeom prst="rect">
            <a:avLst/>
          </a:prstGeom>
        </p:spPr>
      </p:pic>
    </p:spTree>
    <p:extLst>
      <p:ext uri="{BB962C8B-B14F-4D97-AF65-F5344CB8AC3E}">
        <p14:creationId xmlns:p14="http://schemas.microsoft.com/office/powerpoint/2010/main" val="8080026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smtClean="0"/>
              <a:t>2013/03/22</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K.Kimura, Tokyo Tech</a:t>
            </a:r>
            <a:endParaRPr lang="en-US" altLang="ja-JP"/>
          </a:p>
        </p:txBody>
      </p:sp>
      <p:sp>
        <p:nvSpPr>
          <p:cNvPr id="11" name="タイトル 10"/>
          <p:cNvSpPr>
            <a:spLocks noGrp="1"/>
          </p:cNvSpPr>
          <p:nvPr>
            <p:ph type="title"/>
          </p:nvPr>
        </p:nvSpPr>
        <p:spPr>
          <a:xfrm>
            <a:off x="323850" y="39713"/>
            <a:ext cx="2698175" cy="661962"/>
          </a:xfrm>
        </p:spPr>
        <p:txBody>
          <a:bodyPr/>
          <a:lstStyle/>
          <a:p>
            <a:r>
              <a:rPr kumimoji="1" lang="en-US" altLang="ja-JP" dirty="0" smtClean="0"/>
              <a:t>RC</a:t>
            </a:r>
            <a:r>
              <a:rPr kumimoji="1" lang="ja-JP" altLang="en-US" dirty="0" smtClean="0"/>
              <a:t>スイープ</a:t>
            </a:r>
            <a:endParaRPr kumimoji="1" lang="ja-JP" altLang="en-US" dirty="0"/>
          </a:p>
        </p:txBody>
      </p:sp>
      <p:pic>
        <p:nvPicPr>
          <p:cNvPr id="12" name="図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3199" y="1340768"/>
            <a:ext cx="7899763" cy="4912970"/>
          </a:xfrm>
          <a:prstGeom prst="rect">
            <a:avLst/>
          </a:prstGeom>
        </p:spPr>
      </p:pic>
    </p:spTree>
    <p:extLst>
      <p:ext uri="{BB962C8B-B14F-4D97-AF65-F5344CB8AC3E}">
        <p14:creationId xmlns:p14="http://schemas.microsoft.com/office/powerpoint/2010/main" val="27398716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smtClean="0"/>
              <a:t>2013/03/22</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K.Kimura, Tokyo Tech</a:t>
            </a:r>
            <a:endParaRPr lang="en-US" altLang="ja-JP"/>
          </a:p>
        </p:txBody>
      </p:sp>
      <p:sp>
        <p:nvSpPr>
          <p:cNvPr id="5" name="タイトル 4"/>
          <p:cNvSpPr>
            <a:spLocks noGrp="1"/>
          </p:cNvSpPr>
          <p:nvPr>
            <p:ph type="title"/>
          </p:nvPr>
        </p:nvSpPr>
        <p:spPr>
          <a:xfrm>
            <a:off x="323850" y="39713"/>
            <a:ext cx="2980303" cy="661962"/>
          </a:xfrm>
        </p:spPr>
        <p:txBody>
          <a:bodyPr/>
          <a:lstStyle/>
          <a:p>
            <a:r>
              <a:rPr lang="en-US" altLang="ja-JP" dirty="0" smtClean="0"/>
              <a:t>LDO</a:t>
            </a:r>
            <a:r>
              <a:rPr lang="ja-JP" altLang="en-US" dirty="0" smtClean="0"/>
              <a:t>との</a:t>
            </a:r>
            <a:r>
              <a:rPr lang="ja-JP" altLang="en-US" dirty="0"/>
              <a:t>比較</a:t>
            </a:r>
            <a:endParaRPr kumimoji="1" lang="ja-JP" altLang="en-US" dirty="0"/>
          </a:p>
        </p:txBody>
      </p:sp>
      <p:sp>
        <p:nvSpPr>
          <p:cNvPr id="10" name="コンテンツ プレースホルダー 1"/>
          <p:cNvSpPr txBox="1">
            <a:spLocks/>
          </p:cNvSpPr>
          <p:nvPr/>
        </p:nvSpPr>
        <p:spPr bwMode="auto">
          <a:xfrm>
            <a:off x="468313" y="998902"/>
            <a:ext cx="8229600" cy="540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8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sz="1600">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514350" indent="-514350">
              <a:buFontTx/>
              <a:buAutoNum type="arabicPeriod"/>
            </a:pPr>
            <a:r>
              <a:rPr lang="en-US" altLang="ja-JP" kern="0" dirty="0" smtClean="0"/>
              <a:t>VCO</a:t>
            </a:r>
            <a:r>
              <a:rPr lang="ja-JP" altLang="en-US" kern="0" dirty="0" smtClean="0"/>
              <a:t>全体の電源に</a:t>
            </a:r>
            <a:r>
              <a:rPr lang="en-US" altLang="ja-JP" kern="0" dirty="0" smtClean="0"/>
              <a:t>LDO</a:t>
            </a:r>
            <a:r>
              <a:rPr lang="ja-JP" altLang="en-US" kern="0" dirty="0" smtClean="0"/>
              <a:t>を挿入する。</a:t>
            </a:r>
            <a:endParaRPr lang="en-US" altLang="ja-JP" kern="0" dirty="0"/>
          </a:p>
          <a:p>
            <a:pPr marL="0" indent="0">
              <a:buNone/>
            </a:pPr>
            <a:r>
              <a:rPr lang="ja-JP" altLang="en-US" kern="0" dirty="0" smtClean="0"/>
              <a:t>→実効的な電源電圧が減り、発振振幅が縮む</a:t>
            </a:r>
            <a:endParaRPr lang="en-US" altLang="ja-JP" kern="0" dirty="0" smtClean="0"/>
          </a:p>
          <a:p>
            <a:pPr marL="0" indent="0">
              <a:buFontTx/>
              <a:buNone/>
            </a:pPr>
            <a:r>
              <a:rPr lang="ja-JP" altLang="en-US" kern="0" dirty="0" smtClean="0"/>
              <a:t>→</a:t>
            </a:r>
            <a:r>
              <a:rPr lang="en-US" altLang="ja-JP" kern="0" dirty="0" smtClean="0"/>
              <a:t>SIFS</a:t>
            </a:r>
            <a:r>
              <a:rPr lang="ja-JP" altLang="en-US" kern="0" dirty="0" smtClean="0"/>
              <a:t>が終わった後の、通常動作時の位相雑音性能などにも影響してくる。</a:t>
            </a:r>
            <a:endParaRPr lang="en-US" altLang="ja-JP" kern="0" dirty="0" smtClean="0"/>
          </a:p>
          <a:p>
            <a:pPr marL="0" indent="0">
              <a:buFontTx/>
              <a:buNone/>
            </a:pPr>
            <a:r>
              <a:rPr lang="ja-JP" altLang="en-US" kern="0" dirty="0" smtClean="0">
                <a:solidFill>
                  <a:srgbClr val="FF0000"/>
                </a:solidFill>
              </a:rPr>
              <a:t>提案手法は位相雑音性能には影響を与えない</a:t>
            </a:r>
            <a:endParaRPr lang="en-US" altLang="ja-JP" kern="0" dirty="0" smtClean="0">
              <a:solidFill>
                <a:srgbClr val="FF0000"/>
              </a:solidFill>
            </a:endParaRPr>
          </a:p>
        </p:txBody>
      </p:sp>
      <p:sp>
        <p:nvSpPr>
          <p:cNvPr id="6" name="コンテンツ プレースホルダー 1"/>
          <p:cNvSpPr txBox="1">
            <a:spLocks/>
          </p:cNvSpPr>
          <p:nvPr/>
        </p:nvSpPr>
        <p:spPr bwMode="auto">
          <a:xfrm>
            <a:off x="468313" y="3861048"/>
            <a:ext cx="8229600" cy="1545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8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sz="1600">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None/>
            </a:pPr>
            <a:r>
              <a:rPr lang="en-US" altLang="ja-JP" kern="0" dirty="0" smtClean="0"/>
              <a:t>2.  </a:t>
            </a:r>
            <a:r>
              <a:rPr lang="ja-JP" altLang="en-US" kern="0" dirty="0" smtClean="0"/>
              <a:t>インバータ電源に</a:t>
            </a:r>
            <a:r>
              <a:rPr lang="en-US" altLang="ja-JP" kern="0" dirty="0" smtClean="0"/>
              <a:t>LDO</a:t>
            </a:r>
            <a:r>
              <a:rPr lang="ja-JP" altLang="en-US" kern="0" dirty="0" smtClean="0"/>
              <a:t>を挿入する。</a:t>
            </a:r>
            <a:endParaRPr lang="en-US" altLang="ja-JP" kern="0" dirty="0"/>
          </a:p>
          <a:p>
            <a:pPr marL="0" indent="0">
              <a:buNone/>
            </a:pPr>
            <a:r>
              <a:rPr lang="ja-JP" altLang="en-US" kern="0" dirty="0" smtClean="0"/>
              <a:t>→揺れなくなるが、スイッチのオンオフ比が縮む</a:t>
            </a:r>
            <a:endParaRPr lang="en-US" altLang="ja-JP" kern="0" dirty="0" smtClean="0"/>
          </a:p>
          <a:p>
            <a:pPr marL="0" indent="0">
              <a:buNone/>
            </a:pPr>
            <a:r>
              <a:rPr lang="en-US" altLang="ja-JP" kern="0" dirty="0" smtClean="0"/>
              <a:t>    </a:t>
            </a:r>
            <a:r>
              <a:rPr lang="ja-JP" altLang="en-US" kern="0" dirty="0" smtClean="0"/>
              <a:t>設計がシビア</a:t>
            </a:r>
            <a:r>
              <a:rPr lang="en-US" altLang="ja-JP" kern="0" dirty="0" smtClean="0"/>
              <a:t>(</a:t>
            </a:r>
            <a:r>
              <a:rPr lang="ja-JP" altLang="en-US" kern="0" dirty="0" smtClean="0"/>
              <a:t>若干</a:t>
            </a:r>
            <a:r>
              <a:rPr lang="en-US" altLang="ja-JP" kern="0" dirty="0" smtClean="0"/>
              <a:t>)</a:t>
            </a:r>
          </a:p>
        </p:txBody>
      </p:sp>
    </p:spTree>
    <p:extLst>
      <p:ext uri="{BB962C8B-B14F-4D97-AF65-F5344CB8AC3E}">
        <p14:creationId xmlns:p14="http://schemas.microsoft.com/office/powerpoint/2010/main" val="8242085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コンテンツ プレースホルダー 1"/>
              <p:cNvSpPr>
                <a:spLocks noGrp="1"/>
              </p:cNvSpPr>
              <p:nvPr>
                <p:ph idx="1"/>
              </p:nvPr>
            </p:nvSpPr>
            <p:spPr>
              <a:xfrm>
                <a:off x="468313" y="929479"/>
                <a:ext cx="8229600" cy="540791"/>
              </a:xfrm>
            </p:spPr>
            <p:txBody>
              <a:bodyPr/>
              <a:lstStyle/>
              <a:p>
                <a:pPr marL="0" indent="0">
                  <a:buNone/>
                </a:pPr>
                <a:r>
                  <a:rPr lang="ja-JP" altLang="en-US" dirty="0" smtClean="0"/>
                  <a:t>電源電圧変動をステップ関数と近似すると</a:t>
                </a:r>
                <a:endParaRPr lang="en-US" altLang="ja-JP" dirty="0" smtClean="0"/>
              </a:p>
              <a:p>
                <a:pPr marL="0" indent="0">
                  <a:buNone/>
                </a:pPr>
                <a:r>
                  <a:rPr lang="en-US" altLang="ja-JP" dirty="0"/>
                  <a:t>RC</a:t>
                </a:r>
                <a:r>
                  <a:rPr lang="ja-JP" altLang="en-US" dirty="0"/>
                  <a:t>フィルタを挿入した</a:t>
                </a:r>
                <a:r>
                  <a:rPr lang="ja-JP" altLang="en-US" dirty="0" smtClean="0"/>
                  <a:t>とき</a:t>
                </a:r>
                <a:r>
                  <a:rPr lang="ja-JP" altLang="en-US" dirty="0"/>
                  <a:t>の</a:t>
                </a:r>
                <a14:m>
                  <m:oMath xmlns:m="http://schemas.openxmlformats.org/officeDocument/2006/math">
                    <m:sSup>
                      <m:sSupPr>
                        <m:ctrlPr>
                          <a:rPr lang="en-US" altLang="ja-JP" i="1">
                            <a:latin typeface="Cambria Math" panose="02040503050406030204" pitchFamily="18" charset="0"/>
                          </a:rPr>
                        </m:ctrlPr>
                      </m:sSupPr>
                      <m:e>
                        <m:r>
                          <a:rPr lang="en-US" altLang="ja-JP" i="1">
                            <a:latin typeface="Cambria Math" panose="02040503050406030204" pitchFamily="18" charset="0"/>
                          </a:rPr>
                          <m:t>𝑽</m:t>
                        </m:r>
                      </m:e>
                      <m:sup>
                        <m:r>
                          <a:rPr lang="en-US" altLang="ja-JP" i="1">
                            <a:latin typeface="Cambria Math" panose="02040503050406030204" pitchFamily="18" charset="0"/>
                          </a:rPr>
                          <m:t>′</m:t>
                        </m:r>
                      </m:sup>
                    </m:sSup>
                  </m:oMath>
                </a14:m>
                <a:r>
                  <a:rPr lang="ja-JP" altLang="en-US" dirty="0" smtClean="0"/>
                  <a:t>は</a:t>
                </a:r>
                <a:endParaRPr lang="en-US" altLang="ja-JP" dirty="0"/>
              </a:p>
              <a:p>
                <a:pPr marL="0" indent="0">
                  <a:buNone/>
                </a:pPr>
                <a:endParaRPr lang="en-US" altLang="ja-JP" dirty="0" smtClean="0"/>
              </a:p>
            </p:txBody>
          </p:sp>
        </mc:Choice>
        <mc:Fallback xmlns="">
          <p:sp>
            <p:nvSpPr>
              <p:cNvPr id="2" name="コンテンツ プレースホルダー 1"/>
              <p:cNvSpPr>
                <a:spLocks noGrp="1" noRot="1" noChangeAspect="1" noMove="1" noResize="1" noEditPoints="1" noAdjustHandles="1" noChangeArrowheads="1" noChangeShapeType="1" noTextEdit="1"/>
              </p:cNvSpPr>
              <p:nvPr>
                <p:ph idx="1"/>
              </p:nvPr>
            </p:nvSpPr>
            <p:spPr>
              <a:xfrm>
                <a:off x="468313" y="929479"/>
                <a:ext cx="8229600" cy="540791"/>
              </a:xfrm>
              <a:blipFill rotWithShape="0">
                <a:blip r:embed="rId2"/>
                <a:stretch>
                  <a:fillRect l="-1556" t="-14607" b="-121348"/>
                </a:stretch>
              </a:blipFill>
            </p:spPr>
            <p:txBody>
              <a:bodyPr/>
              <a:lstStyle/>
              <a:p>
                <a:r>
                  <a:rPr lang="ja-JP" altLang="en-US">
                    <a:noFill/>
                  </a:rPr>
                  <a:t> </a:t>
                </a:r>
              </a:p>
            </p:txBody>
          </p:sp>
        </mc:Fallback>
      </mc:AlternateContent>
      <p:sp>
        <p:nvSpPr>
          <p:cNvPr id="3" name="日付プレースホルダー 2"/>
          <p:cNvSpPr>
            <a:spLocks noGrp="1"/>
          </p:cNvSpPr>
          <p:nvPr>
            <p:ph type="dt" sz="half" idx="10"/>
          </p:nvPr>
        </p:nvSpPr>
        <p:spPr/>
        <p:txBody>
          <a:bodyPr/>
          <a:lstStyle/>
          <a:p>
            <a:r>
              <a:rPr lang="en-US" altLang="ja-JP" smtClean="0"/>
              <a:t>2013/03/22</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K.Kimura, Tokyo Tech</a:t>
            </a:r>
            <a:endParaRPr lang="en-US" altLang="ja-JP"/>
          </a:p>
        </p:txBody>
      </p:sp>
      <p:sp>
        <p:nvSpPr>
          <p:cNvPr id="5" name="タイトル 4"/>
          <p:cNvSpPr>
            <a:spLocks noGrp="1"/>
          </p:cNvSpPr>
          <p:nvPr>
            <p:ph type="title"/>
          </p:nvPr>
        </p:nvSpPr>
        <p:spPr>
          <a:xfrm>
            <a:off x="323850" y="39713"/>
            <a:ext cx="4339650" cy="661962"/>
          </a:xfrm>
        </p:spPr>
        <p:txBody>
          <a:bodyPr/>
          <a:lstStyle/>
          <a:p>
            <a:r>
              <a:rPr lang="ja-JP" altLang="en-US" dirty="0" smtClean="0"/>
              <a:t>フィルタ</a:t>
            </a:r>
            <a:r>
              <a:rPr lang="ja-JP" altLang="en-US" dirty="0"/>
              <a:t>定数</a:t>
            </a:r>
            <a:r>
              <a:rPr lang="ja-JP" altLang="en-US" dirty="0" smtClean="0"/>
              <a:t>の決定</a:t>
            </a:r>
            <a:endParaRPr kumimoji="1" lang="ja-JP" altLang="en-US" dirty="0"/>
          </a:p>
        </p:txBody>
      </p:sp>
      <mc:AlternateContent xmlns:mc="http://schemas.openxmlformats.org/markup-compatibility/2006" xmlns:a14="http://schemas.microsoft.com/office/drawing/2010/main">
        <mc:Choice Requires="a14">
          <p:sp>
            <p:nvSpPr>
              <p:cNvPr id="6" name="正方形/長方形 5"/>
              <p:cNvSpPr/>
              <p:nvPr/>
            </p:nvSpPr>
            <p:spPr>
              <a:xfrm>
                <a:off x="683568" y="2991437"/>
                <a:ext cx="4032448" cy="1111586"/>
              </a:xfrm>
              <a:prstGeom prst="rect">
                <a:avLst/>
              </a:prstGeom>
            </p:spPr>
            <p:txBody>
              <a:bodyPr wrap="square">
                <a:spAutoFit/>
              </a:bodyPr>
              <a:lstStyle/>
              <a:p>
                <a:pPr>
                  <a:buNone/>
                </a:pPr>
                <a14:m>
                  <m:oMathPara xmlns:m="http://schemas.openxmlformats.org/officeDocument/2006/math">
                    <m:oMathParaPr>
                      <m:jc m:val="centerGroup"/>
                    </m:oMathParaPr>
                    <m:oMath xmlns:m="http://schemas.openxmlformats.org/officeDocument/2006/math">
                      <m:d>
                        <m:dPr>
                          <m:begChr m:val="|"/>
                          <m:endChr m:val="|"/>
                          <m:ctrlPr>
                            <a:rPr lang="en-US" altLang="ja-JP" sz="3200" i="1" smtClean="0">
                              <a:latin typeface="Cambria Math" panose="02040503050406030204" pitchFamily="18" charset="0"/>
                              <a:ea typeface="Cambria Math" panose="02040503050406030204" pitchFamily="18" charset="0"/>
                            </a:rPr>
                          </m:ctrlPr>
                        </m:dPr>
                        <m:e>
                          <m:r>
                            <a:rPr lang="en-US" altLang="ja-JP" sz="3200" i="1">
                              <a:latin typeface="Cambria Math" panose="02040503050406030204" pitchFamily="18" charset="0"/>
                              <a:ea typeface="Cambria Math" panose="02040503050406030204" pitchFamily="18" charset="0"/>
                            </a:rPr>
                            <m:t>∆</m:t>
                          </m:r>
                          <m:r>
                            <a:rPr lang="en-US" altLang="ja-JP" sz="3200" i="1">
                              <a:latin typeface="Cambria Math" panose="02040503050406030204" pitchFamily="18" charset="0"/>
                              <a:ea typeface="Cambria Math" panose="02040503050406030204" pitchFamily="18" charset="0"/>
                            </a:rPr>
                            <m:t>𝒇</m:t>
                          </m:r>
                        </m:e>
                      </m:d>
                      <m:r>
                        <a:rPr lang="en-US" altLang="ja-JP" sz="3200" b="1" i="1" smtClean="0">
                          <a:latin typeface="Cambria Math" panose="02040503050406030204" pitchFamily="18" charset="0"/>
                        </a:rPr>
                        <m:t>=</m:t>
                      </m:r>
                      <m:f>
                        <m:fPr>
                          <m:ctrlPr>
                            <a:rPr lang="en-US" altLang="ja-JP" sz="3200" i="1">
                              <a:latin typeface="Cambria Math" panose="02040503050406030204" pitchFamily="18" charset="0"/>
                            </a:rPr>
                          </m:ctrlPr>
                        </m:fPr>
                        <m:num>
                          <m:r>
                            <a:rPr lang="ja-JP" altLang="en-US" sz="3200" i="1">
                              <a:latin typeface="Cambria Math" panose="02040503050406030204" pitchFamily="18" charset="0"/>
                            </a:rPr>
                            <m:t>𝝏</m:t>
                          </m:r>
                          <m:r>
                            <a:rPr lang="en-US" altLang="ja-JP" sz="3200" b="1" i="1" smtClean="0">
                              <a:latin typeface="Cambria Math" panose="02040503050406030204" pitchFamily="18" charset="0"/>
                            </a:rPr>
                            <m:t>𝒇</m:t>
                          </m:r>
                        </m:num>
                        <m:den>
                          <m:r>
                            <a:rPr lang="ja-JP" altLang="en-US" sz="3200" i="1">
                              <a:latin typeface="Cambria Math" panose="02040503050406030204" pitchFamily="18" charset="0"/>
                            </a:rPr>
                            <m:t>𝝏</m:t>
                          </m:r>
                          <m:sSub>
                            <m:sSubPr>
                              <m:ctrlPr>
                                <a:rPr lang="en-US" altLang="ja-JP" sz="3200" i="1">
                                  <a:latin typeface="Cambria Math" panose="02040503050406030204" pitchFamily="18" charset="0"/>
                                </a:rPr>
                              </m:ctrlPr>
                            </m:sSubPr>
                            <m:e>
                              <m:r>
                                <a:rPr lang="en-US" altLang="ja-JP" sz="3200" i="1">
                                  <a:latin typeface="Cambria Math" panose="02040503050406030204" pitchFamily="18" charset="0"/>
                                </a:rPr>
                                <m:t>𝑽</m:t>
                              </m:r>
                            </m:e>
                            <m:sub>
                              <m:r>
                                <a:rPr lang="en-US" altLang="ja-JP" sz="3200" i="1">
                                  <a:latin typeface="Cambria Math" panose="02040503050406030204" pitchFamily="18" charset="0"/>
                                </a:rPr>
                                <m:t>𝒅𝒅</m:t>
                              </m:r>
                            </m:sub>
                          </m:sSub>
                        </m:den>
                      </m:f>
                      <m:r>
                        <a:rPr lang="en-US" altLang="ja-JP" sz="3200" i="1">
                          <a:latin typeface="Cambria Math" panose="02040503050406030204" pitchFamily="18" charset="0"/>
                          <a:ea typeface="Cambria Math" panose="02040503050406030204" pitchFamily="18" charset="0"/>
                        </a:rPr>
                        <m:t>∙∆</m:t>
                      </m:r>
                      <m:sSup>
                        <m:sSupPr>
                          <m:ctrlPr>
                            <a:rPr lang="en-US" altLang="ja-JP" sz="3200" i="1">
                              <a:latin typeface="Cambria Math" panose="02040503050406030204" pitchFamily="18" charset="0"/>
                            </a:rPr>
                          </m:ctrlPr>
                        </m:sSupPr>
                        <m:e>
                          <m:r>
                            <a:rPr lang="en-US" altLang="ja-JP" sz="3200" b="1" i="1" smtClean="0">
                              <a:latin typeface="Cambria Math" panose="02040503050406030204" pitchFamily="18" charset="0"/>
                            </a:rPr>
                            <m:t>𝑽</m:t>
                          </m:r>
                        </m:e>
                        <m:sup>
                          <m:r>
                            <a:rPr lang="en-US" altLang="ja-JP" sz="3200" i="1">
                              <a:latin typeface="Cambria Math" panose="02040503050406030204" pitchFamily="18" charset="0"/>
                            </a:rPr>
                            <m:t>′</m:t>
                          </m:r>
                        </m:sup>
                      </m:sSup>
                    </m:oMath>
                  </m:oMathPara>
                </a14:m>
                <a:endParaRPr lang="en-US" altLang="ja-JP" sz="3200" i="1" dirty="0" smtClean="0">
                  <a:latin typeface="Cambria Math" panose="02040503050406030204" pitchFamily="18" charset="0"/>
                </a:endParaRPr>
              </a:p>
            </p:txBody>
          </p:sp>
        </mc:Choice>
        <mc:Fallback xmlns="">
          <p:sp>
            <p:nvSpPr>
              <p:cNvPr id="6" name="正方形/長方形 5"/>
              <p:cNvSpPr>
                <a:spLocks noRot="1" noChangeAspect="1" noMove="1" noResize="1" noEditPoints="1" noAdjustHandles="1" noChangeArrowheads="1" noChangeShapeType="1" noTextEdit="1"/>
              </p:cNvSpPr>
              <p:nvPr/>
            </p:nvSpPr>
            <p:spPr>
              <a:xfrm>
                <a:off x="683568" y="2991437"/>
                <a:ext cx="4032448" cy="1111586"/>
              </a:xfrm>
              <a:prstGeom prst="rect">
                <a:avLst/>
              </a:prstGeom>
              <a:blipFill rotWithShape="0">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9" name="正方形/長方形 8"/>
              <p:cNvSpPr/>
              <p:nvPr/>
            </p:nvSpPr>
            <p:spPr>
              <a:xfrm>
                <a:off x="1259632" y="1820478"/>
                <a:ext cx="4824536" cy="712503"/>
              </a:xfrm>
              <a:prstGeom prst="rect">
                <a:avLst/>
              </a:prstGeom>
            </p:spPr>
            <p:txBody>
              <a:bodyPr wrap="square">
                <a:spAutoFit/>
              </a:bodyPr>
              <a:lstStyle/>
              <a:p>
                <a:pPr marL="0" indent="0">
                  <a:buNone/>
                </a:pPr>
                <a14:m>
                  <m:oMathPara xmlns:m="http://schemas.openxmlformats.org/officeDocument/2006/math">
                    <m:oMathParaPr>
                      <m:jc m:val="centerGroup"/>
                    </m:oMathParaPr>
                    <m:oMath xmlns:m="http://schemas.openxmlformats.org/officeDocument/2006/math">
                      <m:sSup>
                        <m:sSupPr>
                          <m:ctrlPr>
                            <a:rPr lang="en-US" altLang="ja-JP" sz="2800" i="1" smtClean="0">
                              <a:latin typeface="Cambria Math" panose="02040503050406030204" pitchFamily="18" charset="0"/>
                            </a:rPr>
                          </m:ctrlPr>
                        </m:sSupPr>
                        <m:e>
                          <m:r>
                            <a:rPr lang="en-US" altLang="ja-JP" sz="2800" b="1" i="1" smtClean="0">
                              <a:latin typeface="Cambria Math" panose="02040503050406030204" pitchFamily="18" charset="0"/>
                            </a:rPr>
                            <m:t>𝑽</m:t>
                          </m:r>
                        </m:e>
                        <m:sup>
                          <m:r>
                            <a:rPr lang="en-US" altLang="ja-JP" sz="2800" b="1" i="1" smtClean="0">
                              <a:latin typeface="Cambria Math" panose="02040503050406030204" pitchFamily="18" charset="0"/>
                            </a:rPr>
                            <m:t>′</m:t>
                          </m:r>
                        </m:sup>
                      </m:sSup>
                      <m:r>
                        <a:rPr lang="en-US" altLang="ja-JP" sz="2800" i="1">
                          <a:latin typeface="Cambria Math" panose="02040503050406030204" pitchFamily="18" charset="0"/>
                        </a:rPr>
                        <m:t>=</m:t>
                      </m:r>
                      <m:r>
                        <a:rPr lang="en-US" altLang="ja-JP" sz="2800" i="1">
                          <a:latin typeface="Cambria Math" panose="02040503050406030204" pitchFamily="18" charset="0"/>
                        </a:rPr>
                        <m:t>𝟏</m:t>
                      </m:r>
                      <m:r>
                        <a:rPr lang="en-US" altLang="ja-JP" sz="2800" i="1">
                          <a:latin typeface="Cambria Math" panose="02040503050406030204" pitchFamily="18" charset="0"/>
                        </a:rPr>
                        <m:t>.</m:t>
                      </m:r>
                      <m:r>
                        <a:rPr lang="en-US" altLang="ja-JP" sz="2800" i="1">
                          <a:latin typeface="Cambria Math" panose="02040503050406030204" pitchFamily="18" charset="0"/>
                        </a:rPr>
                        <m:t>𝟐</m:t>
                      </m:r>
                      <m:r>
                        <a:rPr lang="en-US" altLang="ja-JP" sz="2800" i="1">
                          <a:latin typeface="Cambria Math" panose="02040503050406030204" pitchFamily="18" charset="0"/>
                        </a:rPr>
                        <m:t>−</m:t>
                      </m:r>
                      <m:r>
                        <a:rPr lang="en-US" altLang="ja-JP" sz="2800" i="1">
                          <a:latin typeface="Cambria Math" panose="02040503050406030204" pitchFamily="18" charset="0"/>
                        </a:rPr>
                        <m:t>𝟎</m:t>
                      </m:r>
                      <m:r>
                        <a:rPr lang="en-US" altLang="ja-JP" sz="2800" i="1">
                          <a:latin typeface="Cambria Math" panose="02040503050406030204" pitchFamily="18" charset="0"/>
                        </a:rPr>
                        <m:t>.</m:t>
                      </m:r>
                      <m:r>
                        <a:rPr lang="en-US" altLang="ja-JP" sz="2800" i="1">
                          <a:latin typeface="Cambria Math" panose="02040503050406030204" pitchFamily="18" charset="0"/>
                        </a:rPr>
                        <m:t>𝟎𝟓</m:t>
                      </m:r>
                      <m:r>
                        <a:rPr lang="en-US" altLang="ja-JP" sz="2800" b="1" i="1" smtClean="0">
                          <a:latin typeface="Cambria Math" panose="02040503050406030204" pitchFamily="18" charset="0"/>
                        </a:rPr>
                        <m:t>(</m:t>
                      </m:r>
                      <m:r>
                        <a:rPr lang="en-US" altLang="ja-JP" sz="2800" b="1" i="1" smtClean="0">
                          <a:latin typeface="Cambria Math" panose="02040503050406030204" pitchFamily="18" charset="0"/>
                        </a:rPr>
                        <m:t>𝟏</m:t>
                      </m:r>
                      <m:r>
                        <a:rPr lang="en-US" altLang="ja-JP" sz="2800" b="1" i="1" smtClean="0">
                          <a:latin typeface="Cambria Math" panose="02040503050406030204" pitchFamily="18" charset="0"/>
                        </a:rPr>
                        <m:t>−</m:t>
                      </m:r>
                      <m:sSup>
                        <m:sSupPr>
                          <m:ctrlPr>
                            <a:rPr lang="en-US" altLang="ja-JP" sz="2800" b="1" i="1" smtClean="0">
                              <a:latin typeface="Cambria Math" panose="02040503050406030204" pitchFamily="18" charset="0"/>
                            </a:rPr>
                          </m:ctrlPr>
                        </m:sSupPr>
                        <m:e>
                          <m:r>
                            <a:rPr lang="en-US" altLang="ja-JP" sz="2800" b="1" i="1" smtClean="0">
                              <a:latin typeface="Cambria Math" panose="02040503050406030204" pitchFamily="18" charset="0"/>
                            </a:rPr>
                            <m:t>𝒆</m:t>
                          </m:r>
                        </m:e>
                        <m:sup>
                          <m:r>
                            <a:rPr lang="en-US" altLang="ja-JP" sz="2800" b="1" i="1" smtClean="0">
                              <a:latin typeface="Cambria Math" panose="02040503050406030204" pitchFamily="18" charset="0"/>
                            </a:rPr>
                            <m:t>−</m:t>
                          </m:r>
                          <m:f>
                            <m:fPr>
                              <m:ctrlPr>
                                <a:rPr lang="en-US" altLang="ja-JP" sz="2800" b="1" i="1" smtClean="0">
                                  <a:latin typeface="Cambria Math" panose="02040503050406030204" pitchFamily="18" charset="0"/>
                                </a:rPr>
                              </m:ctrlPr>
                            </m:fPr>
                            <m:num>
                              <m:r>
                                <a:rPr lang="en-US" altLang="ja-JP" sz="2800" b="1" i="1" smtClean="0">
                                  <a:latin typeface="Cambria Math" panose="02040503050406030204" pitchFamily="18" charset="0"/>
                                </a:rPr>
                                <m:t>𝒕</m:t>
                              </m:r>
                            </m:num>
                            <m:den>
                              <m:r>
                                <a:rPr lang="en-US" altLang="ja-JP" sz="2800" b="1" i="1" smtClean="0">
                                  <a:latin typeface="Cambria Math" panose="02040503050406030204" pitchFamily="18" charset="0"/>
                                </a:rPr>
                                <m:t>𝑹𝑪</m:t>
                              </m:r>
                            </m:den>
                          </m:f>
                        </m:sup>
                      </m:sSup>
                      <m:r>
                        <a:rPr lang="en-US" altLang="ja-JP" sz="2800" b="1" i="1" smtClean="0">
                          <a:latin typeface="Cambria Math" panose="02040503050406030204" pitchFamily="18" charset="0"/>
                        </a:rPr>
                        <m:t>)</m:t>
                      </m:r>
                    </m:oMath>
                  </m:oMathPara>
                </a14:m>
                <a:endParaRPr lang="en-US" altLang="ja-JP" sz="2800" dirty="0"/>
              </a:p>
            </p:txBody>
          </p:sp>
        </mc:Choice>
        <mc:Fallback xmlns="">
          <p:sp>
            <p:nvSpPr>
              <p:cNvPr id="9" name="正方形/長方形 8"/>
              <p:cNvSpPr>
                <a:spLocks noRot="1" noChangeAspect="1" noMove="1" noResize="1" noEditPoints="1" noAdjustHandles="1" noChangeArrowheads="1" noChangeShapeType="1" noTextEdit="1"/>
              </p:cNvSpPr>
              <p:nvPr/>
            </p:nvSpPr>
            <p:spPr>
              <a:xfrm>
                <a:off x="1259632" y="1820478"/>
                <a:ext cx="4824536" cy="712503"/>
              </a:xfrm>
              <a:prstGeom prst="rect">
                <a:avLst/>
              </a:prstGeom>
              <a:blipFill rotWithShape="0">
                <a:blip r:embed="rId4"/>
                <a:stretch>
                  <a:fillRect/>
                </a:stretch>
              </a:blipFill>
            </p:spPr>
            <p:txBody>
              <a:bodyPr/>
              <a:lstStyle/>
              <a:p>
                <a:r>
                  <a:rPr lang="ja-JP" altLang="en-US">
                    <a:noFill/>
                  </a:rPr>
                  <a:t> </a:t>
                </a:r>
              </a:p>
            </p:txBody>
          </p:sp>
        </mc:Fallback>
      </mc:AlternateContent>
      <p:sp>
        <p:nvSpPr>
          <p:cNvPr id="10" name="コンテンツ プレースホルダー 1"/>
          <p:cNvSpPr txBox="1">
            <a:spLocks/>
          </p:cNvSpPr>
          <p:nvPr/>
        </p:nvSpPr>
        <p:spPr bwMode="auto">
          <a:xfrm>
            <a:off x="468313" y="2612793"/>
            <a:ext cx="8229600" cy="540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8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sz="1600">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FontTx/>
              <a:buNone/>
            </a:pPr>
            <a:r>
              <a:rPr lang="en-US" altLang="ja-JP" kern="0" dirty="0" smtClean="0"/>
              <a:t>PLL</a:t>
            </a:r>
            <a:r>
              <a:rPr lang="ja-JP" altLang="en-US" kern="0" dirty="0" smtClean="0"/>
              <a:t>の</a:t>
            </a:r>
            <a:r>
              <a:rPr lang="en-US" altLang="ja-JP" kern="0" dirty="0" smtClean="0"/>
              <a:t>1</a:t>
            </a:r>
            <a:r>
              <a:rPr lang="ja-JP" altLang="en-US" kern="0" dirty="0" smtClean="0"/>
              <a:t>ループ間に発生した周波数変動は</a:t>
            </a:r>
            <a:endParaRPr lang="en-US" altLang="ja-JP" kern="0" dirty="0" smtClean="0"/>
          </a:p>
        </p:txBody>
      </p:sp>
      <mc:AlternateContent xmlns:mc="http://schemas.openxmlformats.org/markup-compatibility/2006" xmlns:a14="http://schemas.microsoft.com/office/drawing/2010/main">
        <mc:Choice Requires="a14">
          <p:sp>
            <p:nvSpPr>
              <p:cNvPr id="11" name="正方形/長方形 10"/>
              <p:cNvSpPr/>
              <p:nvPr/>
            </p:nvSpPr>
            <p:spPr>
              <a:xfrm>
                <a:off x="1701031" y="3904783"/>
                <a:ext cx="5005933" cy="908582"/>
              </a:xfrm>
              <a:prstGeom prst="rect">
                <a:avLst/>
              </a:prstGeom>
            </p:spPr>
            <p:txBody>
              <a:bodyPr wrap="square">
                <a:spAutoFit/>
              </a:bodyPr>
              <a:lstStyle/>
              <a:p>
                <a:pPr>
                  <a:buNone/>
                </a:pPr>
                <a14:m>
                  <m:oMathPara xmlns:m="http://schemas.openxmlformats.org/officeDocument/2006/math">
                    <m:oMathParaPr>
                      <m:jc m:val="centerGroup"/>
                    </m:oMathParaPr>
                    <m:oMath xmlns:m="http://schemas.openxmlformats.org/officeDocument/2006/math">
                      <m:r>
                        <a:rPr lang="en-US" altLang="ja-JP" sz="3200" smtClean="0">
                          <a:latin typeface="Cambria Math" panose="02040503050406030204" pitchFamily="18" charset="0"/>
                        </a:rPr>
                        <m:t>=</m:t>
                      </m:r>
                      <m:sSub>
                        <m:sSubPr>
                          <m:ctrlPr>
                            <a:rPr lang="en-US" altLang="ja-JP" sz="3200" i="1">
                              <a:latin typeface="Cambria Math" panose="02040503050406030204" pitchFamily="18" charset="0"/>
                            </a:rPr>
                          </m:ctrlPr>
                        </m:sSubPr>
                        <m:e>
                          <m:r>
                            <a:rPr lang="en-US" altLang="ja-JP" sz="3200" i="1">
                              <a:latin typeface="Cambria Math" panose="02040503050406030204" pitchFamily="18" charset="0"/>
                            </a:rPr>
                            <m:t>𝑲</m:t>
                          </m:r>
                        </m:e>
                        <m:sub>
                          <m:sSub>
                            <m:sSubPr>
                              <m:ctrlPr>
                                <a:rPr lang="en-US" altLang="ja-JP" sz="3200" i="1">
                                  <a:latin typeface="Cambria Math" panose="02040503050406030204" pitchFamily="18" charset="0"/>
                                </a:rPr>
                              </m:ctrlPr>
                            </m:sSubPr>
                            <m:e>
                              <m:r>
                                <a:rPr lang="en-US" altLang="ja-JP" sz="3200" i="1">
                                  <a:latin typeface="Cambria Math" panose="02040503050406030204" pitchFamily="18" charset="0"/>
                                </a:rPr>
                                <m:t>𝑽</m:t>
                              </m:r>
                            </m:e>
                            <m:sub>
                              <m:r>
                                <a:rPr lang="en-US" altLang="ja-JP" sz="3200" i="1">
                                  <a:latin typeface="Cambria Math" panose="02040503050406030204" pitchFamily="18" charset="0"/>
                                </a:rPr>
                                <m:t>𝒅𝒅</m:t>
                              </m:r>
                            </m:sub>
                          </m:sSub>
                        </m:sub>
                      </m:sSub>
                      <m:r>
                        <a:rPr lang="en-US" altLang="ja-JP" sz="3200" i="1">
                          <a:latin typeface="Cambria Math" panose="02040503050406030204" pitchFamily="18" charset="0"/>
                          <a:ea typeface="Cambria Math" panose="02040503050406030204" pitchFamily="18" charset="0"/>
                        </a:rPr>
                        <m:t>∙</m:t>
                      </m:r>
                      <m:r>
                        <a:rPr lang="en-US" altLang="ja-JP" sz="3200" i="1">
                          <a:latin typeface="Cambria Math" panose="02040503050406030204" pitchFamily="18" charset="0"/>
                        </a:rPr>
                        <m:t>𝟎</m:t>
                      </m:r>
                      <m:r>
                        <a:rPr lang="en-US" altLang="ja-JP" sz="3200" i="1">
                          <a:latin typeface="Cambria Math" panose="02040503050406030204" pitchFamily="18" charset="0"/>
                        </a:rPr>
                        <m:t>.</m:t>
                      </m:r>
                      <m:r>
                        <a:rPr lang="en-US" altLang="ja-JP" sz="3200" i="1">
                          <a:latin typeface="Cambria Math" panose="02040503050406030204" pitchFamily="18" charset="0"/>
                        </a:rPr>
                        <m:t>𝟎𝟓</m:t>
                      </m:r>
                      <m:r>
                        <a:rPr lang="en-US" altLang="ja-JP" sz="3200" i="1">
                          <a:latin typeface="Cambria Math" panose="02040503050406030204" pitchFamily="18" charset="0"/>
                        </a:rPr>
                        <m:t>(</m:t>
                      </m:r>
                      <m:r>
                        <a:rPr lang="en-US" altLang="ja-JP" sz="3200" i="1">
                          <a:latin typeface="Cambria Math" panose="02040503050406030204" pitchFamily="18" charset="0"/>
                        </a:rPr>
                        <m:t>𝟏</m:t>
                      </m:r>
                      <m:r>
                        <a:rPr lang="en-US" altLang="ja-JP" sz="3200" i="1">
                          <a:latin typeface="Cambria Math" panose="02040503050406030204" pitchFamily="18" charset="0"/>
                        </a:rPr>
                        <m:t>−</m:t>
                      </m:r>
                      <m:sSup>
                        <m:sSupPr>
                          <m:ctrlPr>
                            <a:rPr lang="en-US" altLang="ja-JP" sz="3200" i="1">
                              <a:latin typeface="Cambria Math" panose="02040503050406030204" pitchFamily="18" charset="0"/>
                            </a:rPr>
                          </m:ctrlPr>
                        </m:sSupPr>
                        <m:e>
                          <m:r>
                            <a:rPr lang="en-US" altLang="ja-JP" sz="3200" i="1">
                              <a:latin typeface="Cambria Math" panose="02040503050406030204" pitchFamily="18" charset="0"/>
                            </a:rPr>
                            <m:t>𝒆</m:t>
                          </m:r>
                        </m:e>
                        <m:sup>
                          <m:r>
                            <a:rPr lang="en-US" altLang="ja-JP" sz="3200" i="1">
                              <a:latin typeface="Cambria Math" panose="02040503050406030204" pitchFamily="18" charset="0"/>
                            </a:rPr>
                            <m:t>−</m:t>
                          </m:r>
                          <m:f>
                            <m:fPr>
                              <m:ctrlPr>
                                <a:rPr lang="en-US" altLang="ja-JP" sz="3200" i="1">
                                  <a:latin typeface="Cambria Math" panose="02040503050406030204" pitchFamily="18" charset="0"/>
                                </a:rPr>
                              </m:ctrlPr>
                            </m:fPr>
                            <m:num>
                              <m:r>
                                <a:rPr lang="en-US" altLang="ja-JP" sz="3200" b="1" i="1" smtClean="0">
                                  <a:latin typeface="Cambria Math" panose="02040503050406030204" pitchFamily="18" charset="0"/>
                                </a:rPr>
                                <m:t>𝟏</m:t>
                              </m:r>
                              <m:r>
                                <a:rPr lang="ja-JP" altLang="en-US" sz="3200" i="1">
                                  <a:latin typeface="Cambria Math" panose="02040503050406030204" pitchFamily="18" charset="0"/>
                                </a:rPr>
                                <m:t>𝝁</m:t>
                              </m:r>
                            </m:num>
                            <m:den>
                              <m:r>
                                <a:rPr lang="en-US" altLang="ja-JP" sz="3200" i="1">
                                  <a:latin typeface="Cambria Math" panose="02040503050406030204" pitchFamily="18" charset="0"/>
                                </a:rPr>
                                <m:t>𝑹𝑪</m:t>
                              </m:r>
                            </m:den>
                          </m:f>
                        </m:sup>
                      </m:sSup>
                      <m:r>
                        <a:rPr lang="en-US" altLang="ja-JP" sz="3200" i="1">
                          <a:latin typeface="Cambria Math" panose="02040503050406030204" pitchFamily="18" charset="0"/>
                        </a:rPr>
                        <m:t>)</m:t>
                      </m:r>
                    </m:oMath>
                  </m:oMathPara>
                </a14:m>
                <a:endParaRPr lang="ja-JP" altLang="en-US" sz="3200" dirty="0"/>
              </a:p>
            </p:txBody>
          </p:sp>
        </mc:Choice>
        <mc:Fallback xmlns="">
          <p:sp>
            <p:nvSpPr>
              <p:cNvPr id="11" name="正方形/長方形 10"/>
              <p:cNvSpPr>
                <a:spLocks noRot="1" noChangeAspect="1" noMove="1" noResize="1" noEditPoints="1" noAdjustHandles="1" noChangeArrowheads="1" noChangeShapeType="1" noTextEdit="1"/>
              </p:cNvSpPr>
              <p:nvPr/>
            </p:nvSpPr>
            <p:spPr>
              <a:xfrm>
                <a:off x="1701031" y="3904783"/>
                <a:ext cx="5005933" cy="908582"/>
              </a:xfrm>
              <a:prstGeom prst="rect">
                <a:avLst/>
              </a:prstGeom>
              <a:blipFill rotWithShape="0">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2" name="正方形/長方形 11"/>
              <p:cNvSpPr/>
              <p:nvPr/>
            </p:nvSpPr>
            <p:spPr>
              <a:xfrm>
                <a:off x="3845620" y="5621679"/>
                <a:ext cx="4823693" cy="769441"/>
              </a:xfrm>
              <a:prstGeom prst="rect">
                <a:avLst/>
              </a:prstGeom>
            </p:spPr>
            <p:txBody>
              <a:bodyPr wrap="none">
                <a:spAutoFit/>
              </a:bodyPr>
              <a:lstStyle/>
              <a:p>
                <a:pPr>
                  <a:buNone/>
                </a:pPr>
                <a14:m>
                  <m:oMathPara xmlns:m="http://schemas.openxmlformats.org/officeDocument/2006/math">
                    <m:oMathParaPr>
                      <m:jc m:val="centerGroup"/>
                    </m:oMathParaPr>
                    <m:oMath xmlns:m="http://schemas.openxmlformats.org/officeDocument/2006/math">
                      <m:r>
                        <a:rPr lang="en-US" altLang="ja-JP" sz="4400" b="1" i="1" smtClean="0">
                          <a:latin typeface="Cambria Math" panose="02040503050406030204" pitchFamily="18" charset="0"/>
                          <a:ea typeface="Cambria Math" panose="02040503050406030204" pitchFamily="18" charset="0"/>
                        </a:rPr>
                        <m:t>∴</m:t>
                      </m:r>
                      <m:r>
                        <a:rPr lang="en-US" altLang="ja-JP" sz="4400" b="1" i="1" smtClean="0">
                          <a:latin typeface="Cambria Math" panose="02040503050406030204" pitchFamily="18" charset="0"/>
                        </a:rPr>
                        <m:t>𝑹𝑪</m:t>
                      </m:r>
                      <m:r>
                        <a:rPr lang="en-US" altLang="ja-JP" sz="4400" b="1" i="1" smtClean="0">
                          <a:latin typeface="Cambria Math" panose="02040503050406030204" pitchFamily="18" charset="0"/>
                        </a:rPr>
                        <m:t>&gt;</m:t>
                      </m:r>
                      <m:r>
                        <a:rPr lang="en-US" altLang="ja-JP" sz="4400" b="1" i="1" smtClean="0">
                          <a:latin typeface="Cambria Math" panose="02040503050406030204" pitchFamily="18" charset="0"/>
                        </a:rPr>
                        <m:t>𝟔</m:t>
                      </m:r>
                      <m:r>
                        <a:rPr lang="en-US" altLang="ja-JP" sz="4400" b="1" i="1" smtClean="0">
                          <a:latin typeface="Cambria Math" panose="02040503050406030204" pitchFamily="18" charset="0"/>
                        </a:rPr>
                        <m:t>.</m:t>
                      </m:r>
                      <m:r>
                        <a:rPr lang="en-US" altLang="ja-JP" sz="4400" b="1" i="1" smtClean="0">
                          <a:latin typeface="Cambria Math" panose="02040503050406030204" pitchFamily="18" charset="0"/>
                        </a:rPr>
                        <m:t>𝟒</m:t>
                      </m:r>
                      <m:r>
                        <a:rPr lang="en-US" altLang="ja-JP" sz="4400" b="1" i="1" smtClean="0">
                          <a:latin typeface="Cambria Math" panose="02040503050406030204" pitchFamily="18" charset="0"/>
                        </a:rPr>
                        <m:t>[</m:t>
                      </m:r>
                      <m:r>
                        <a:rPr lang="ja-JP" altLang="en-US" sz="4400" i="1" kern="0">
                          <a:latin typeface="Cambria Math" panose="02040503050406030204" pitchFamily="18" charset="0"/>
                        </a:rPr>
                        <m:t>𝝁</m:t>
                      </m:r>
                      <m:r>
                        <a:rPr lang="en-US" altLang="ja-JP" sz="4400" i="1" kern="0">
                          <a:latin typeface="Cambria Math" panose="02040503050406030204" pitchFamily="18" charset="0"/>
                        </a:rPr>
                        <m:t>𝒔𝒆𝒄</m:t>
                      </m:r>
                      <m:r>
                        <a:rPr lang="en-US" altLang="ja-JP" sz="4400" b="1" i="0" kern="0" smtClean="0">
                          <a:latin typeface="Cambria Math" panose="02040503050406030204" pitchFamily="18" charset="0"/>
                        </a:rPr>
                        <m:t>]</m:t>
                      </m:r>
                    </m:oMath>
                  </m:oMathPara>
                </a14:m>
                <a:endParaRPr lang="ja-JP" altLang="en-US" sz="4400" dirty="0"/>
              </a:p>
            </p:txBody>
          </p:sp>
        </mc:Choice>
        <mc:Fallback xmlns="">
          <p:sp>
            <p:nvSpPr>
              <p:cNvPr id="12" name="正方形/長方形 11"/>
              <p:cNvSpPr>
                <a:spLocks noRot="1" noChangeAspect="1" noMove="1" noResize="1" noEditPoints="1" noAdjustHandles="1" noChangeArrowheads="1" noChangeShapeType="1" noTextEdit="1"/>
              </p:cNvSpPr>
              <p:nvPr/>
            </p:nvSpPr>
            <p:spPr>
              <a:xfrm>
                <a:off x="3845620" y="5621679"/>
                <a:ext cx="4823693" cy="769441"/>
              </a:xfrm>
              <a:prstGeom prst="rect">
                <a:avLst/>
              </a:prstGeom>
              <a:blipFill rotWithShape="0">
                <a:blip r:embed="rId6"/>
                <a:stretch>
                  <a:fillRect/>
                </a:stretch>
              </a:blipFill>
            </p:spPr>
            <p:txBody>
              <a:bodyPr/>
              <a:lstStyle/>
              <a:p>
                <a:r>
                  <a:rPr lang="ja-JP" altLang="en-US">
                    <a:noFill/>
                  </a:rPr>
                  <a:t> </a:t>
                </a:r>
              </a:p>
            </p:txBody>
          </p:sp>
        </mc:Fallback>
      </mc:AlternateContent>
      <p:sp>
        <p:nvSpPr>
          <p:cNvPr id="13" name="コンテンツ プレースホルダー 1"/>
          <p:cNvSpPr txBox="1">
            <a:spLocks/>
          </p:cNvSpPr>
          <p:nvPr/>
        </p:nvSpPr>
        <p:spPr bwMode="auto">
          <a:xfrm>
            <a:off x="468313" y="5056961"/>
            <a:ext cx="8229600" cy="540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8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sz="1600">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FontTx/>
              <a:buNone/>
            </a:pPr>
            <a:r>
              <a:rPr lang="en-US" altLang="ja-JP" kern="0" dirty="0" smtClean="0"/>
              <a:t>1</a:t>
            </a:r>
            <a:r>
              <a:rPr lang="ja-JP" altLang="en-US" kern="0" dirty="0" smtClean="0"/>
              <a:t>ループで修正可能な周波数幅より小さくなる条件は</a:t>
            </a:r>
            <a:endParaRPr lang="en-US" altLang="ja-JP" kern="0" dirty="0" smtClean="0"/>
          </a:p>
        </p:txBody>
      </p:sp>
    </p:spTree>
    <p:extLst>
      <p:ext uri="{BB962C8B-B14F-4D97-AF65-F5344CB8AC3E}">
        <p14:creationId xmlns:p14="http://schemas.microsoft.com/office/powerpoint/2010/main" val="23084274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smtClean="0"/>
              <a:t>2013/03/22</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K.Kimura, Tokyo Tech</a:t>
            </a:r>
            <a:endParaRPr lang="en-US" altLang="ja-JP"/>
          </a:p>
        </p:txBody>
      </p:sp>
      <p:sp>
        <p:nvSpPr>
          <p:cNvPr id="5" name="タイトル 4"/>
          <p:cNvSpPr>
            <a:spLocks noGrp="1"/>
          </p:cNvSpPr>
          <p:nvPr>
            <p:ph type="title"/>
          </p:nvPr>
        </p:nvSpPr>
        <p:spPr>
          <a:xfrm>
            <a:off x="323850" y="39713"/>
            <a:ext cx="3775393" cy="661962"/>
          </a:xfrm>
        </p:spPr>
        <p:txBody>
          <a:bodyPr/>
          <a:lstStyle/>
          <a:p>
            <a:r>
              <a:rPr lang="en-US" altLang="ja-JP" dirty="0" smtClean="0"/>
              <a:t>PLL</a:t>
            </a:r>
            <a:r>
              <a:rPr lang="ja-JP" altLang="en-US" dirty="0" smtClean="0"/>
              <a:t>による</a:t>
            </a:r>
            <a:r>
              <a:rPr kumimoji="1" lang="ja-JP" altLang="en-US" dirty="0" smtClean="0"/>
              <a:t>ロック</a:t>
            </a:r>
            <a:endParaRPr kumimoji="1" lang="ja-JP" altLang="en-US" dirty="0"/>
          </a:p>
        </p:txBody>
      </p:sp>
      <p:grpSp>
        <p:nvGrpSpPr>
          <p:cNvPr id="2" name="グループ化 1"/>
          <p:cNvGrpSpPr/>
          <p:nvPr/>
        </p:nvGrpSpPr>
        <p:grpSpPr>
          <a:xfrm>
            <a:off x="1007680" y="1787847"/>
            <a:ext cx="6258689" cy="2322839"/>
            <a:chOff x="121870" y="701675"/>
            <a:chExt cx="7043009" cy="2670144"/>
          </a:xfrm>
        </p:grpSpPr>
        <p:sp>
          <p:nvSpPr>
            <p:cNvPr id="28" name="Rectangle 96"/>
            <p:cNvSpPr>
              <a:spLocks noChangeArrowheads="1"/>
            </p:cNvSpPr>
            <p:nvPr/>
          </p:nvSpPr>
          <p:spPr bwMode="auto">
            <a:xfrm>
              <a:off x="167153" y="1104322"/>
              <a:ext cx="6997726" cy="2267497"/>
            </a:xfrm>
            <a:prstGeom prst="rect">
              <a:avLst/>
            </a:prstGeom>
            <a:solidFill>
              <a:srgbClr val="FFFFFF"/>
            </a:solidFill>
            <a:ln w="38100"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defPPr>
                <a:defRPr lang="ja-JP"/>
              </a:defPPr>
              <a:lvl1pPr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1pPr>
              <a:lvl2pPr marL="4572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2pPr>
              <a:lvl3pPr marL="9144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3pPr>
              <a:lvl4pPr marL="13716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4pPr>
              <a:lvl5pPr marL="18288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5pPr>
              <a:lvl6pPr marL="2286000" algn="l" defTabSz="914400" rtl="0" eaLnBrk="1" latinLnBrk="0" hangingPunct="1">
                <a:defRPr kumimoji="1" sz="3200" b="1" kern="1200">
                  <a:solidFill>
                    <a:schemeClr val="tx1"/>
                  </a:solidFill>
                  <a:latin typeface="Arial" charset="0"/>
                  <a:ea typeface="ＭＳ Ｐゴシック" pitchFamily="50" charset="-128"/>
                  <a:cs typeface="+mn-cs"/>
                </a:defRPr>
              </a:lvl6pPr>
              <a:lvl7pPr marL="2743200" algn="l" defTabSz="914400" rtl="0" eaLnBrk="1" latinLnBrk="0" hangingPunct="1">
                <a:defRPr kumimoji="1" sz="3200" b="1" kern="1200">
                  <a:solidFill>
                    <a:schemeClr val="tx1"/>
                  </a:solidFill>
                  <a:latin typeface="Arial" charset="0"/>
                  <a:ea typeface="ＭＳ Ｐゴシック" pitchFamily="50" charset="-128"/>
                  <a:cs typeface="+mn-cs"/>
                </a:defRPr>
              </a:lvl7pPr>
              <a:lvl8pPr marL="3200400" algn="l" defTabSz="914400" rtl="0" eaLnBrk="1" latinLnBrk="0" hangingPunct="1">
                <a:defRPr kumimoji="1" sz="3200" b="1" kern="1200">
                  <a:solidFill>
                    <a:schemeClr val="tx1"/>
                  </a:solidFill>
                  <a:latin typeface="Arial" charset="0"/>
                  <a:ea typeface="ＭＳ Ｐゴシック" pitchFamily="50" charset="-128"/>
                  <a:cs typeface="+mn-cs"/>
                </a:defRPr>
              </a:lvl8pPr>
              <a:lvl9pPr marL="3657600" algn="l" defTabSz="914400" rtl="0" eaLnBrk="1" latinLnBrk="0" hangingPunct="1">
                <a:defRPr kumimoji="1" sz="3200" b="1" kern="1200">
                  <a:solidFill>
                    <a:schemeClr val="tx1"/>
                  </a:solidFill>
                  <a:latin typeface="Arial" charset="0"/>
                  <a:ea typeface="ＭＳ Ｐゴシック" pitchFamily="50" charset="-128"/>
                  <a:cs typeface="+mn-cs"/>
                </a:defRPr>
              </a:lvl9p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defRPr/>
              </a:pPr>
              <a:endParaRPr kumimoji="1" lang="ja-JP" altLang="en-US" sz="3200" b="1" i="0" u="none" strike="noStrike" kern="1200" cap="none" spc="0" normalizeH="0" baseline="0" noProof="0" dirty="0">
                <a:ln>
                  <a:noFill/>
                </a:ln>
                <a:solidFill>
                  <a:srgbClr val="000000"/>
                </a:solidFill>
                <a:effectLst/>
                <a:uLnTx/>
                <a:uFillTx/>
                <a:latin typeface="Arial" charset="0"/>
                <a:ea typeface="ＭＳ Ｐゴシック" pitchFamily="50" charset="-128"/>
                <a:cs typeface="+mn-cs"/>
              </a:endParaRPr>
            </a:p>
          </p:txBody>
        </p:sp>
        <p:sp>
          <p:nvSpPr>
            <p:cNvPr id="29" name="Text Box 5"/>
            <p:cNvSpPr txBox="1">
              <a:spLocks noChangeArrowheads="1"/>
            </p:cNvSpPr>
            <p:nvPr/>
          </p:nvSpPr>
          <p:spPr bwMode="auto">
            <a:xfrm>
              <a:off x="121870" y="1209743"/>
              <a:ext cx="644728" cy="52321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ja-JP"/>
              </a:defPPr>
              <a:lvl1pPr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1pPr>
              <a:lvl2pPr marL="4572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2pPr>
              <a:lvl3pPr marL="9144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3pPr>
              <a:lvl4pPr marL="13716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4pPr>
              <a:lvl5pPr marL="18288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5pPr>
              <a:lvl6pPr marL="2286000" algn="l" defTabSz="914400" rtl="0" eaLnBrk="1" latinLnBrk="0" hangingPunct="1">
                <a:defRPr kumimoji="1" sz="3200" b="1" kern="1200">
                  <a:solidFill>
                    <a:schemeClr val="tx1"/>
                  </a:solidFill>
                  <a:latin typeface="Arial" charset="0"/>
                  <a:ea typeface="ＭＳ Ｐゴシック" pitchFamily="50" charset="-128"/>
                  <a:cs typeface="+mn-cs"/>
                </a:defRPr>
              </a:lvl6pPr>
              <a:lvl7pPr marL="2743200" algn="l" defTabSz="914400" rtl="0" eaLnBrk="1" latinLnBrk="0" hangingPunct="1">
                <a:defRPr kumimoji="1" sz="3200" b="1" kern="1200">
                  <a:solidFill>
                    <a:schemeClr val="tx1"/>
                  </a:solidFill>
                  <a:latin typeface="Arial" charset="0"/>
                  <a:ea typeface="ＭＳ Ｐゴシック" pitchFamily="50" charset="-128"/>
                  <a:cs typeface="+mn-cs"/>
                </a:defRPr>
              </a:lvl7pPr>
              <a:lvl8pPr marL="3200400" algn="l" defTabSz="914400" rtl="0" eaLnBrk="1" latinLnBrk="0" hangingPunct="1">
                <a:defRPr kumimoji="1" sz="3200" b="1" kern="1200">
                  <a:solidFill>
                    <a:schemeClr val="tx1"/>
                  </a:solidFill>
                  <a:latin typeface="Arial" charset="0"/>
                  <a:ea typeface="ＭＳ Ｐゴシック" pitchFamily="50" charset="-128"/>
                  <a:cs typeface="+mn-cs"/>
                </a:defRPr>
              </a:lvl8pPr>
              <a:lvl9pPr marL="3657600" algn="l" defTabSz="914400" rtl="0" eaLnBrk="1" latinLnBrk="0" hangingPunct="1">
                <a:defRPr kumimoji="1" sz="3200" b="1" kern="1200">
                  <a:solidFill>
                    <a:schemeClr val="tx1"/>
                  </a:solidFill>
                  <a:latin typeface="Arial" charset="0"/>
                  <a:ea typeface="ＭＳ Ｐゴシック" pitchFamily="50" charset="-128"/>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2800" dirty="0" smtClean="0"/>
                <a:t>ref</a:t>
              </a:r>
              <a:endParaRPr kumimoji="0" lang="en-US" altLang="ja-JP" sz="2800" b="1" i="0" u="none" strike="noStrike" kern="1200" cap="none" spc="0" normalizeH="0" baseline="0" noProof="0" dirty="0" smtClean="0">
                <a:ln>
                  <a:noFill/>
                </a:ln>
                <a:effectLst/>
                <a:uLnTx/>
                <a:uFillTx/>
              </a:endParaRPr>
            </a:p>
          </p:txBody>
        </p:sp>
        <p:sp>
          <p:nvSpPr>
            <p:cNvPr id="30" name="Line 6"/>
            <p:cNvSpPr>
              <a:spLocks noChangeShapeType="1"/>
            </p:cNvSpPr>
            <p:nvPr/>
          </p:nvSpPr>
          <p:spPr bwMode="auto">
            <a:xfrm>
              <a:off x="1470724" y="1740990"/>
              <a:ext cx="5179715" cy="0"/>
            </a:xfrm>
            <a:prstGeom prst="line">
              <a:avLst/>
            </a:prstGeom>
            <a:noFill/>
            <a:ln w="5715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ja-JP"/>
              </a:defPPr>
              <a:lvl1pPr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1pPr>
              <a:lvl2pPr marL="4572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2pPr>
              <a:lvl3pPr marL="9144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3pPr>
              <a:lvl4pPr marL="13716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4pPr>
              <a:lvl5pPr marL="18288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5pPr>
              <a:lvl6pPr marL="2286000" algn="l" defTabSz="914400" rtl="0" eaLnBrk="1" latinLnBrk="0" hangingPunct="1">
                <a:defRPr kumimoji="1" sz="3200" b="1" kern="1200">
                  <a:solidFill>
                    <a:schemeClr val="tx1"/>
                  </a:solidFill>
                  <a:latin typeface="Arial" charset="0"/>
                  <a:ea typeface="ＭＳ Ｐゴシック" pitchFamily="50" charset="-128"/>
                  <a:cs typeface="+mn-cs"/>
                </a:defRPr>
              </a:lvl6pPr>
              <a:lvl7pPr marL="2743200" algn="l" defTabSz="914400" rtl="0" eaLnBrk="1" latinLnBrk="0" hangingPunct="1">
                <a:defRPr kumimoji="1" sz="3200" b="1" kern="1200">
                  <a:solidFill>
                    <a:schemeClr val="tx1"/>
                  </a:solidFill>
                  <a:latin typeface="Arial" charset="0"/>
                  <a:ea typeface="ＭＳ Ｐゴシック" pitchFamily="50" charset="-128"/>
                  <a:cs typeface="+mn-cs"/>
                </a:defRPr>
              </a:lvl7pPr>
              <a:lvl8pPr marL="3200400" algn="l" defTabSz="914400" rtl="0" eaLnBrk="1" latinLnBrk="0" hangingPunct="1">
                <a:defRPr kumimoji="1" sz="3200" b="1" kern="1200">
                  <a:solidFill>
                    <a:schemeClr val="tx1"/>
                  </a:solidFill>
                  <a:latin typeface="Arial" charset="0"/>
                  <a:ea typeface="ＭＳ Ｐゴシック" pitchFamily="50" charset="-128"/>
                  <a:cs typeface="+mn-cs"/>
                </a:defRPr>
              </a:lvl8pPr>
              <a:lvl9pPr marL="3657600" algn="l" defTabSz="914400" rtl="0" eaLnBrk="1" latinLnBrk="0" hangingPunct="1">
                <a:defRPr kumimoji="1" sz="3200" b="1" kern="1200">
                  <a:solidFill>
                    <a:schemeClr val="tx1"/>
                  </a:solidFill>
                  <a:latin typeface="Arial" charset="0"/>
                  <a:ea typeface="ＭＳ Ｐゴシック" pitchFamily="50" charset="-128"/>
                  <a:cs typeface="+mn-cs"/>
                </a:defRPr>
              </a:lvl9p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defRPr/>
              </a:pPr>
              <a:endParaRPr kumimoji="1" lang="ja-JP" altLang="en-US" sz="3200" b="1"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32" name="Line 9"/>
            <p:cNvSpPr>
              <a:spLocks noChangeShapeType="1"/>
            </p:cNvSpPr>
            <p:nvPr/>
          </p:nvSpPr>
          <p:spPr bwMode="auto">
            <a:xfrm flipH="1">
              <a:off x="750318" y="2886234"/>
              <a:ext cx="2587730" cy="0"/>
            </a:xfrm>
            <a:prstGeom prst="line">
              <a:avLst/>
            </a:prstGeom>
            <a:noFill/>
            <a:ln w="571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ja-JP"/>
              </a:defPPr>
              <a:lvl1pPr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1pPr>
              <a:lvl2pPr marL="4572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2pPr>
              <a:lvl3pPr marL="9144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3pPr>
              <a:lvl4pPr marL="13716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4pPr>
              <a:lvl5pPr marL="18288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5pPr>
              <a:lvl6pPr marL="2286000" algn="l" defTabSz="914400" rtl="0" eaLnBrk="1" latinLnBrk="0" hangingPunct="1">
                <a:defRPr kumimoji="1" sz="3200" b="1" kern="1200">
                  <a:solidFill>
                    <a:schemeClr val="tx1"/>
                  </a:solidFill>
                  <a:latin typeface="Arial" charset="0"/>
                  <a:ea typeface="ＭＳ Ｐゴシック" pitchFamily="50" charset="-128"/>
                  <a:cs typeface="+mn-cs"/>
                </a:defRPr>
              </a:lvl6pPr>
              <a:lvl7pPr marL="2743200" algn="l" defTabSz="914400" rtl="0" eaLnBrk="1" latinLnBrk="0" hangingPunct="1">
                <a:defRPr kumimoji="1" sz="3200" b="1" kern="1200">
                  <a:solidFill>
                    <a:schemeClr val="tx1"/>
                  </a:solidFill>
                  <a:latin typeface="Arial" charset="0"/>
                  <a:ea typeface="ＭＳ Ｐゴシック" pitchFamily="50" charset="-128"/>
                  <a:cs typeface="+mn-cs"/>
                </a:defRPr>
              </a:lvl7pPr>
              <a:lvl8pPr marL="3200400" algn="l" defTabSz="914400" rtl="0" eaLnBrk="1" latinLnBrk="0" hangingPunct="1">
                <a:defRPr kumimoji="1" sz="3200" b="1" kern="1200">
                  <a:solidFill>
                    <a:schemeClr val="tx1"/>
                  </a:solidFill>
                  <a:latin typeface="Arial" charset="0"/>
                  <a:ea typeface="ＭＳ Ｐゴシック" pitchFamily="50" charset="-128"/>
                  <a:cs typeface="+mn-cs"/>
                </a:defRPr>
              </a:lvl8pPr>
              <a:lvl9pPr marL="3657600" algn="l" defTabSz="914400" rtl="0" eaLnBrk="1" latinLnBrk="0" hangingPunct="1">
                <a:defRPr kumimoji="1" sz="3200" b="1" kern="1200">
                  <a:solidFill>
                    <a:schemeClr val="tx1"/>
                  </a:solidFill>
                  <a:latin typeface="Arial" charset="0"/>
                  <a:ea typeface="ＭＳ Ｐゴシック" pitchFamily="50" charset="-128"/>
                  <a:cs typeface="+mn-cs"/>
                </a:defRPr>
              </a:lvl9p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defRPr/>
              </a:pPr>
              <a:endParaRPr kumimoji="1" lang="ja-JP" altLang="en-US" sz="3200" b="1"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33" name="Line 11"/>
            <p:cNvSpPr>
              <a:spLocks noChangeShapeType="1"/>
            </p:cNvSpPr>
            <p:nvPr/>
          </p:nvSpPr>
          <p:spPr bwMode="auto">
            <a:xfrm flipV="1">
              <a:off x="750318" y="1944656"/>
              <a:ext cx="436067" cy="0"/>
            </a:xfrm>
            <a:prstGeom prst="line">
              <a:avLst/>
            </a:prstGeom>
            <a:noFill/>
            <a:ln w="5715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ja-JP"/>
              </a:defPPr>
              <a:lvl1pPr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1pPr>
              <a:lvl2pPr marL="4572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2pPr>
              <a:lvl3pPr marL="9144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3pPr>
              <a:lvl4pPr marL="13716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4pPr>
              <a:lvl5pPr marL="18288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5pPr>
              <a:lvl6pPr marL="2286000" algn="l" defTabSz="914400" rtl="0" eaLnBrk="1" latinLnBrk="0" hangingPunct="1">
                <a:defRPr kumimoji="1" sz="3200" b="1" kern="1200">
                  <a:solidFill>
                    <a:schemeClr val="tx1"/>
                  </a:solidFill>
                  <a:latin typeface="Arial" charset="0"/>
                  <a:ea typeface="ＭＳ Ｐゴシック" pitchFamily="50" charset="-128"/>
                  <a:cs typeface="+mn-cs"/>
                </a:defRPr>
              </a:lvl6pPr>
              <a:lvl7pPr marL="2743200" algn="l" defTabSz="914400" rtl="0" eaLnBrk="1" latinLnBrk="0" hangingPunct="1">
                <a:defRPr kumimoji="1" sz="3200" b="1" kern="1200">
                  <a:solidFill>
                    <a:schemeClr val="tx1"/>
                  </a:solidFill>
                  <a:latin typeface="Arial" charset="0"/>
                  <a:ea typeface="ＭＳ Ｐゴシック" pitchFamily="50" charset="-128"/>
                  <a:cs typeface="+mn-cs"/>
                </a:defRPr>
              </a:lvl7pPr>
              <a:lvl8pPr marL="3200400" algn="l" defTabSz="914400" rtl="0" eaLnBrk="1" latinLnBrk="0" hangingPunct="1">
                <a:defRPr kumimoji="1" sz="3200" b="1" kern="1200">
                  <a:solidFill>
                    <a:schemeClr val="tx1"/>
                  </a:solidFill>
                  <a:latin typeface="Arial" charset="0"/>
                  <a:ea typeface="ＭＳ Ｐゴシック" pitchFamily="50" charset="-128"/>
                  <a:cs typeface="+mn-cs"/>
                </a:defRPr>
              </a:lvl8pPr>
              <a:lvl9pPr marL="3657600" algn="l" defTabSz="914400" rtl="0" eaLnBrk="1" latinLnBrk="0" hangingPunct="1">
                <a:defRPr kumimoji="1" sz="3200" b="1" kern="1200">
                  <a:solidFill>
                    <a:schemeClr val="tx1"/>
                  </a:solidFill>
                  <a:latin typeface="Arial" charset="0"/>
                  <a:ea typeface="ＭＳ Ｐゴシック" pitchFamily="50" charset="-128"/>
                  <a:cs typeface="+mn-cs"/>
                </a:defRPr>
              </a:lvl9p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defRPr/>
              </a:pPr>
              <a:endParaRPr kumimoji="1" lang="ja-JP" altLang="en-US" sz="3200" b="1"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34" name="Rectangle 19"/>
            <p:cNvSpPr>
              <a:spLocks noChangeArrowheads="1"/>
            </p:cNvSpPr>
            <p:nvPr/>
          </p:nvSpPr>
          <p:spPr bwMode="auto">
            <a:xfrm>
              <a:off x="1198201" y="1428012"/>
              <a:ext cx="1033182" cy="597502"/>
            </a:xfrm>
            <a:prstGeom prst="rect">
              <a:avLst/>
            </a:prstGeom>
            <a:solidFill>
              <a:srgbClr val="FFFFFF"/>
            </a:solidFill>
            <a:ln w="571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defPPr>
                <a:defRPr lang="ja-JP"/>
              </a:defPPr>
              <a:lvl1pPr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1pPr>
              <a:lvl2pPr marL="4572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2pPr>
              <a:lvl3pPr marL="9144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3pPr>
              <a:lvl4pPr marL="13716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4pPr>
              <a:lvl5pPr marL="18288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5pPr>
              <a:lvl6pPr marL="2286000" algn="l" defTabSz="914400" rtl="0" eaLnBrk="1" latinLnBrk="0" hangingPunct="1">
                <a:defRPr kumimoji="1" sz="3200" b="1" kern="1200">
                  <a:solidFill>
                    <a:schemeClr val="tx1"/>
                  </a:solidFill>
                  <a:latin typeface="Arial" charset="0"/>
                  <a:ea typeface="ＭＳ Ｐゴシック" pitchFamily="50" charset="-128"/>
                  <a:cs typeface="+mn-cs"/>
                </a:defRPr>
              </a:lvl6pPr>
              <a:lvl7pPr marL="2743200" algn="l" defTabSz="914400" rtl="0" eaLnBrk="1" latinLnBrk="0" hangingPunct="1">
                <a:defRPr kumimoji="1" sz="3200" b="1" kern="1200">
                  <a:solidFill>
                    <a:schemeClr val="tx1"/>
                  </a:solidFill>
                  <a:latin typeface="Arial" charset="0"/>
                  <a:ea typeface="ＭＳ Ｐゴシック" pitchFamily="50" charset="-128"/>
                  <a:cs typeface="+mn-cs"/>
                </a:defRPr>
              </a:lvl7pPr>
              <a:lvl8pPr marL="3200400" algn="l" defTabSz="914400" rtl="0" eaLnBrk="1" latinLnBrk="0" hangingPunct="1">
                <a:defRPr kumimoji="1" sz="3200" b="1" kern="1200">
                  <a:solidFill>
                    <a:schemeClr val="tx1"/>
                  </a:solidFill>
                  <a:latin typeface="Arial" charset="0"/>
                  <a:ea typeface="ＭＳ Ｐゴシック" pitchFamily="50" charset="-128"/>
                  <a:cs typeface="+mn-cs"/>
                </a:defRPr>
              </a:lvl8pPr>
              <a:lvl9pPr marL="3657600" algn="l" defTabSz="914400" rtl="0" eaLnBrk="1" latinLnBrk="0" hangingPunct="1">
                <a:defRPr kumimoji="1" sz="3200" b="1" kern="1200">
                  <a:solidFill>
                    <a:schemeClr val="tx1"/>
                  </a:solidFill>
                  <a:latin typeface="Arial" charset="0"/>
                  <a:ea typeface="ＭＳ Ｐゴシック" pitchFamily="50" charset="-128"/>
                  <a:cs typeface="+mn-cs"/>
                </a:defRPr>
              </a:lvl9p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defRPr/>
              </a:pPr>
              <a:endParaRPr kumimoji="1" lang="ja-JP" altLang="en-US" sz="3200" b="1"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35" name="Rectangle 20"/>
            <p:cNvSpPr>
              <a:spLocks noChangeArrowheads="1"/>
            </p:cNvSpPr>
            <p:nvPr/>
          </p:nvSpPr>
          <p:spPr bwMode="auto">
            <a:xfrm>
              <a:off x="2655592" y="1408959"/>
              <a:ext cx="853575" cy="597502"/>
            </a:xfrm>
            <a:prstGeom prst="rect">
              <a:avLst/>
            </a:prstGeom>
            <a:solidFill>
              <a:srgbClr val="FFFFFF"/>
            </a:solidFill>
            <a:ln w="571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defPPr>
                <a:defRPr lang="ja-JP"/>
              </a:defPPr>
              <a:lvl1pPr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1pPr>
              <a:lvl2pPr marL="4572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2pPr>
              <a:lvl3pPr marL="9144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3pPr>
              <a:lvl4pPr marL="13716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4pPr>
              <a:lvl5pPr marL="18288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5pPr>
              <a:lvl6pPr marL="2286000" algn="l" defTabSz="914400" rtl="0" eaLnBrk="1" latinLnBrk="0" hangingPunct="1">
                <a:defRPr kumimoji="1" sz="3200" b="1" kern="1200">
                  <a:solidFill>
                    <a:schemeClr val="tx1"/>
                  </a:solidFill>
                  <a:latin typeface="Arial" charset="0"/>
                  <a:ea typeface="ＭＳ Ｐゴシック" pitchFamily="50" charset="-128"/>
                  <a:cs typeface="+mn-cs"/>
                </a:defRPr>
              </a:lvl6pPr>
              <a:lvl7pPr marL="2743200" algn="l" defTabSz="914400" rtl="0" eaLnBrk="1" latinLnBrk="0" hangingPunct="1">
                <a:defRPr kumimoji="1" sz="3200" b="1" kern="1200">
                  <a:solidFill>
                    <a:schemeClr val="tx1"/>
                  </a:solidFill>
                  <a:latin typeface="Arial" charset="0"/>
                  <a:ea typeface="ＭＳ Ｐゴシック" pitchFamily="50" charset="-128"/>
                  <a:cs typeface="+mn-cs"/>
                </a:defRPr>
              </a:lvl7pPr>
              <a:lvl8pPr marL="3200400" algn="l" defTabSz="914400" rtl="0" eaLnBrk="1" latinLnBrk="0" hangingPunct="1">
                <a:defRPr kumimoji="1" sz="3200" b="1" kern="1200">
                  <a:solidFill>
                    <a:schemeClr val="tx1"/>
                  </a:solidFill>
                  <a:latin typeface="Arial" charset="0"/>
                  <a:ea typeface="ＭＳ Ｐゴシック" pitchFamily="50" charset="-128"/>
                  <a:cs typeface="+mn-cs"/>
                </a:defRPr>
              </a:lvl8pPr>
              <a:lvl9pPr marL="3657600" algn="l" defTabSz="914400" rtl="0" eaLnBrk="1" latinLnBrk="0" hangingPunct="1">
                <a:defRPr kumimoji="1" sz="3200" b="1" kern="1200">
                  <a:solidFill>
                    <a:schemeClr val="tx1"/>
                  </a:solidFill>
                  <a:latin typeface="Arial" charset="0"/>
                  <a:ea typeface="ＭＳ Ｐゴシック" pitchFamily="50" charset="-128"/>
                  <a:cs typeface="+mn-cs"/>
                </a:defRPr>
              </a:lvl9p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defRPr/>
              </a:pPr>
              <a:endParaRPr kumimoji="1" lang="ja-JP" altLang="en-US" sz="3200" b="1"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36" name="Rectangle 21"/>
            <p:cNvSpPr>
              <a:spLocks noChangeArrowheads="1"/>
            </p:cNvSpPr>
            <p:nvPr/>
          </p:nvSpPr>
          <p:spPr bwMode="auto">
            <a:xfrm>
              <a:off x="3975233" y="1418285"/>
              <a:ext cx="938932" cy="597502"/>
            </a:xfrm>
            <a:prstGeom prst="rect">
              <a:avLst/>
            </a:prstGeom>
            <a:solidFill>
              <a:srgbClr val="FFFFFF"/>
            </a:solidFill>
            <a:ln w="571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defPPr>
                <a:defRPr lang="ja-JP"/>
              </a:defPPr>
              <a:lvl1pPr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1pPr>
              <a:lvl2pPr marL="4572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2pPr>
              <a:lvl3pPr marL="9144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3pPr>
              <a:lvl4pPr marL="13716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4pPr>
              <a:lvl5pPr marL="18288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5pPr>
              <a:lvl6pPr marL="2286000" algn="l" defTabSz="914400" rtl="0" eaLnBrk="1" latinLnBrk="0" hangingPunct="1">
                <a:defRPr kumimoji="1" sz="3200" b="1" kern="1200">
                  <a:solidFill>
                    <a:schemeClr val="tx1"/>
                  </a:solidFill>
                  <a:latin typeface="Arial" charset="0"/>
                  <a:ea typeface="ＭＳ Ｐゴシック" pitchFamily="50" charset="-128"/>
                  <a:cs typeface="+mn-cs"/>
                </a:defRPr>
              </a:lvl6pPr>
              <a:lvl7pPr marL="2743200" algn="l" defTabSz="914400" rtl="0" eaLnBrk="1" latinLnBrk="0" hangingPunct="1">
                <a:defRPr kumimoji="1" sz="3200" b="1" kern="1200">
                  <a:solidFill>
                    <a:schemeClr val="tx1"/>
                  </a:solidFill>
                  <a:latin typeface="Arial" charset="0"/>
                  <a:ea typeface="ＭＳ Ｐゴシック" pitchFamily="50" charset="-128"/>
                  <a:cs typeface="+mn-cs"/>
                </a:defRPr>
              </a:lvl7pPr>
              <a:lvl8pPr marL="3200400" algn="l" defTabSz="914400" rtl="0" eaLnBrk="1" latinLnBrk="0" hangingPunct="1">
                <a:defRPr kumimoji="1" sz="3200" b="1" kern="1200">
                  <a:solidFill>
                    <a:schemeClr val="tx1"/>
                  </a:solidFill>
                  <a:latin typeface="Arial" charset="0"/>
                  <a:ea typeface="ＭＳ Ｐゴシック" pitchFamily="50" charset="-128"/>
                  <a:cs typeface="+mn-cs"/>
                </a:defRPr>
              </a:lvl8pPr>
              <a:lvl9pPr marL="3657600" algn="l" defTabSz="914400" rtl="0" eaLnBrk="1" latinLnBrk="0" hangingPunct="1">
                <a:defRPr kumimoji="1" sz="3200" b="1" kern="1200">
                  <a:solidFill>
                    <a:schemeClr val="tx1"/>
                  </a:solidFill>
                  <a:latin typeface="Arial" charset="0"/>
                  <a:ea typeface="ＭＳ Ｐゴシック" pitchFamily="50" charset="-128"/>
                  <a:cs typeface="+mn-cs"/>
                </a:defRPr>
              </a:lvl9p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defRPr/>
              </a:pPr>
              <a:endParaRPr kumimoji="1" lang="ja-JP" altLang="en-US" sz="3200" b="1"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37" name="Text Box 26"/>
            <p:cNvSpPr txBox="1">
              <a:spLocks noChangeArrowheads="1"/>
            </p:cNvSpPr>
            <p:nvPr/>
          </p:nvSpPr>
          <p:spPr bwMode="auto">
            <a:xfrm>
              <a:off x="1206960" y="1456044"/>
              <a:ext cx="1002950" cy="581497"/>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ja-JP"/>
              </a:defPPr>
              <a:lvl1pPr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1pPr>
              <a:lvl2pPr marL="4572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2pPr>
              <a:lvl3pPr marL="9144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3pPr>
              <a:lvl4pPr marL="13716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4pPr>
              <a:lvl5pPr marL="18288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5pPr>
              <a:lvl6pPr marL="2286000" algn="l" defTabSz="914400" rtl="0" eaLnBrk="1" latinLnBrk="0" hangingPunct="1">
                <a:defRPr kumimoji="1" sz="3200" b="1" kern="1200">
                  <a:solidFill>
                    <a:schemeClr val="tx1"/>
                  </a:solidFill>
                  <a:latin typeface="Arial" charset="0"/>
                  <a:ea typeface="ＭＳ Ｐゴシック" pitchFamily="50" charset="-128"/>
                  <a:cs typeface="+mn-cs"/>
                </a:defRPr>
              </a:lvl6pPr>
              <a:lvl7pPr marL="2743200" algn="l" defTabSz="914400" rtl="0" eaLnBrk="1" latinLnBrk="0" hangingPunct="1">
                <a:defRPr kumimoji="1" sz="3200" b="1" kern="1200">
                  <a:solidFill>
                    <a:schemeClr val="tx1"/>
                  </a:solidFill>
                  <a:latin typeface="Arial" charset="0"/>
                  <a:ea typeface="ＭＳ Ｐゴシック" pitchFamily="50" charset="-128"/>
                  <a:cs typeface="+mn-cs"/>
                </a:defRPr>
              </a:lvl7pPr>
              <a:lvl8pPr marL="3200400" algn="l" defTabSz="914400" rtl="0" eaLnBrk="1" latinLnBrk="0" hangingPunct="1">
                <a:defRPr kumimoji="1" sz="3200" b="1" kern="1200">
                  <a:solidFill>
                    <a:schemeClr val="tx1"/>
                  </a:solidFill>
                  <a:latin typeface="Arial" charset="0"/>
                  <a:ea typeface="ＭＳ Ｐゴシック" pitchFamily="50" charset="-128"/>
                  <a:cs typeface="+mn-cs"/>
                </a:defRPr>
              </a:lvl8pPr>
              <a:lvl9pPr marL="3657600" algn="l" defTabSz="914400" rtl="0" eaLnBrk="1" latinLnBrk="0" hangingPunct="1">
                <a:defRPr kumimoji="1" sz="3200" b="1" kern="1200">
                  <a:solidFill>
                    <a:schemeClr val="tx1"/>
                  </a:solidFill>
                  <a:latin typeface="Arial" charset="0"/>
                  <a:ea typeface="ＭＳ Ｐゴシック" pitchFamily="50"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ja-JP" sz="2800" b="1"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PFD</a:t>
              </a:r>
            </a:p>
          </p:txBody>
        </p:sp>
        <p:sp>
          <p:nvSpPr>
            <p:cNvPr id="38" name="Text Box 27"/>
            <p:cNvSpPr txBox="1">
              <a:spLocks noChangeArrowheads="1"/>
            </p:cNvSpPr>
            <p:nvPr/>
          </p:nvSpPr>
          <p:spPr bwMode="auto">
            <a:xfrm>
              <a:off x="2696474" y="1437331"/>
              <a:ext cx="759325" cy="581497"/>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ja-JP"/>
              </a:defPPr>
              <a:lvl1pPr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1pPr>
              <a:lvl2pPr marL="4572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2pPr>
              <a:lvl3pPr marL="9144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3pPr>
              <a:lvl4pPr marL="13716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4pPr>
              <a:lvl5pPr marL="18288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5pPr>
              <a:lvl6pPr marL="2286000" algn="l" defTabSz="914400" rtl="0" eaLnBrk="1" latinLnBrk="0" hangingPunct="1">
                <a:defRPr kumimoji="1" sz="3200" b="1" kern="1200">
                  <a:solidFill>
                    <a:schemeClr val="tx1"/>
                  </a:solidFill>
                  <a:latin typeface="Arial" charset="0"/>
                  <a:ea typeface="ＭＳ Ｐゴシック" pitchFamily="50" charset="-128"/>
                  <a:cs typeface="+mn-cs"/>
                </a:defRPr>
              </a:lvl6pPr>
              <a:lvl7pPr marL="2743200" algn="l" defTabSz="914400" rtl="0" eaLnBrk="1" latinLnBrk="0" hangingPunct="1">
                <a:defRPr kumimoji="1" sz="3200" b="1" kern="1200">
                  <a:solidFill>
                    <a:schemeClr val="tx1"/>
                  </a:solidFill>
                  <a:latin typeface="Arial" charset="0"/>
                  <a:ea typeface="ＭＳ Ｐゴシック" pitchFamily="50" charset="-128"/>
                  <a:cs typeface="+mn-cs"/>
                </a:defRPr>
              </a:lvl7pPr>
              <a:lvl8pPr marL="3200400" algn="l" defTabSz="914400" rtl="0" eaLnBrk="1" latinLnBrk="0" hangingPunct="1">
                <a:defRPr kumimoji="1" sz="3200" b="1" kern="1200">
                  <a:solidFill>
                    <a:schemeClr val="tx1"/>
                  </a:solidFill>
                  <a:latin typeface="Arial" charset="0"/>
                  <a:ea typeface="ＭＳ Ｐゴシック" pitchFamily="50" charset="-128"/>
                  <a:cs typeface="+mn-cs"/>
                </a:defRPr>
              </a:lvl8pPr>
              <a:lvl9pPr marL="3657600" algn="l" defTabSz="914400" rtl="0" eaLnBrk="1" latinLnBrk="0" hangingPunct="1">
                <a:defRPr kumimoji="1" sz="3200" b="1" kern="1200">
                  <a:solidFill>
                    <a:schemeClr val="tx1"/>
                  </a:solidFill>
                  <a:latin typeface="Arial" charset="0"/>
                  <a:ea typeface="ＭＳ Ｐゴシック" pitchFamily="50"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ja-JP" sz="2800" b="1"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CP</a:t>
              </a:r>
            </a:p>
          </p:txBody>
        </p:sp>
        <p:sp>
          <p:nvSpPr>
            <p:cNvPr id="39" name="Text Box 28"/>
            <p:cNvSpPr txBox="1">
              <a:spLocks noChangeArrowheads="1"/>
            </p:cNvSpPr>
            <p:nvPr/>
          </p:nvSpPr>
          <p:spPr bwMode="auto">
            <a:xfrm>
              <a:off x="3962609" y="1456044"/>
              <a:ext cx="958494" cy="581497"/>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ja-JP"/>
              </a:defPPr>
              <a:lvl1pPr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1pPr>
              <a:lvl2pPr marL="4572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2pPr>
              <a:lvl3pPr marL="9144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3pPr>
              <a:lvl4pPr marL="13716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4pPr>
              <a:lvl5pPr marL="18288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5pPr>
              <a:lvl6pPr marL="2286000" algn="l" defTabSz="914400" rtl="0" eaLnBrk="1" latinLnBrk="0" hangingPunct="1">
                <a:defRPr kumimoji="1" sz="3200" b="1" kern="1200">
                  <a:solidFill>
                    <a:schemeClr val="tx1"/>
                  </a:solidFill>
                  <a:latin typeface="Arial" charset="0"/>
                  <a:ea typeface="ＭＳ Ｐゴシック" pitchFamily="50" charset="-128"/>
                  <a:cs typeface="+mn-cs"/>
                </a:defRPr>
              </a:lvl6pPr>
              <a:lvl7pPr marL="2743200" algn="l" defTabSz="914400" rtl="0" eaLnBrk="1" latinLnBrk="0" hangingPunct="1">
                <a:defRPr kumimoji="1" sz="3200" b="1" kern="1200">
                  <a:solidFill>
                    <a:schemeClr val="tx1"/>
                  </a:solidFill>
                  <a:latin typeface="Arial" charset="0"/>
                  <a:ea typeface="ＭＳ Ｐゴシック" pitchFamily="50" charset="-128"/>
                  <a:cs typeface="+mn-cs"/>
                </a:defRPr>
              </a:lvl7pPr>
              <a:lvl8pPr marL="3200400" algn="l" defTabSz="914400" rtl="0" eaLnBrk="1" latinLnBrk="0" hangingPunct="1">
                <a:defRPr kumimoji="1" sz="3200" b="1" kern="1200">
                  <a:solidFill>
                    <a:schemeClr val="tx1"/>
                  </a:solidFill>
                  <a:latin typeface="Arial" charset="0"/>
                  <a:ea typeface="ＭＳ Ｐゴシック" pitchFamily="50" charset="-128"/>
                  <a:cs typeface="+mn-cs"/>
                </a:defRPr>
              </a:lvl8pPr>
              <a:lvl9pPr marL="3657600" algn="l" defTabSz="914400" rtl="0" eaLnBrk="1" latinLnBrk="0" hangingPunct="1">
                <a:defRPr kumimoji="1" sz="3200" b="1" kern="1200">
                  <a:solidFill>
                    <a:schemeClr val="tx1"/>
                  </a:solidFill>
                  <a:latin typeface="Arial" charset="0"/>
                  <a:ea typeface="ＭＳ Ｐゴシック" pitchFamily="50"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ja-JP" sz="2800" b="1"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LPF</a:t>
              </a:r>
            </a:p>
          </p:txBody>
        </p:sp>
        <p:sp>
          <p:nvSpPr>
            <p:cNvPr id="40" name="Line 10"/>
            <p:cNvSpPr>
              <a:spLocks noChangeShapeType="1"/>
            </p:cNvSpPr>
            <p:nvPr/>
          </p:nvSpPr>
          <p:spPr bwMode="auto">
            <a:xfrm flipV="1">
              <a:off x="750318" y="1546179"/>
              <a:ext cx="436067" cy="0"/>
            </a:xfrm>
            <a:prstGeom prst="line">
              <a:avLst/>
            </a:prstGeom>
            <a:noFill/>
            <a:ln w="5715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ja-JP"/>
              </a:defPPr>
              <a:lvl1pPr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1pPr>
              <a:lvl2pPr marL="4572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2pPr>
              <a:lvl3pPr marL="9144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3pPr>
              <a:lvl4pPr marL="13716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4pPr>
              <a:lvl5pPr marL="18288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5pPr>
              <a:lvl6pPr marL="2286000" algn="l" defTabSz="914400" rtl="0" eaLnBrk="1" latinLnBrk="0" hangingPunct="1">
                <a:defRPr kumimoji="1" sz="3200" b="1" kern="1200">
                  <a:solidFill>
                    <a:schemeClr val="tx1"/>
                  </a:solidFill>
                  <a:latin typeface="Arial" charset="0"/>
                  <a:ea typeface="ＭＳ Ｐゴシック" pitchFamily="50" charset="-128"/>
                  <a:cs typeface="+mn-cs"/>
                </a:defRPr>
              </a:lvl6pPr>
              <a:lvl7pPr marL="2743200" algn="l" defTabSz="914400" rtl="0" eaLnBrk="1" latinLnBrk="0" hangingPunct="1">
                <a:defRPr kumimoji="1" sz="3200" b="1" kern="1200">
                  <a:solidFill>
                    <a:schemeClr val="tx1"/>
                  </a:solidFill>
                  <a:latin typeface="Arial" charset="0"/>
                  <a:ea typeface="ＭＳ Ｐゴシック" pitchFamily="50" charset="-128"/>
                  <a:cs typeface="+mn-cs"/>
                </a:defRPr>
              </a:lvl7pPr>
              <a:lvl8pPr marL="3200400" algn="l" defTabSz="914400" rtl="0" eaLnBrk="1" latinLnBrk="0" hangingPunct="1">
                <a:defRPr kumimoji="1" sz="3200" b="1" kern="1200">
                  <a:solidFill>
                    <a:schemeClr val="tx1"/>
                  </a:solidFill>
                  <a:latin typeface="Arial" charset="0"/>
                  <a:ea typeface="ＭＳ Ｐゴシック" pitchFamily="50" charset="-128"/>
                  <a:cs typeface="+mn-cs"/>
                </a:defRPr>
              </a:lvl8pPr>
              <a:lvl9pPr marL="3657600" algn="l" defTabSz="914400" rtl="0" eaLnBrk="1" latinLnBrk="0" hangingPunct="1">
                <a:defRPr kumimoji="1" sz="3200" b="1" kern="1200">
                  <a:solidFill>
                    <a:schemeClr val="tx1"/>
                  </a:solidFill>
                  <a:latin typeface="Arial" charset="0"/>
                  <a:ea typeface="ＭＳ Ｐゴシック" pitchFamily="50" charset="-128"/>
                  <a:cs typeface="+mn-cs"/>
                </a:defRPr>
              </a:lvl9p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defRPr/>
              </a:pPr>
              <a:endParaRPr kumimoji="1" lang="ja-JP" altLang="en-US" sz="3200" b="1"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41" name="AutoShape 47"/>
            <p:cNvSpPr>
              <a:spLocks noChangeArrowheads="1"/>
            </p:cNvSpPr>
            <p:nvPr/>
          </p:nvSpPr>
          <p:spPr bwMode="auto">
            <a:xfrm rot="5400000">
              <a:off x="6385180" y="1571217"/>
              <a:ext cx="423231" cy="323647"/>
            </a:xfrm>
            <a:prstGeom prst="triangle">
              <a:avLst>
                <a:gd name="adj" fmla="val 50000"/>
              </a:avLst>
            </a:prstGeom>
            <a:solidFill>
              <a:srgbClr val="FFFFFF"/>
            </a:solidFill>
            <a:ln w="571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defPPr>
                <a:defRPr lang="ja-JP"/>
              </a:defPPr>
              <a:lvl1pPr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1pPr>
              <a:lvl2pPr marL="4572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2pPr>
              <a:lvl3pPr marL="9144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3pPr>
              <a:lvl4pPr marL="13716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4pPr>
              <a:lvl5pPr marL="18288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5pPr>
              <a:lvl6pPr marL="2286000" algn="l" defTabSz="914400" rtl="0" eaLnBrk="1" latinLnBrk="0" hangingPunct="1">
                <a:defRPr kumimoji="1" sz="3200" b="1" kern="1200">
                  <a:solidFill>
                    <a:schemeClr val="tx1"/>
                  </a:solidFill>
                  <a:latin typeface="Arial" charset="0"/>
                  <a:ea typeface="ＭＳ Ｐゴシック" pitchFamily="50" charset="-128"/>
                  <a:cs typeface="+mn-cs"/>
                </a:defRPr>
              </a:lvl6pPr>
              <a:lvl7pPr marL="2743200" algn="l" defTabSz="914400" rtl="0" eaLnBrk="1" latinLnBrk="0" hangingPunct="1">
                <a:defRPr kumimoji="1" sz="3200" b="1" kern="1200">
                  <a:solidFill>
                    <a:schemeClr val="tx1"/>
                  </a:solidFill>
                  <a:latin typeface="Arial" charset="0"/>
                  <a:ea typeface="ＭＳ Ｐゴシック" pitchFamily="50" charset="-128"/>
                  <a:cs typeface="+mn-cs"/>
                </a:defRPr>
              </a:lvl7pPr>
              <a:lvl8pPr marL="3200400" algn="l" defTabSz="914400" rtl="0" eaLnBrk="1" latinLnBrk="0" hangingPunct="1">
                <a:defRPr kumimoji="1" sz="3200" b="1" kern="1200">
                  <a:solidFill>
                    <a:schemeClr val="tx1"/>
                  </a:solidFill>
                  <a:latin typeface="Arial" charset="0"/>
                  <a:ea typeface="ＭＳ Ｐゴシック" pitchFamily="50" charset="-128"/>
                  <a:cs typeface="+mn-cs"/>
                </a:defRPr>
              </a:lvl8pPr>
              <a:lvl9pPr marL="3657600" algn="l" defTabSz="914400" rtl="0" eaLnBrk="1" latinLnBrk="0" hangingPunct="1">
                <a:defRPr kumimoji="1" sz="3200" b="1" kern="1200">
                  <a:solidFill>
                    <a:schemeClr val="tx1"/>
                  </a:solidFill>
                  <a:latin typeface="Arial" charset="0"/>
                  <a:ea typeface="ＭＳ Ｐゴシック" pitchFamily="50" charset="-128"/>
                  <a:cs typeface="+mn-cs"/>
                </a:defRPr>
              </a:lvl9p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defRPr/>
              </a:pPr>
              <a:endParaRPr kumimoji="1" lang="ja-JP" altLang="en-US" sz="3200" b="1"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42" name="AutoShape 48"/>
            <p:cNvSpPr>
              <a:spLocks noChangeArrowheads="1"/>
            </p:cNvSpPr>
            <p:nvPr/>
          </p:nvSpPr>
          <p:spPr bwMode="auto">
            <a:xfrm rot="5400000">
              <a:off x="6586125" y="1571217"/>
              <a:ext cx="423231" cy="323647"/>
            </a:xfrm>
            <a:prstGeom prst="triangle">
              <a:avLst>
                <a:gd name="adj" fmla="val 50000"/>
              </a:avLst>
            </a:prstGeom>
            <a:solidFill>
              <a:srgbClr val="FFFFFF"/>
            </a:solidFill>
            <a:ln w="571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defPPr>
                <a:defRPr lang="ja-JP"/>
              </a:defPPr>
              <a:lvl1pPr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1pPr>
              <a:lvl2pPr marL="4572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2pPr>
              <a:lvl3pPr marL="9144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3pPr>
              <a:lvl4pPr marL="13716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4pPr>
              <a:lvl5pPr marL="18288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5pPr>
              <a:lvl6pPr marL="2286000" algn="l" defTabSz="914400" rtl="0" eaLnBrk="1" latinLnBrk="0" hangingPunct="1">
                <a:defRPr kumimoji="1" sz="3200" b="1" kern="1200">
                  <a:solidFill>
                    <a:schemeClr val="tx1"/>
                  </a:solidFill>
                  <a:latin typeface="Arial" charset="0"/>
                  <a:ea typeface="ＭＳ Ｐゴシック" pitchFamily="50" charset="-128"/>
                  <a:cs typeface="+mn-cs"/>
                </a:defRPr>
              </a:lvl6pPr>
              <a:lvl7pPr marL="2743200" algn="l" defTabSz="914400" rtl="0" eaLnBrk="1" latinLnBrk="0" hangingPunct="1">
                <a:defRPr kumimoji="1" sz="3200" b="1" kern="1200">
                  <a:solidFill>
                    <a:schemeClr val="tx1"/>
                  </a:solidFill>
                  <a:latin typeface="Arial" charset="0"/>
                  <a:ea typeface="ＭＳ Ｐゴシック" pitchFamily="50" charset="-128"/>
                  <a:cs typeface="+mn-cs"/>
                </a:defRPr>
              </a:lvl7pPr>
              <a:lvl8pPr marL="3200400" algn="l" defTabSz="914400" rtl="0" eaLnBrk="1" latinLnBrk="0" hangingPunct="1">
                <a:defRPr kumimoji="1" sz="3200" b="1" kern="1200">
                  <a:solidFill>
                    <a:schemeClr val="tx1"/>
                  </a:solidFill>
                  <a:latin typeface="Arial" charset="0"/>
                  <a:ea typeface="ＭＳ Ｐゴシック" pitchFamily="50" charset="-128"/>
                  <a:cs typeface="+mn-cs"/>
                </a:defRPr>
              </a:lvl8pPr>
              <a:lvl9pPr marL="3657600" algn="l" defTabSz="914400" rtl="0" eaLnBrk="1" latinLnBrk="0" hangingPunct="1">
                <a:defRPr kumimoji="1" sz="3200" b="1" kern="1200">
                  <a:solidFill>
                    <a:schemeClr val="tx1"/>
                  </a:solidFill>
                  <a:latin typeface="Arial" charset="0"/>
                  <a:ea typeface="ＭＳ Ｐゴシック" pitchFamily="50" charset="-128"/>
                  <a:cs typeface="+mn-cs"/>
                </a:defRPr>
              </a:lvl9p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defRPr/>
              </a:pPr>
              <a:endParaRPr kumimoji="1" lang="ja-JP" altLang="en-US" sz="3200" b="1"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43" name="Rectangle 50"/>
            <p:cNvSpPr>
              <a:spLocks noChangeArrowheads="1"/>
            </p:cNvSpPr>
            <p:nvPr/>
          </p:nvSpPr>
          <p:spPr bwMode="auto">
            <a:xfrm>
              <a:off x="2275061" y="2587483"/>
              <a:ext cx="1575559" cy="597504"/>
            </a:xfrm>
            <a:prstGeom prst="rect">
              <a:avLst/>
            </a:prstGeom>
            <a:solidFill>
              <a:srgbClr val="FFFFFF"/>
            </a:solidFill>
            <a:ln w="571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ja-JP"/>
              </a:defPPr>
              <a:lvl1pPr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1pPr>
              <a:lvl2pPr marL="4572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2pPr>
              <a:lvl3pPr marL="9144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3pPr>
              <a:lvl4pPr marL="13716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4pPr>
              <a:lvl5pPr marL="18288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5pPr>
              <a:lvl6pPr marL="2286000" algn="l" defTabSz="914400" rtl="0" eaLnBrk="1" latinLnBrk="0" hangingPunct="1">
                <a:defRPr kumimoji="1" sz="3200" b="1" kern="1200">
                  <a:solidFill>
                    <a:schemeClr val="tx1"/>
                  </a:solidFill>
                  <a:latin typeface="Arial" charset="0"/>
                  <a:ea typeface="ＭＳ Ｐゴシック" pitchFamily="50" charset="-128"/>
                  <a:cs typeface="+mn-cs"/>
                </a:defRPr>
              </a:lvl6pPr>
              <a:lvl7pPr marL="2743200" algn="l" defTabSz="914400" rtl="0" eaLnBrk="1" latinLnBrk="0" hangingPunct="1">
                <a:defRPr kumimoji="1" sz="3200" b="1" kern="1200">
                  <a:solidFill>
                    <a:schemeClr val="tx1"/>
                  </a:solidFill>
                  <a:latin typeface="Arial" charset="0"/>
                  <a:ea typeface="ＭＳ Ｐゴシック" pitchFamily="50" charset="-128"/>
                  <a:cs typeface="+mn-cs"/>
                </a:defRPr>
              </a:lvl7pPr>
              <a:lvl8pPr marL="3200400" algn="l" defTabSz="914400" rtl="0" eaLnBrk="1" latinLnBrk="0" hangingPunct="1">
                <a:defRPr kumimoji="1" sz="3200" b="1" kern="1200">
                  <a:solidFill>
                    <a:schemeClr val="tx1"/>
                  </a:solidFill>
                  <a:latin typeface="Arial" charset="0"/>
                  <a:ea typeface="ＭＳ Ｐゴシック" pitchFamily="50" charset="-128"/>
                  <a:cs typeface="+mn-cs"/>
                </a:defRPr>
              </a:lvl8pPr>
              <a:lvl9pPr marL="3657600" algn="l" defTabSz="914400" rtl="0" eaLnBrk="1" latinLnBrk="0" hangingPunct="1">
                <a:defRPr kumimoji="1" sz="3200" b="1" kern="1200">
                  <a:solidFill>
                    <a:schemeClr val="tx1"/>
                  </a:solidFill>
                  <a:latin typeface="Arial" charset="0"/>
                  <a:ea typeface="ＭＳ Ｐゴシック" pitchFamily="50" charset="-128"/>
                  <a:cs typeface="+mn-cs"/>
                </a:defRPr>
              </a:lvl9p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defRPr/>
              </a:pPr>
              <a:endParaRPr kumimoji="1" lang="ja-JP" altLang="en-US" sz="3200" b="1"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cxnSp>
          <p:nvCxnSpPr>
            <p:cNvPr id="44" name="直線コネクタ 43"/>
            <p:cNvCxnSpPr/>
            <p:nvPr/>
          </p:nvCxnSpPr>
          <p:spPr bwMode="auto">
            <a:xfrm flipV="1">
              <a:off x="776888" y="1944656"/>
              <a:ext cx="0" cy="929551"/>
            </a:xfrm>
            <a:prstGeom prst="line">
              <a:avLst/>
            </a:prstGeom>
            <a:solidFill>
              <a:schemeClr val="accent1"/>
            </a:solidFill>
            <a:ln w="5715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Text Box 28"/>
            <p:cNvSpPr txBox="1">
              <a:spLocks noChangeArrowheads="1"/>
            </p:cNvSpPr>
            <p:nvPr/>
          </p:nvSpPr>
          <p:spPr bwMode="auto">
            <a:xfrm>
              <a:off x="2267217" y="2619452"/>
              <a:ext cx="1571550" cy="58609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ja-JP"/>
              </a:defPPr>
              <a:lvl1pPr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1pPr>
              <a:lvl2pPr marL="4572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2pPr>
              <a:lvl3pPr marL="9144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3pPr>
              <a:lvl4pPr marL="13716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4pPr>
              <a:lvl5pPr marL="18288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5pPr>
              <a:lvl6pPr marL="2286000" algn="l" defTabSz="914400" rtl="0" eaLnBrk="1" latinLnBrk="0" hangingPunct="1">
                <a:defRPr kumimoji="1" sz="3200" b="1" kern="1200">
                  <a:solidFill>
                    <a:schemeClr val="tx1"/>
                  </a:solidFill>
                  <a:latin typeface="Arial" charset="0"/>
                  <a:ea typeface="ＭＳ Ｐゴシック" pitchFamily="50" charset="-128"/>
                  <a:cs typeface="+mn-cs"/>
                </a:defRPr>
              </a:lvl6pPr>
              <a:lvl7pPr marL="2743200" algn="l" defTabSz="914400" rtl="0" eaLnBrk="1" latinLnBrk="0" hangingPunct="1">
                <a:defRPr kumimoji="1" sz="3200" b="1" kern="1200">
                  <a:solidFill>
                    <a:schemeClr val="tx1"/>
                  </a:solidFill>
                  <a:latin typeface="Arial" charset="0"/>
                  <a:ea typeface="ＭＳ Ｐゴシック" pitchFamily="50" charset="-128"/>
                  <a:cs typeface="+mn-cs"/>
                </a:defRPr>
              </a:lvl7pPr>
              <a:lvl8pPr marL="3200400" algn="l" defTabSz="914400" rtl="0" eaLnBrk="1" latinLnBrk="0" hangingPunct="1">
                <a:defRPr kumimoji="1" sz="3200" b="1" kern="1200">
                  <a:solidFill>
                    <a:schemeClr val="tx1"/>
                  </a:solidFill>
                  <a:latin typeface="Arial" charset="0"/>
                  <a:ea typeface="ＭＳ Ｐゴシック" pitchFamily="50" charset="-128"/>
                  <a:cs typeface="+mn-cs"/>
                </a:defRPr>
              </a:lvl8pPr>
              <a:lvl9pPr marL="3657600" algn="l" defTabSz="914400" rtl="0" eaLnBrk="1" latinLnBrk="0" hangingPunct="1">
                <a:defRPr kumimoji="1" sz="3200" b="1" kern="1200">
                  <a:solidFill>
                    <a:schemeClr val="tx1"/>
                  </a:solidFill>
                  <a:latin typeface="Arial" charset="0"/>
                  <a:ea typeface="ＭＳ Ｐゴシック" pitchFamily="50"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ja-JP" sz="2800" b="1"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rPr>
                <a:t>Divider</a:t>
              </a:r>
              <a:endParaRPr kumimoji="0" lang="en-US" altLang="ja-JP" sz="2800" b="1" i="0" u="none" strike="noStrike" kern="1200" cap="none" spc="0" normalizeH="0" baseline="0" noProof="0" dirty="0">
                <a:ln>
                  <a:noFill/>
                </a:ln>
                <a:solidFill>
                  <a:srgbClr val="000000"/>
                </a:solidFill>
                <a:effectLst/>
                <a:uLnTx/>
                <a:uFillTx/>
                <a:latin typeface="Arial" charset="0"/>
                <a:ea typeface="ＭＳ Ｐゴシック" pitchFamily="50" charset="-128"/>
                <a:cs typeface="+mn-cs"/>
              </a:endParaRPr>
            </a:p>
          </p:txBody>
        </p:sp>
        <p:sp>
          <p:nvSpPr>
            <p:cNvPr id="46" name="Line 37"/>
            <p:cNvSpPr>
              <a:spLocks noChangeShapeType="1"/>
            </p:cNvSpPr>
            <p:nvPr/>
          </p:nvSpPr>
          <p:spPr bwMode="auto">
            <a:xfrm flipH="1" flipV="1">
              <a:off x="3850616" y="2886234"/>
              <a:ext cx="2375175" cy="0"/>
            </a:xfrm>
            <a:prstGeom prst="line">
              <a:avLst/>
            </a:prstGeom>
            <a:noFill/>
            <a:ln w="5715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ja-JP"/>
              </a:defPPr>
              <a:lvl1pPr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1pPr>
              <a:lvl2pPr marL="4572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2pPr>
              <a:lvl3pPr marL="9144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3pPr>
              <a:lvl4pPr marL="13716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4pPr>
              <a:lvl5pPr marL="18288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5pPr>
              <a:lvl6pPr marL="2286000" algn="l" defTabSz="914400" rtl="0" eaLnBrk="1" latinLnBrk="0" hangingPunct="1">
                <a:defRPr kumimoji="1" sz="3200" b="1" kern="1200">
                  <a:solidFill>
                    <a:schemeClr val="tx1"/>
                  </a:solidFill>
                  <a:latin typeface="Arial" charset="0"/>
                  <a:ea typeface="ＭＳ Ｐゴシック" pitchFamily="50" charset="-128"/>
                  <a:cs typeface="+mn-cs"/>
                </a:defRPr>
              </a:lvl6pPr>
              <a:lvl7pPr marL="2743200" algn="l" defTabSz="914400" rtl="0" eaLnBrk="1" latinLnBrk="0" hangingPunct="1">
                <a:defRPr kumimoji="1" sz="3200" b="1" kern="1200">
                  <a:solidFill>
                    <a:schemeClr val="tx1"/>
                  </a:solidFill>
                  <a:latin typeface="Arial" charset="0"/>
                  <a:ea typeface="ＭＳ Ｐゴシック" pitchFamily="50" charset="-128"/>
                  <a:cs typeface="+mn-cs"/>
                </a:defRPr>
              </a:lvl7pPr>
              <a:lvl8pPr marL="3200400" algn="l" defTabSz="914400" rtl="0" eaLnBrk="1" latinLnBrk="0" hangingPunct="1">
                <a:defRPr kumimoji="1" sz="3200" b="1" kern="1200">
                  <a:solidFill>
                    <a:schemeClr val="tx1"/>
                  </a:solidFill>
                  <a:latin typeface="Arial" charset="0"/>
                  <a:ea typeface="ＭＳ Ｐゴシック" pitchFamily="50" charset="-128"/>
                  <a:cs typeface="+mn-cs"/>
                </a:defRPr>
              </a:lvl8pPr>
              <a:lvl9pPr marL="3657600" algn="l" defTabSz="914400" rtl="0" eaLnBrk="1" latinLnBrk="0" hangingPunct="1">
                <a:defRPr kumimoji="1" sz="3200" b="1" kern="1200">
                  <a:solidFill>
                    <a:schemeClr val="tx1"/>
                  </a:solidFill>
                  <a:latin typeface="Arial" charset="0"/>
                  <a:ea typeface="ＭＳ Ｐゴシック" pitchFamily="50" charset="-128"/>
                  <a:cs typeface="+mn-cs"/>
                </a:defRPr>
              </a:lvl9p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defRPr/>
              </a:pPr>
              <a:endParaRPr kumimoji="1" lang="ja-JP" altLang="en-US" sz="3200" b="1"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cxnSp>
          <p:nvCxnSpPr>
            <p:cNvPr id="47" name="直線コネクタ 46"/>
            <p:cNvCxnSpPr/>
            <p:nvPr/>
          </p:nvCxnSpPr>
          <p:spPr bwMode="auto">
            <a:xfrm flipV="1">
              <a:off x="6201619" y="1765326"/>
              <a:ext cx="0" cy="1120909"/>
            </a:xfrm>
            <a:prstGeom prst="line">
              <a:avLst/>
            </a:prstGeom>
            <a:solidFill>
              <a:schemeClr val="accent1"/>
            </a:solidFill>
            <a:ln w="5715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8" name="Group 43"/>
            <p:cNvGrpSpPr>
              <a:grpSpLocks/>
            </p:cNvGrpSpPr>
            <p:nvPr/>
          </p:nvGrpSpPr>
          <p:grpSpPr bwMode="auto">
            <a:xfrm>
              <a:off x="5157100" y="1332927"/>
              <a:ext cx="805561" cy="782444"/>
              <a:chOff x="1248" y="1344"/>
              <a:chExt cx="453" cy="499"/>
            </a:xfrm>
          </p:grpSpPr>
          <p:sp>
            <p:nvSpPr>
              <p:cNvPr id="66" name="Oval 44"/>
              <p:cNvSpPr>
                <a:spLocks noChangeArrowheads="1"/>
              </p:cNvSpPr>
              <p:nvPr/>
            </p:nvSpPr>
            <p:spPr bwMode="auto">
              <a:xfrm>
                <a:off x="1248" y="1344"/>
                <a:ext cx="453" cy="499"/>
              </a:xfrm>
              <a:prstGeom prst="ellipse">
                <a:avLst/>
              </a:prstGeom>
              <a:solidFill>
                <a:srgbClr val="FFFFFF"/>
              </a:solidFill>
              <a:ln w="5715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1pPr>
                <a:lvl2pPr marL="4572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2pPr>
                <a:lvl3pPr marL="9144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3pPr>
                <a:lvl4pPr marL="13716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4pPr>
                <a:lvl5pPr marL="18288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5pPr>
                <a:lvl6pPr marL="2286000" algn="l" defTabSz="914400" rtl="0" eaLnBrk="1" latinLnBrk="0" hangingPunct="1">
                  <a:defRPr kumimoji="1" sz="3200" b="1" kern="1200">
                    <a:solidFill>
                      <a:schemeClr val="tx1"/>
                    </a:solidFill>
                    <a:latin typeface="Arial" charset="0"/>
                    <a:ea typeface="ＭＳ Ｐゴシック" pitchFamily="50" charset="-128"/>
                    <a:cs typeface="+mn-cs"/>
                  </a:defRPr>
                </a:lvl6pPr>
                <a:lvl7pPr marL="2743200" algn="l" defTabSz="914400" rtl="0" eaLnBrk="1" latinLnBrk="0" hangingPunct="1">
                  <a:defRPr kumimoji="1" sz="3200" b="1" kern="1200">
                    <a:solidFill>
                      <a:schemeClr val="tx1"/>
                    </a:solidFill>
                    <a:latin typeface="Arial" charset="0"/>
                    <a:ea typeface="ＭＳ Ｐゴシック" pitchFamily="50" charset="-128"/>
                    <a:cs typeface="+mn-cs"/>
                  </a:defRPr>
                </a:lvl7pPr>
                <a:lvl8pPr marL="3200400" algn="l" defTabSz="914400" rtl="0" eaLnBrk="1" latinLnBrk="0" hangingPunct="1">
                  <a:defRPr kumimoji="1" sz="3200" b="1" kern="1200">
                    <a:solidFill>
                      <a:schemeClr val="tx1"/>
                    </a:solidFill>
                    <a:latin typeface="Arial" charset="0"/>
                    <a:ea typeface="ＭＳ Ｐゴシック" pitchFamily="50" charset="-128"/>
                    <a:cs typeface="+mn-cs"/>
                  </a:defRPr>
                </a:lvl8pPr>
                <a:lvl9pPr marL="3657600" algn="l" defTabSz="914400" rtl="0" eaLnBrk="1" latinLnBrk="0" hangingPunct="1">
                  <a:defRPr kumimoji="1" sz="3200" b="1" kern="1200">
                    <a:solidFill>
                      <a:schemeClr val="tx1"/>
                    </a:solidFill>
                    <a:latin typeface="Arial" charset="0"/>
                    <a:ea typeface="ＭＳ Ｐゴシック" pitchFamily="50" charset="-128"/>
                    <a:cs typeface="+mn-cs"/>
                  </a:defRPr>
                </a:lvl9p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defRPr/>
                </a:pPr>
                <a:endParaRPr kumimoji="1" lang="ja-JP" altLang="en-US" sz="3200" b="1"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grpSp>
            <p:nvGrpSpPr>
              <p:cNvPr id="67" name="Group 45"/>
              <p:cNvGrpSpPr>
                <a:grpSpLocks/>
              </p:cNvGrpSpPr>
              <p:nvPr/>
            </p:nvGrpSpPr>
            <p:grpSpPr bwMode="auto">
              <a:xfrm>
                <a:off x="1338" y="1480"/>
                <a:ext cx="272" cy="227"/>
                <a:chOff x="657" y="2660"/>
                <a:chExt cx="1815" cy="634"/>
              </a:xfrm>
            </p:grpSpPr>
            <p:sp>
              <p:nvSpPr>
                <p:cNvPr id="68" name="Arc 46"/>
                <p:cNvSpPr>
                  <a:spLocks/>
                </p:cNvSpPr>
                <p:nvPr/>
              </p:nvSpPr>
              <p:spPr bwMode="auto">
                <a:xfrm flipH="1">
                  <a:off x="657" y="2660"/>
                  <a:ext cx="908" cy="324"/>
                </a:xfrm>
                <a:custGeom>
                  <a:avLst/>
                  <a:gdLst>
                    <a:gd name="T0" fmla="*/ 0 w 43200"/>
                    <a:gd name="T1" fmla="*/ 5 h 22093"/>
                    <a:gd name="T2" fmla="*/ 19 w 43200"/>
                    <a:gd name="T3" fmla="*/ 5 h 22093"/>
                    <a:gd name="T4" fmla="*/ 10 w 43200"/>
                    <a:gd name="T5" fmla="*/ 5 h 22093"/>
                    <a:gd name="T6" fmla="*/ 0 60000 65536"/>
                    <a:gd name="T7" fmla="*/ 0 60000 65536"/>
                    <a:gd name="T8" fmla="*/ 0 60000 65536"/>
                  </a:gdLst>
                  <a:ahLst/>
                  <a:cxnLst>
                    <a:cxn ang="T6">
                      <a:pos x="T0" y="T1"/>
                    </a:cxn>
                    <a:cxn ang="T7">
                      <a:pos x="T2" y="T3"/>
                    </a:cxn>
                    <a:cxn ang="T8">
                      <a:pos x="T4" y="T5"/>
                    </a:cxn>
                  </a:cxnLst>
                  <a:rect l="0" t="0" r="r" b="b"/>
                  <a:pathLst>
                    <a:path w="43200" h="22093" fill="none" extrusionOk="0">
                      <a:moveTo>
                        <a:pt x="5" y="22093"/>
                      </a:moveTo>
                      <a:cubicBezTo>
                        <a:pt x="1" y="21928"/>
                        <a:pt x="0" y="21764"/>
                        <a:pt x="0" y="21600"/>
                      </a:cubicBezTo>
                      <a:cubicBezTo>
                        <a:pt x="0" y="9670"/>
                        <a:pt x="9670" y="0"/>
                        <a:pt x="21600" y="0"/>
                      </a:cubicBezTo>
                      <a:cubicBezTo>
                        <a:pt x="33529" y="-1"/>
                        <a:pt x="43199" y="9670"/>
                        <a:pt x="43200" y="21599"/>
                      </a:cubicBezTo>
                    </a:path>
                    <a:path w="43200" h="22093" stroke="0" extrusionOk="0">
                      <a:moveTo>
                        <a:pt x="5" y="22093"/>
                      </a:moveTo>
                      <a:cubicBezTo>
                        <a:pt x="1" y="21928"/>
                        <a:pt x="0" y="21764"/>
                        <a:pt x="0" y="21600"/>
                      </a:cubicBezTo>
                      <a:cubicBezTo>
                        <a:pt x="0" y="9670"/>
                        <a:pt x="9670" y="0"/>
                        <a:pt x="21600" y="0"/>
                      </a:cubicBezTo>
                      <a:cubicBezTo>
                        <a:pt x="33529" y="-1"/>
                        <a:pt x="43199" y="9670"/>
                        <a:pt x="43200" y="21599"/>
                      </a:cubicBezTo>
                      <a:lnTo>
                        <a:pt x="21600" y="21600"/>
                      </a:lnTo>
                      <a:lnTo>
                        <a:pt x="5" y="22093"/>
                      </a:lnTo>
                      <a:close/>
                    </a:path>
                  </a:pathLst>
                </a:custGeom>
                <a:solidFill>
                  <a:srgbClr val="FFFFFF"/>
                </a:solidFill>
                <a:ln w="5715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1pPr>
                  <a:lvl2pPr marL="4572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2pPr>
                  <a:lvl3pPr marL="9144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3pPr>
                  <a:lvl4pPr marL="13716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4pPr>
                  <a:lvl5pPr marL="18288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5pPr>
                  <a:lvl6pPr marL="2286000" algn="l" defTabSz="914400" rtl="0" eaLnBrk="1" latinLnBrk="0" hangingPunct="1">
                    <a:defRPr kumimoji="1" sz="3200" b="1" kern="1200">
                      <a:solidFill>
                        <a:schemeClr val="tx1"/>
                      </a:solidFill>
                      <a:latin typeface="Arial" charset="0"/>
                      <a:ea typeface="ＭＳ Ｐゴシック" pitchFamily="50" charset="-128"/>
                      <a:cs typeface="+mn-cs"/>
                    </a:defRPr>
                  </a:lvl6pPr>
                  <a:lvl7pPr marL="2743200" algn="l" defTabSz="914400" rtl="0" eaLnBrk="1" latinLnBrk="0" hangingPunct="1">
                    <a:defRPr kumimoji="1" sz="3200" b="1" kern="1200">
                      <a:solidFill>
                        <a:schemeClr val="tx1"/>
                      </a:solidFill>
                      <a:latin typeface="Arial" charset="0"/>
                      <a:ea typeface="ＭＳ Ｐゴシック" pitchFamily="50" charset="-128"/>
                      <a:cs typeface="+mn-cs"/>
                    </a:defRPr>
                  </a:lvl7pPr>
                  <a:lvl8pPr marL="3200400" algn="l" defTabSz="914400" rtl="0" eaLnBrk="1" latinLnBrk="0" hangingPunct="1">
                    <a:defRPr kumimoji="1" sz="3200" b="1" kern="1200">
                      <a:solidFill>
                        <a:schemeClr val="tx1"/>
                      </a:solidFill>
                      <a:latin typeface="Arial" charset="0"/>
                      <a:ea typeface="ＭＳ Ｐゴシック" pitchFamily="50" charset="-128"/>
                      <a:cs typeface="+mn-cs"/>
                    </a:defRPr>
                  </a:lvl8pPr>
                  <a:lvl9pPr marL="3657600" algn="l" defTabSz="914400" rtl="0" eaLnBrk="1" latinLnBrk="0" hangingPunct="1">
                    <a:defRPr kumimoji="1" sz="3200" b="1" kern="1200">
                      <a:solidFill>
                        <a:schemeClr val="tx1"/>
                      </a:solidFill>
                      <a:latin typeface="Arial" charset="0"/>
                      <a:ea typeface="ＭＳ Ｐゴシック" pitchFamily="50" charset="-128"/>
                      <a:cs typeface="+mn-cs"/>
                    </a:defRPr>
                  </a:lvl9p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defRPr/>
                  </a:pPr>
                  <a:endParaRPr kumimoji="1" lang="ja-JP" altLang="en-US" sz="3200" b="1"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69" name="Arc 47"/>
                <p:cNvSpPr>
                  <a:spLocks/>
                </p:cNvSpPr>
                <p:nvPr/>
              </p:nvSpPr>
              <p:spPr bwMode="auto">
                <a:xfrm flipH="1" flipV="1">
                  <a:off x="1564" y="2970"/>
                  <a:ext cx="908" cy="324"/>
                </a:xfrm>
                <a:custGeom>
                  <a:avLst/>
                  <a:gdLst>
                    <a:gd name="T0" fmla="*/ 0 w 43200"/>
                    <a:gd name="T1" fmla="*/ 5 h 22093"/>
                    <a:gd name="T2" fmla="*/ 19 w 43200"/>
                    <a:gd name="T3" fmla="*/ 5 h 22093"/>
                    <a:gd name="T4" fmla="*/ 10 w 43200"/>
                    <a:gd name="T5" fmla="*/ 5 h 22093"/>
                    <a:gd name="T6" fmla="*/ 0 60000 65536"/>
                    <a:gd name="T7" fmla="*/ 0 60000 65536"/>
                    <a:gd name="T8" fmla="*/ 0 60000 65536"/>
                  </a:gdLst>
                  <a:ahLst/>
                  <a:cxnLst>
                    <a:cxn ang="T6">
                      <a:pos x="T0" y="T1"/>
                    </a:cxn>
                    <a:cxn ang="T7">
                      <a:pos x="T2" y="T3"/>
                    </a:cxn>
                    <a:cxn ang="T8">
                      <a:pos x="T4" y="T5"/>
                    </a:cxn>
                  </a:cxnLst>
                  <a:rect l="0" t="0" r="r" b="b"/>
                  <a:pathLst>
                    <a:path w="43200" h="22093" fill="none" extrusionOk="0">
                      <a:moveTo>
                        <a:pt x="5" y="22093"/>
                      </a:moveTo>
                      <a:cubicBezTo>
                        <a:pt x="1" y="21928"/>
                        <a:pt x="0" y="21764"/>
                        <a:pt x="0" y="21600"/>
                      </a:cubicBezTo>
                      <a:cubicBezTo>
                        <a:pt x="0" y="9670"/>
                        <a:pt x="9670" y="0"/>
                        <a:pt x="21600" y="0"/>
                      </a:cubicBezTo>
                      <a:cubicBezTo>
                        <a:pt x="33529" y="-1"/>
                        <a:pt x="43199" y="9670"/>
                        <a:pt x="43200" y="21599"/>
                      </a:cubicBezTo>
                    </a:path>
                    <a:path w="43200" h="22093" stroke="0" extrusionOk="0">
                      <a:moveTo>
                        <a:pt x="5" y="22093"/>
                      </a:moveTo>
                      <a:cubicBezTo>
                        <a:pt x="1" y="21928"/>
                        <a:pt x="0" y="21764"/>
                        <a:pt x="0" y="21600"/>
                      </a:cubicBezTo>
                      <a:cubicBezTo>
                        <a:pt x="0" y="9670"/>
                        <a:pt x="9670" y="0"/>
                        <a:pt x="21600" y="0"/>
                      </a:cubicBezTo>
                      <a:cubicBezTo>
                        <a:pt x="33529" y="-1"/>
                        <a:pt x="43199" y="9670"/>
                        <a:pt x="43200" y="21599"/>
                      </a:cubicBezTo>
                      <a:lnTo>
                        <a:pt x="21600" y="21600"/>
                      </a:lnTo>
                      <a:lnTo>
                        <a:pt x="5" y="22093"/>
                      </a:lnTo>
                      <a:close/>
                    </a:path>
                  </a:pathLst>
                </a:custGeom>
                <a:solidFill>
                  <a:srgbClr val="FFFFFF"/>
                </a:solidFill>
                <a:ln w="5715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1pPr>
                  <a:lvl2pPr marL="4572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2pPr>
                  <a:lvl3pPr marL="9144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3pPr>
                  <a:lvl4pPr marL="13716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4pPr>
                  <a:lvl5pPr marL="18288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5pPr>
                  <a:lvl6pPr marL="2286000" algn="l" defTabSz="914400" rtl="0" eaLnBrk="1" latinLnBrk="0" hangingPunct="1">
                    <a:defRPr kumimoji="1" sz="3200" b="1" kern="1200">
                      <a:solidFill>
                        <a:schemeClr val="tx1"/>
                      </a:solidFill>
                      <a:latin typeface="Arial" charset="0"/>
                      <a:ea typeface="ＭＳ Ｐゴシック" pitchFamily="50" charset="-128"/>
                      <a:cs typeface="+mn-cs"/>
                    </a:defRPr>
                  </a:lvl6pPr>
                  <a:lvl7pPr marL="2743200" algn="l" defTabSz="914400" rtl="0" eaLnBrk="1" latinLnBrk="0" hangingPunct="1">
                    <a:defRPr kumimoji="1" sz="3200" b="1" kern="1200">
                      <a:solidFill>
                        <a:schemeClr val="tx1"/>
                      </a:solidFill>
                      <a:latin typeface="Arial" charset="0"/>
                      <a:ea typeface="ＭＳ Ｐゴシック" pitchFamily="50" charset="-128"/>
                      <a:cs typeface="+mn-cs"/>
                    </a:defRPr>
                  </a:lvl7pPr>
                  <a:lvl8pPr marL="3200400" algn="l" defTabSz="914400" rtl="0" eaLnBrk="1" latinLnBrk="0" hangingPunct="1">
                    <a:defRPr kumimoji="1" sz="3200" b="1" kern="1200">
                      <a:solidFill>
                        <a:schemeClr val="tx1"/>
                      </a:solidFill>
                      <a:latin typeface="Arial" charset="0"/>
                      <a:ea typeface="ＭＳ Ｐゴシック" pitchFamily="50" charset="-128"/>
                      <a:cs typeface="+mn-cs"/>
                    </a:defRPr>
                  </a:lvl8pPr>
                  <a:lvl9pPr marL="3657600" algn="l" defTabSz="914400" rtl="0" eaLnBrk="1" latinLnBrk="0" hangingPunct="1">
                    <a:defRPr kumimoji="1" sz="3200" b="1" kern="1200">
                      <a:solidFill>
                        <a:schemeClr val="tx1"/>
                      </a:solidFill>
                      <a:latin typeface="Arial" charset="0"/>
                      <a:ea typeface="ＭＳ Ｐゴシック" pitchFamily="50" charset="-128"/>
                      <a:cs typeface="+mn-cs"/>
                    </a:defRPr>
                  </a:lvl9p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defRPr/>
                  </a:pPr>
                  <a:endParaRPr kumimoji="1" lang="ja-JP" altLang="en-US" sz="3200" b="1"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grpSp>
        </p:grpSp>
        <p:grpSp>
          <p:nvGrpSpPr>
            <p:cNvPr id="7" name="グループ化 6"/>
            <p:cNvGrpSpPr/>
            <p:nvPr/>
          </p:nvGrpSpPr>
          <p:grpSpPr>
            <a:xfrm>
              <a:off x="913459" y="701675"/>
              <a:ext cx="983166" cy="735656"/>
              <a:chOff x="2284003" y="3593550"/>
              <a:chExt cx="983166" cy="735656"/>
            </a:xfrm>
          </p:grpSpPr>
          <p:sp>
            <p:nvSpPr>
              <p:cNvPr id="64" name="Rectangle 20"/>
              <p:cNvSpPr>
                <a:spLocks noChangeArrowheads="1"/>
              </p:cNvSpPr>
              <p:nvPr/>
            </p:nvSpPr>
            <p:spPr bwMode="auto">
              <a:xfrm>
                <a:off x="2284003" y="3593550"/>
                <a:ext cx="853575" cy="597502"/>
              </a:xfrm>
              <a:prstGeom prst="rect">
                <a:avLst/>
              </a:prstGeom>
              <a:solidFill>
                <a:srgbClr val="FFFFFF"/>
              </a:solidFill>
              <a:ln w="57150"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defPPr>
                  <a:defRPr lang="ja-JP"/>
                </a:defPPr>
                <a:lvl1pPr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1pPr>
                <a:lvl2pPr marL="4572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2pPr>
                <a:lvl3pPr marL="9144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3pPr>
                <a:lvl4pPr marL="13716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4pPr>
                <a:lvl5pPr marL="18288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5pPr>
                <a:lvl6pPr marL="2286000" algn="l" defTabSz="914400" rtl="0" eaLnBrk="1" latinLnBrk="0" hangingPunct="1">
                  <a:defRPr kumimoji="1" sz="3200" b="1" kern="1200">
                    <a:solidFill>
                      <a:schemeClr val="tx1"/>
                    </a:solidFill>
                    <a:latin typeface="Arial" charset="0"/>
                    <a:ea typeface="ＭＳ Ｐゴシック" pitchFamily="50" charset="-128"/>
                    <a:cs typeface="+mn-cs"/>
                  </a:defRPr>
                </a:lvl6pPr>
                <a:lvl7pPr marL="2743200" algn="l" defTabSz="914400" rtl="0" eaLnBrk="1" latinLnBrk="0" hangingPunct="1">
                  <a:defRPr kumimoji="1" sz="3200" b="1" kern="1200">
                    <a:solidFill>
                      <a:schemeClr val="tx1"/>
                    </a:solidFill>
                    <a:latin typeface="Arial" charset="0"/>
                    <a:ea typeface="ＭＳ Ｐゴシック" pitchFamily="50" charset="-128"/>
                    <a:cs typeface="+mn-cs"/>
                  </a:defRPr>
                </a:lvl7pPr>
                <a:lvl8pPr marL="3200400" algn="l" defTabSz="914400" rtl="0" eaLnBrk="1" latinLnBrk="0" hangingPunct="1">
                  <a:defRPr kumimoji="1" sz="3200" b="1" kern="1200">
                    <a:solidFill>
                      <a:schemeClr val="tx1"/>
                    </a:solidFill>
                    <a:latin typeface="Arial" charset="0"/>
                    <a:ea typeface="ＭＳ Ｐゴシック" pitchFamily="50" charset="-128"/>
                    <a:cs typeface="+mn-cs"/>
                  </a:defRPr>
                </a:lvl8pPr>
                <a:lvl9pPr marL="3657600" algn="l" defTabSz="914400" rtl="0" eaLnBrk="1" latinLnBrk="0" hangingPunct="1">
                  <a:defRPr kumimoji="1" sz="3200" b="1" kern="1200">
                    <a:solidFill>
                      <a:schemeClr val="tx1"/>
                    </a:solidFill>
                    <a:latin typeface="Arial" charset="0"/>
                    <a:ea typeface="ＭＳ Ｐゴシック" pitchFamily="50" charset="-128"/>
                    <a:cs typeface="+mn-cs"/>
                  </a:defRPr>
                </a:lvl9p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defRPr/>
                </a:pPr>
                <a:endParaRPr kumimoji="1" lang="ja-JP" altLang="en-US" sz="3200" b="1"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65" name="Text Box 97"/>
              <p:cNvSpPr txBox="1">
                <a:spLocks noChangeArrowheads="1"/>
              </p:cNvSpPr>
              <p:nvPr/>
            </p:nvSpPr>
            <p:spPr bwMode="auto">
              <a:xfrm>
                <a:off x="2300751" y="3743107"/>
                <a:ext cx="966418" cy="5860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defPPr>
                  <a:defRPr lang="ja-JP"/>
                </a:defPPr>
                <a:lvl1pPr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1pPr>
                <a:lvl2pPr marL="4572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2pPr>
                <a:lvl3pPr marL="9144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3pPr>
                <a:lvl4pPr marL="13716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4pPr>
                <a:lvl5pPr marL="18288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5pPr>
                <a:lvl6pPr marL="2286000" algn="l" defTabSz="914400" rtl="0" eaLnBrk="1" latinLnBrk="0" hangingPunct="1">
                  <a:defRPr kumimoji="1" sz="3200" b="1" kern="1200">
                    <a:solidFill>
                      <a:schemeClr val="tx1"/>
                    </a:solidFill>
                    <a:latin typeface="Arial" charset="0"/>
                    <a:ea typeface="ＭＳ Ｐゴシック" pitchFamily="50" charset="-128"/>
                    <a:cs typeface="+mn-cs"/>
                  </a:defRPr>
                </a:lvl6pPr>
                <a:lvl7pPr marL="2743200" algn="l" defTabSz="914400" rtl="0" eaLnBrk="1" latinLnBrk="0" hangingPunct="1">
                  <a:defRPr kumimoji="1" sz="3200" b="1" kern="1200">
                    <a:solidFill>
                      <a:schemeClr val="tx1"/>
                    </a:solidFill>
                    <a:latin typeface="Arial" charset="0"/>
                    <a:ea typeface="ＭＳ Ｐゴシック" pitchFamily="50" charset="-128"/>
                    <a:cs typeface="+mn-cs"/>
                  </a:defRPr>
                </a:lvl7pPr>
                <a:lvl8pPr marL="3200400" algn="l" defTabSz="914400" rtl="0" eaLnBrk="1" latinLnBrk="0" hangingPunct="1">
                  <a:defRPr kumimoji="1" sz="3200" b="1" kern="1200">
                    <a:solidFill>
                      <a:schemeClr val="tx1"/>
                    </a:solidFill>
                    <a:latin typeface="Arial" charset="0"/>
                    <a:ea typeface="ＭＳ Ｐゴシック" pitchFamily="50" charset="-128"/>
                    <a:cs typeface="+mn-cs"/>
                  </a:defRPr>
                </a:lvl8pPr>
                <a:lvl9pPr marL="3657600" algn="l" defTabSz="914400" rtl="0" eaLnBrk="1" latinLnBrk="0" hangingPunct="1">
                  <a:defRPr kumimoji="1" sz="3200" b="1" kern="1200">
                    <a:solidFill>
                      <a:schemeClr val="tx1"/>
                    </a:solidFill>
                    <a:latin typeface="Arial" charset="0"/>
                    <a:ea typeface="ＭＳ Ｐゴシック" pitchFamily="50" charset="-128"/>
                    <a:cs typeface="+mn-cs"/>
                  </a:defRPr>
                </a:lvl9p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defRPr/>
                </a:pPr>
                <a:r>
                  <a:rPr kumimoji="1" lang="en-US" altLang="ja-JP" sz="2800" b="1" i="0" u="none" strike="noStrike" kern="1200" cap="none" spc="0" normalizeH="0" baseline="0" noProof="0" dirty="0" smtClean="0">
                    <a:ln>
                      <a:noFill/>
                    </a:ln>
                    <a:solidFill>
                      <a:srgbClr val="0000FF"/>
                    </a:solidFill>
                    <a:effectLst/>
                    <a:uLnTx/>
                    <a:uFillTx/>
                    <a:latin typeface="Arial" charset="0"/>
                    <a:ea typeface="ＭＳ Ｐゴシック" pitchFamily="50" charset="-128"/>
                    <a:cs typeface="+mn-cs"/>
                  </a:rPr>
                  <a:t>PLL</a:t>
                </a:r>
                <a:endParaRPr kumimoji="1" lang="en-US" altLang="ja-JP" sz="2800" b="1" i="0" u="none" strike="noStrike" kern="1200" cap="none" spc="0" normalizeH="0" baseline="0" noProof="0" dirty="0">
                  <a:ln>
                    <a:noFill/>
                  </a:ln>
                  <a:solidFill>
                    <a:srgbClr val="0000FF"/>
                  </a:solidFill>
                  <a:effectLst/>
                  <a:uLnTx/>
                  <a:uFillTx/>
                  <a:latin typeface="Arial" charset="0"/>
                  <a:ea typeface="ＭＳ Ｐゴシック" pitchFamily="50" charset="-128"/>
                  <a:cs typeface="+mn-cs"/>
                </a:endParaRPr>
              </a:p>
            </p:txBody>
          </p:sp>
        </p:grpSp>
        <p:sp>
          <p:nvSpPr>
            <p:cNvPr id="99" name="Rectangle 20"/>
            <p:cNvSpPr>
              <a:spLocks noChangeArrowheads="1"/>
            </p:cNvSpPr>
            <p:nvPr/>
          </p:nvSpPr>
          <p:spPr bwMode="auto">
            <a:xfrm>
              <a:off x="5130787" y="2148651"/>
              <a:ext cx="952109" cy="407083"/>
            </a:xfrm>
            <a:prstGeom prst="rect">
              <a:avLst/>
            </a:prstGeom>
            <a:solidFill>
              <a:srgbClr val="FFFFFF"/>
            </a:solidFill>
            <a:ln w="57150"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ja-JP"/>
              </a:defPPr>
              <a:lvl1pPr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1pPr>
              <a:lvl2pPr marL="4572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2pPr>
              <a:lvl3pPr marL="9144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3pPr>
              <a:lvl4pPr marL="13716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4pPr>
              <a:lvl5pPr marL="18288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5pPr>
              <a:lvl6pPr marL="2286000" algn="l" defTabSz="914400" rtl="0" eaLnBrk="1" latinLnBrk="0" hangingPunct="1">
                <a:defRPr kumimoji="1" sz="3200" b="1" kern="1200">
                  <a:solidFill>
                    <a:schemeClr val="tx1"/>
                  </a:solidFill>
                  <a:latin typeface="Arial" charset="0"/>
                  <a:ea typeface="ＭＳ Ｐゴシック" pitchFamily="50" charset="-128"/>
                  <a:cs typeface="+mn-cs"/>
                </a:defRPr>
              </a:lvl6pPr>
              <a:lvl7pPr marL="2743200" algn="l" defTabSz="914400" rtl="0" eaLnBrk="1" latinLnBrk="0" hangingPunct="1">
                <a:defRPr kumimoji="1" sz="3200" b="1" kern="1200">
                  <a:solidFill>
                    <a:schemeClr val="tx1"/>
                  </a:solidFill>
                  <a:latin typeface="Arial" charset="0"/>
                  <a:ea typeface="ＭＳ Ｐゴシック" pitchFamily="50" charset="-128"/>
                  <a:cs typeface="+mn-cs"/>
                </a:defRPr>
              </a:lvl7pPr>
              <a:lvl8pPr marL="3200400" algn="l" defTabSz="914400" rtl="0" eaLnBrk="1" latinLnBrk="0" hangingPunct="1">
                <a:defRPr kumimoji="1" sz="3200" b="1" kern="1200">
                  <a:solidFill>
                    <a:schemeClr val="tx1"/>
                  </a:solidFill>
                  <a:latin typeface="Arial" charset="0"/>
                  <a:ea typeface="ＭＳ Ｐゴシック" pitchFamily="50" charset="-128"/>
                  <a:cs typeface="+mn-cs"/>
                </a:defRPr>
              </a:lvl8pPr>
              <a:lvl9pPr marL="3657600" algn="l" defTabSz="914400" rtl="0" eaLnBrk="1" latinLnBrk="0" hangingPunct="1">
                <a:defRPr kumimoji="1" sz="3200" b="1" kern="1200">
                  <a:solidFill>
                    <a:schemeClr val="tx1"/>
                  </a:solidFill>
                  <a:latin typeface="Arial" charset="0"/>
                  <a:ea typeface="ＭＳ Ｐゴシック" pitchFamily="50" charset="-128"/>
                  <a:cs typeface="+mn-cs"/>
                </a:defRPr>
              </a:lvl9p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defRPr/>
              </a:pPr>
              <a:endParaRPr kumimoji="1" lang="ja-JP" altLang="en-US" sz="3200" b="1"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95" name="Text Box 28"/>
            <p:cNvSpPr txBox="1">
              <a:spLocks noChangeArrowheads="1"/>
            </p:cNvSpPr>
            <p:nvPr/>
          </p:nvSpPr>
          <p:spPr bwMode="auto">
            <a:xfrm>
              <a:off x="5109530" y="2040495"/>
              <a:ext cx="962123" cy="52322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ja-JP"/>
              </a:defPPr>
              <a:lvl1pPr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1pPr>
              <a:lvl2pPr marL="4572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2pPr>
              <a:lvl3pPr marL="9144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3pPr>
              <a:lvl4pPr marL="13716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4pPr>
              <a:lvl5pPr marL="18288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5pPr>
              <a:lvl6pPr marL="2286000" algn="l" defTabSz="914400" rtl="0" eaLnBrk="1" latinLnBrk="0" hangingPunct="1">
                <a:defRPr kumimoji="1" sz="3200" b="1" kern="1200">
                  <a:solidFill>
                    <a:schemeClr val="tx1"/>
                  </a:solidFill>
                  <a:latin typeface="Arial" charset="0"/>
                  <a:ea typeface="ＭＳ Ｐゴシック" pitchFamily="50" charset="-128"/>
                  <a:cs typeface="+mn-cs"/>
                </a:defRPr>
              </a:lvl6pPr>
              <a:lvl7pPr marL="2743200" algn="l" defTabSz="914400" rtl="0" eaLnBrk="1" latinLnBrk="0" hangingPunct="1">
                <a:defRPr kumimoji="1" sz="3200" b="1" kern="1200">
                  <a:solidFill>
                    <a:schemeClr val="tx1"/>
                  </a:solidFill>
                  <a:latin typeface="Arial" charset="0"/>
                  <a:ea typeface="ＭＳ Ｐゴシック" pitchFamily="50" charset="-128"/>
                  <a:cs typeface="+mn-cs"/>
                </a:defRPr>
              </a:lvl7pPr>
              <a:lvl8pPr marL="3200400" algn="l" defTabSz="914400" rtl="0" eaLnBrk="1" latinLnBrk="0" hangingPunct="1">
                <a:defRPr kumimoji="1" sz="3200" b="1" kern="1200">
                  <a:solidFill>
                    <a:schemeClr val="tx1"/>
                  </a:solidFill>
                  <a:latin typeface="Arial" charset="0"/>
                  <a:ea typeface="ＭＳ Ｐゴシック" pitchFamily="50" charset="-128"/>
                  <a:cs typeface="+mn-cs"/>
                </a:defRPr>
              </a:lvl8pPr>
              <a:lvl9pPr marL="3657600" algn="l" defTabSz="914400" rtl="0" eaLnBrk="1" latinLnBrk="0" hangingPunct="1">
                <a:defRPr kumimoji="1" sz="3200" b="1" kern="1200">
                  <a:solidFill>
                    <a:schemeClr val="tx1"/>
                  </a:solidFill>
                  <a:latin typeface="Arial" charset="0"/>
                  <a:ea typeface="ＭＳ Ｐゴシック" pitchFamily="50"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ja-JP" sz="2800" b="1"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rPr>
                <a:t>VCO</a:t>
              </a:r>
              <a:endParaRPr kumimoji="0" lang="en-US" altLang="ja-JP" sz="2800" b="1" i="0" u="none" strike="noStrike" kern="1200" cap="none" spc="0" normalizeH="0" baseline="0" noProof="0" dirty="0">
                <a:ln>
                  <a:noFill/>
                </a:ln>
                <a:solidFill>
                  <a:srgbClr val="000000"/>
                </a:solidFill>
                <a:effectLst/>
                <a:uLnTx/>
                <a:uFillTx/>
                <a:latin typeface="Arial" charset="0"/>
                <a:ea typeface="ＭＳ Ｐゴシック" pitchFamily="50" charset="-128"/>
                <a:cs typeface="+mn-cs"/>
              </a:endParaRPr>
            </a:p>
          </p:txBody>
        </p:sp>
      </p:grpSp>
      <p:sp>
        <p:nvSpPr>
          <p:cNvPr id="59" name="コンテンツ プレースホルダー 1"/>
          <p:cNvSpPr>
            <a:spLocks noGrp="1"/>
          </p:cNvSpPr>
          <p:nvPr>
            <p:ph idx="1"/>
          </p:nvPr>
        </p:nvSpPr>
        <p:spPr>
          <a:xfrm>
            <a:off x="206192" y="978331"/>
            <a:ext cx="8604473" cy="1084513"/>
          </a:xfrm>
        </p:spPr>
        <p:txBody>
          <a:bodyPr/>
          <a:lstStyle/>
          <a:p>
            <a:pPr marL="0" indent="0">
              <a:buNone/>
            </a:pPr>
            <a:r>
              <a:rPr lang="ja-JP" altLang="en-US" dirty="0" smtClean="0"/>
              <a:t>位相同期回路</a:t>
            </a:r>
            <a:r>
              <a:rPr lang="en-US" altLang="ja-JP" dirty="0" smtClean="0"/>
              <a:t>(PLL)</a:t>
            </a:r>
            <a:r>
              <a:rPr lang="ja-JP" altLang="en-US" dirty="0" smtClean="0"/>
              <a:t>により、参照信号と</a:t>
            </a:r>
            <a:endParaRPr lang="en-US" altLang="ja-JP" dirty="0" smtClean="0"/>
          </a:p>
          <a:p>
            <a:pPr marL="0" indent="0">
              <a:buNone/>
            </a:pPr>
            <a:r>
              <a:rPr lang="ja-JP" altLang="en-US" dirty="0" smtClean="0"/>
              <a:t>電圧制御型発振器</a:t>
            </a:r>
            <a:r>
              <a:rPr lang="en-US" altLang="ja-JP" dirty="0" smtClean="0"/>
              <a:t>(VCO)</a:t>
            </a:r>
            <a:r>
              <a:rPr lang="ja-JP" altLang="en-US" dirty="0" smtClean="0"/>
              <a:t>の周波数と位相を同期させる。</a:t>
            </a:r>
            <a:endParaRPr kumimoji="1" lang="ja-JP" altLang="en-US" dirty="0"/>
          </a:p>
        </p:txBody>
      </p:sp>
      <p:sp>
        <p:nvSpPr>
          <p:cNvPr id="52" name="コンテンツ プレースホルダー 1"/>
          <p:cNvSpPr txBox="1">
            <a:spLocks/>
          </p:cNvSpPr>
          <p:nvPr/>
        </p:nvSpPr>
        <p:spPr bwMode="auto">
          <a:xfrm>
            <a:off x="206192" y="4662411"/>
            <a:ext cx="5633005" cy="1061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8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sz="1600">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FontTx/>
              <a:buNone/>
            </a:pPr>
            <a:r>
              <a:rPr lang="ja-JP" altLang="en-US" kern="0" dirty="0" smtClean="0"/>
              <a:t>しか</a:t>
            </a:r>
            <a:r>
              <a:rPr lang="ja-JP" altLang="en-US" kern="0" dirty="0"/>
              <a:t>し</a:t>
            </a:r>
            <a:r>
              <a:rPr lang="ja-JP" altLang="en-US" kern="0" dirty="0" smtClean="0"/>
              <a:t>両信号</a:t>
            </a:r>
            <a:r>
              <a:rPr lang="ja-JP" altLang="en-US" kern="0" dirty="0"/>
              <a:t>の</a:t>
            </a:r>
            <a:r>
              <a:rPr lang="ja-JP" altLang="en-US" kern="0" dirty="0" smtClean="0"/>
              <a:t>周波数差が大きいと</a:t>
            </a:r>
            <a:endParaRPr lang="en-US" altLang="ja-JP" kern="0" dirty="0" smtClean="0"/>
          </a:p>
          <a:p>
            <a:pPr marL="0" indent="0">
              <a:buFontTx/>
              <a:buNone/>
            </a:pPr>
            <a:r>
              <a:rPr lang="ja-JP" altLang="en-US" kern="0" dirty="0" smtClean="0"/>
              <a:t>ロックするのに時間がかかる</a:t>
            </a:r>
            <a:endParaRPr lang="ja-JP" altLang="en-US" kern="0" dirty="0"/>
          </a:p>
        </p:txBody>
      </p:sp>
      <p:pic>
        <p:nvPicPr>
          <p:cNvPr id="49" name="図 4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6713" y="4243339"/>
            <a:ext cx="3160058" cy="2173018"/>
          </a:xfrm>
          <a:prstGeom prst="rect">
            <a:avLst/>
          </a:prstGeom>
        </p:spPr>
      </p:pic>
    </p:spTree>
    <p:extLst>
      <p:ext uri="{BB962C8B-B14F-4D97-AF65-F5344CB8AC3E}">
        <p14:creationId xmlns:p14="http://schemas.microsoft.com/office/powerpoint/2010/main" val="5883220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smtClean="0"/>
              <a:t>2013/03/22</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K.Kimura, Tokyo Tech</a:t>
            </a:r>
            <a:endParaRPr lang="en-US" altLang="ja-JP"/>
          </a:p>
        </p:txBody>
      </p:sp>
      <p:sp>
        <p:nvSpPr>
          <p:cNvPr id="5" name="タイトル 4"/>
          <p:cNvSpPr>
            <a:spLocks noGrp="1"/>
          </p:cNvSpPr>
          <p:nvPr>
            <p:ph type="title"/>
          </p:nvPr>
        </p:nvSpPr>
        <p:spPr>
          <a:xfrm>
            <a:off x="323850" y="39713"/>
            <a:ext cx="4801314" cy="661962"/>
          </a:xfrm>
        </p:spPr>
        <p:txBody>
          <a:bodyPr/>
          <a:lstStyle/>
          <a:p>
            <a:r>
              <a:rPr lang="ja-JP" altLang="en-US" dirty="0" smtClean="0"/>
              <a:t>早く</a:t>
            </a:r>
            <a:r>
              <a:rPr lang="ja-JP" altLang="en-US" dirty="0"/>
              <a:t>ロック</a:t>
            </a:r>
            <a:r>
              <a:rPr lang="ja-JP" altLang="en-US" dirty="0" smtClean="0"/>
              <a:t>させるに</a:t>
            </a:r>
            <a:r>
              <a:rPr lang="ja-JP" altLang="en-US" dirty="0"/>
              <a:t>は</a:t>
            </a:r>
            <a:endParaRPr kumimoji="1" lang="ja-JP" altLang="en-US" dirty="0"/>
          </a:p>
        </p:txBody>
      </p:sp>
      <mc:AlternateContent xmlns:mc="http://schemas.openxmlformats.org/markup-compatibility/2006" xmlns:a14="http://schemas.microsoft.com/office/drawing/2010/main">
        <mc:Choice Requires="a14">
          <p:sp>
            <p:nvSpPr>
              <p:cNvPr id="50" name="正方形/長方形 49"/>
              <p:cNvSpPr/>
              <p:nvPr/>
            </p:nvSpPr>
            <p:spPr>
              <a:xfrm>
                <a:off x="317029" y="849019"/>
                <a:ext cx="8568630" cy="2936766"/>
              </a:xfrm>
              <a:prstGeom prst="rect">
                <a:avLst/>
              </a:prstGeom>
            </p:spPr>
            <p:txBody>
              <a:bodyPr wrap="square">
                <a:spAutoFit/>
              </a:bodyPr>
              <a:lstStyle/>
              <a:p>
                <a:pPr>
                  <a:buNone/>
                </a:pPr>
                <a:r>
                  <a:rPr lang="ja-JP" altLang="en-US" sz="2800" kern="0" dirty="0" smtClean="0"/>
                  <a:t>①</a:t>
                </a:r>
                <a:r>
                  <a:rPr lang="en-US" altLang="ja-JP" sz="2800" kern="0" dirty="0" smtClean="0"/>
                  <a:t>1</a:t>
                </a:r>
                <a:r>
                  <a:rPr lang="ja-JP" altLang="en-US" sz="2800" kern="0" dirty="0"/>
                  <a:t>ループで修正できる周波数差</a:t>
                </a:r>
                <a:r>
                  <a:rPr lang="ja-JP" altLang="en-US" sz="2800" kern="0" dirty="0" smtClean="0"/>
                  <a:t>限界に抑える</a:t>
                </a:r>
                <a:endParaRPr lang="en-US" altLang="ja-JP" sz="2800" kern="0" dirty="0"/>
              </a:p>
              <a:p>
                <a:pPr>
                  <a:buNone/>
                </a:pPr>
                <a14:m>
                  <m:oMathPara xmlns:m="http://schemas.openxmlformats.org/officeDocument/2006/math">
                    <m:oMathParaPr>
                      <m:jc m:val="centerGroup"/>
                    </m:oMathParaPr>
                    <m:oMath xmlns:m="http://schemas.openxmlformats.org/officeDocument/2006/math">
                      <m:d>
                        <m:dPr>
                          <m:begChr m:val="|"/>
                          <m:endChr m:val="|"/>
                          <m:ctrlPr>
                            <a:rPr lang="en-US" altLang="ja-JP" sz="2800" i="1" kern="0" smtClean="0">
                              <a:latin typeface="Cambria Math" panose="02040503050406030204" pitchFamily="18" charset="0"/>
                            </a:rPr>
                          </m:ctrlPr>
                        </m:dPr>
                        <m:e>
                          <m:r>
                            <a:rPr lang="en-US" altLang="ja-JP" sz="2800" i="1" kern="0" smtClean="0">
                              <a:latin typeface="Cambria Math" panose="02040503050406030204" pitchFamily="18" charset="0"/>
                              <a:ea typeface="Cambria Math" panose="02040503050406030204" pitchFamily="18" charset="0"/>
                            </a:rPr>
                            <m:t>∆</m:t>
                          </m:r>
                          <m:r>
                            <a:rPr lang="en-US" altLang="ja-JP" sz="2800" b="1" i="1" kern="0" smtClean="0">
                              <a:latin typeface="Cambria Math" panose="02040503050406030204" pitchFamily="18" charset="0"/>
                              <a:ea typeface="Cambria Math" panose="02040503050406030204" pitchFamily="18" charset="0"/>
                            </a:rPr>
                            <m:t>𝒇</m:t>
                          </m:r>
                        </m:e>
                      </m:d>
                      <m:r>
                        <a:rPr lang="en-US" altLang="ja-JP" sz="2800" b="1" i="1" kern="0" smtClean="0">
                          <a:latin typeface="Cambria Math" panose="02040503050406030204" pitchFamily="18" charset="0"/>
                        </a:rPr>
                        <m:t>&lt;</m:t>
                      </m:r>
                      <m:sSub>
                        <m:sSubPr>
                          <m:ctrlPr>
                            <a:rPr lang="en-US" altLang="ja-JP" sz="2800" b="1" i="1" kern="0" smtClean="0">
                              <a:latin typeface="Cambria Math" panose="02040503050406030204" pitchFamily="18" charset="0"/>
                            </a:rPr>
                          </m:ctrlPr>
                        </m:sSubPr>
                        <m:e>
                          <m:r>
                            <a:rPr lang="en-US" altLang="ja-JP" sz="2800" b="1" i="1" kern="0" smtClean="0">
                              <a:latin typeface="Cambria Math" panose="02040503050406030204" pitchFamily="18" charset="0"/>
                            </a:rPr>
                            <m:t>𝑲</m:t>
                          </m:r>
                        </m:e>
                        <m:sub>
                          <m:r>
                            <a:rPr lang="en-US" altLang="ja-JP" sz="2800" b="1" i="1" kern="0" smtClean="0">
                              <a:latin typeface="Cambria Math" panose="02040503050406030204" pitchFamily="18" charset="0"/>
                            </a:rPr>
                            <m:t>𝑽𝑪𝑶</m:t>
                          </m:r>
                        </m:sub>
                      </m:sSub>
                      <m:r>
                        <a:rPr lang="en-US" altLang="ja-JP" sz="2800" b="1" i="1" kern="0" smtClean="0">
                          <a:latin typeface="Cambria Math" panose="02040503050406030204" pitchFamily="18" charset="0"/>
                          <a:ea typeface="Cambria Math" panose="02040503050406030204" pitchFamily="18" charset="0"/>
                        </a:rPr>
                        <m:t>∙</m:t>
                      </m:r>
                      <m:sSub>
                        <m:sSubPr>
                          <m:ctrlPr>
                            <a:rPr lang="en-US" altLang="ja-JP" sz="2800" b="1" i="1" kern="0" smtClean="0">
                              <a:latin typeface="Cambria Math" panose="02040503050406030204" pitchFamily="18" charset="0"/>
                              <a:ea typeface="Cambria Math" panose="02040503050406030204" pitchFamily="18" charset="0"/>
                            </a:rPr>
                          </m:ctrlPr>
                        </m:sSubPr>
                        <m:e>
                          <m:r>
                            <a:rPr lang="en-US" altLang="ja-JP" sz="2800" b="1" i="1" kern="0" smtClean="0">
                              <a:latin typeface="Cambria Math" panose="02040503050406030204" pitchFamily="18" charset="0"/>
                              <a:ea typeface="Cambria Math" panose="02040503050406030204" pitchFamily="18" charset="0"/>
                            </a:rPr>
                            <m:t>∆</m:t>
                          </m:r>
                          <m:r>
                            <a:rPr lang="en-US" altLang="ja-JP" sz="2800" b="1" i="1" kern="0" smtClean="0">
                              <a:latin typeface="Cambria Math" panose="02040503050406030204" pitchFamily="18" charset="0"/>
                              <a:ea typeface="Cambria Math" panose="02040503050406030204" pitchFamily="18" charset="0"/>
                            </a:rPr>
                            <m:t>𝑽</m:t>
                          </m:r>
                        </m:e>
                        <m:sub>
                          <m:r>
                            <a:rPr lang="en-US" altLang="ja-JP" sz="2800" b="1" i="1" kern="0" smtClean="0">
                              <a:latin typeface="Cambria Math" panose="02040503050406030204" pitchFamily="18" charset="0"/>
                              <a:ea typeface="Cambria Math" panose="02040503050406030204" pitchFamily="18" charset="0"/>
                            </a:rPr>
                            <m:t>𝒄𝒕𝒓𝒍</m:t>
                          </m:r>
                        </m:sub>
                      </m:sSub>
                    </m:oMath>
                  </m:oMathPara>
                </a14:m>
                <a:endParaRPr lang="en-US" altLang="ja-JP" sz="2800" kern="0" dirty="0" smtClean="0"/>
              </a:p>
              <a:p>
                <a:pPr>
                  <a:buNone/>
                </a:pPr>
                <a:r>
                  <a:rPr lang="en-US" altLang="ja-JP" sz="2800" kern="0" dirty="0" smtClean="0"/>
                  <a:t>    </a:t>
                </a:r>
              </a:p>
              <a:p>
                <a:pPr>
                  <a:buNone/>
                </a:pPr>
                <a:r>
                  <a:rPr lang="ja-JP" altLang="en-US" sz="2800" kern="0" dirty="0" smtClean="0">
                    <a:latin typeface="+mn-lt"/>
                  </a:rPr>
                  <a:t>②</a:t>
                </a:r>
                <a:r>
                  <a:rPr lang="ja-JP" altLang="en-US" sz="2800" kern="0" dirty="0">
                    <a:latin typeface="+mn-lt"/>
                  </a:rPr>
                  <a:t>周波数</a:t>
                </a:r>
                <a:r>
                  <a:rPr lang="ja-JP" altLang="en-US" sz="2800" kern="0" dirty="0" smtClean="0">
                    <a:latin typeface="+mn-lt"/>
                  </a:rPr>
                  <a:t>変動の速さを</a:t>
                </a:r>
                <a:r>
                  <a:rPr lang="en-US" altLang="ja-JP" sz="2800" kern="0" dirty="0" smtClean="0">
                    <a:latin typeface="+mn-lt"/>
                  </a:rPr>
                  <a:t>1</a:t>
                </a:r>
                <a:r>
                  <a:rPr lang="ja-JP" altLang="en-US" sz="2800" kern="0" dirty="0" smtClean="0"/>
                  <a:t>ループの速さ以内に抑える</a:t>
                </a:r>
                <a:endParaRPr lang="en-US" altLang="ja-JP" sz="2800" kern="0" dirty="0" smtClean="0">
                  <a:latin typeface="+mn-lt"/>
                </a:endParaRPr>
              </a:p>
              <a:p>
                <a:pPr>
                  <a:buNone/>
                </a:pPr>
                <a14:m>
                  <m:oMathPara xmlns:m="http://schemas.openxmlformats.org/officeDocument/2006/math">
                    <m:oMathParaPr>
                      <m:jc m:val="centerGroup"/>
                    </m:oMathParaPr>
                    <m:oMath xmlns:m="http://schemas.openxmlformats.org/officeDocument/2006/math">
                      <m:f>
                        <m:fPr>
                          <m:ctrlPr>
                            <a:rPr lang="en-US" altLang="ja-JP" sz="2800" i="1" kern="0" smtClean="0">
                              <a:latin typeface="Cambria Math" panose="02040503050406030204" pitchFamily="18" charset="0"/>
                            </a:rPr>
                          </m:ctrlPr>
                        </m:fPr>
                        <m:num>
                          <m:r>
                            <a:rPr lang="ja-JP" altLang="en-US" sz="2800" i="1" kern="0" smtClean="0">
                              <a:latin typeface="Cambria Math" panose="02040503050406030204" pitchFamily="18" charset="0"/>
                            </a:rPr>
                            <m:t>𝝏</m:t>
                          </m:r>
                          <m:r>
                            <a:rPr lang="en-US" altLang="ja-JP" sz="2800" b="1" i="1" kern="0" smtClean="0">
                              <a:latin typeface="Cambria Math" panose="02040503050406030204" pitchFamily="18" charset="0"/>
                            </a:rPr>
                            <m:t>𝒇</m:t>
                          </m:r>
                        </m:num>
                        <m:den>
                          <m:r>
                            <a:rPr lang="ja-JP" altLang="en-US" sz="2800" i="1" kern="0" smtClean="0">
                              <a:latin typeface="Cambria Math" panose="02040503050406030204" pitchFamily="18" charset="0"/>
                            </a:rPr>
                            <m:t>𝝏</m:t>
                          </m:r>
                          <m:r>
                            <a:rPr lang="en-US" altLang="ja-JP" sz="2800" b="1" i="1" kern="0" smtClean="0">
                              <a:latin typeface="Cambria Math" panose="02040503050406030204" pitchFamily="18" charset="0"/>
                            </a:rPr>
                            <m:t>𝒕</m:t>
                          </m:r>
                        </m:den>
                      </m:f>
                      <m:r>
                        <a:rPr lang="en-US" altLang="ja-JP" sz="2800" b="1" i="1" kern="0" smtClean="0">
                          <a:latin typeface="Cambria Math" panose="02040503050406030204" pitchFamily="18" charset="0"/>
                        </a:rPr>
                        <m:t>&lt;</m:t>
                      </m:r>
                      <m:f>
                        <m:fPr>
                          <m:ctrlPr>
                            <a:rPr lang="en-US" altLang="ja-JP" sz="2800" i="1" kern="0" smtClean="0">
                              <a:latin typeface="Cambria Math" panose="02040503050406030204" pitchFamily="18" charset="0"/>
                            </a:rPr>
                          </m:ctrlPr>
                        </m:fPr>
                        <m:num>
                          <m:sSub>
                            <m:sSubPr>
                              <m:ctrlPr>
                                <a:rPr lang="en-US" altLang="ja-JP" sz="2800" i="1" kern="0">
                                  <a:latin typeface="Cambria Math" panose="02040503050406030204" pitchFamily="18" charset="0"/>
                                </a:rPr>
                              </m:ctrlPr>
                            </m:sSubPr>
                            <m:e>
                              <m:r>
                                <a:rPr lang="en-US" altLang="ja-JP" sz="2800" i="1" kern="0">
                                  <a:latin typeface="Cambria Math" panose="02040503050406030204" pitchFamily="18" charset="0"/>
                                </a:rPr>
                                <m:t>𝑩𝑾</m:t>
                              </m:r>
                            </m:e>
                            <m:sub>
                              <m:r>
                                <a:rPr lang="en-US" altLang="ja-JP" sz="2800" i="1" kern="0">
                                  <a:latin typeface="Cambria Math" panose="02040503050406030204" pitchFamily="18" charset="0"/>
                                </a:rPr>
                                <m:t>𝒍𝒐𝒐𝒑</m:t>
                              </m:r>
                            </m:sub>
                          </m:sSub>
                        </m:num>
                        <m:den>
                          <m:sSub>
                            <m:sSubPr>
                              <m:ctrlPr>
                                <a:rPr lang="en-US" altLang="ja-JP" sz="2800" i="1" kern="0" smtClean="0">
                                  <a:latin typeface="Cambria Math" panose="02040503050406030204" pitchFamily="18" charset="0"/>
                                </a:rPr>
                              </m:ctrlPr>
                            </m:sSubPr>
                            <m:e>
                              <m:r>
                                <a:rPr lang="en-US" altLang="ja-JP" sz="2800" b="1" i="1" kern="0" smtClean="0">
                                  <a:latin typeface="Cambria Math" panose="02040503050406030204" pitchFamily="18" charset="0"/>
                                </a:rPr>
                                <m:t>𝑻</m:t>
                              </m:r>
                            </m:e>
                            <m:sub>
                              <m:r>
                                <a:rPr lang="en-US" altLang="ja-JP" sz="2800" b="1" i="1" kern="0" smtClean="0">
                                  <a:latin typeface="Cambria Math" panose="02040503050406030204" pitchFamily="18" charset="0"/>
                                </a:rPr>
                                <m:t>𝒍𝒐𝒐𝒑</m:t>
                              </m:r>
                            </m:sub>
                          </m:sSub>
                        </m:den>
                      </m:f>
                    </m:oMath>
                  </m:oMathPara>
                </a14:m>
                <a:endParaRPr lang="en-US" altLang="ja-JP" sz="2800" kern="0" dirty="0" smtClean="0"/>
              </a:p>
            </p:txBody>
          </p:sp>
        </mc:Choice>
        <mc:Fallback xmlns="">
          <p:sp>
            <p:nvSpPr>
              <p:cNvPr id="50" name="正方形/長方形 49"/>
              <p:cNvSpPr>
                <a:spLocks noRot="1" noChangeAspect="1" noMove="1" noResize="1" noEditPoints="1" noAdjustHandles="1" noChangeArrowheads="1" noChangeShapeType="1" noTextEdit="1"/>
              </p:cNvSpPr>
              <p:nvPr/>
            </p:nvSpPr>
            <p:spPr>
              <a:xfrm>
                <a:off x="317029" y="849019"/>
                <a:ext cx="8568630" cy="2936766"/>
              </a:xfrm>
              <a:prstGeom prst="rect">
                <a:avLst/>
              </a:prstGeom>
              <a:blipFill rotWithShape="0">
                <a:blip r:embed="rId3"/>
                <a:stretch>
                  <a:fillRect l="-1422" t="-2697"/>
                </a:stretch>
              </a:blipFill>
            </p:spPr>
            <p:txBody>
              <a:bodyPr/>
              <a:lstStyle/>
              <a:p>
                <a:r>
                  <a:rPr lang="ja-JP" altLang="en-US">
                    <a:noFill/>
                  </a:rPr>
                  <a:t> </a:t>
                </a:r>
              </a:p>
            </p:txBody>
          </p:sp>
        </mc:Fallback>
      </mc:AlternateContent>
      <p:pic>
        <p:nvPicPr>
          <p:cNvPr id="2" name="図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03819" y="3573016"/>
            <a:ext cx="3381840" cy="2919767"/>
          </a:xfrm>
          <a:prstGeom prst="rect">
            <a:avLst/>
          </a:prstGeom>
        </p:spPr>
      </p:pic>
      <p:sp>
        <p:nvSpPr>
          <p:cNvPr id="10" name="コンテンツ プレースホルダー 1"/>
          <p:cNvSpPr txBox="1">
            <a:spLocks/>
          </p:cNvSpPr>
          <p:nvPr/>
        </p:nvSpPr>
        <p:spPr bwMode="auto">
          <a:xfrm>
            <a:off x="448924" y="4260237"/>
            <a:ext cx="5328270" cy="1628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8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sz="1600">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FontTx/>
              <a:buNone/>
            </a:pPr>
            <a:r>
              <a:rPr lang="en-US" altLang="ja-JP" kern="0" dirty="0" smtClean="0"/>
              <a:t>2</a:t>
            </a:r>
            <a:r>
              <a:rPr lang="ja-JP" altLang="en-US" kern="0" dirty="0" err="1" smtClean="0"/>
              <a:t>つの</a:t>
            </a:r>
            <a:r>
              <a:rPr lang="ja-JP" altLang="en-US" kern="0" dirty="0" smtClean="0"/>
              <a:t>条件を満たせ</a:t>
            </a:r>
            <a:r>
              <a:rPr lang="ja-JP" altLang="en-US" kern="0" dirty="0"/>
              <a:t>ば</a:t>
            </a:r>
            <a:endParaRPr lang="en-US" altLang="ja-JP" kern="0" dirty="0" smtClean="0"/>
          </a:p>
          <a:p>
            <a:pPr marL="0" indent="0">
              <a:buFontTx/>
              <a:buNone/>
            </a:pPr>
            <a:r>
              <a:rPr lang="ja-JP" altLang="en-US" kern="0" dirty="0"/>
              <a:t>ロック</a:t>
            </a:r>
            <a:r>
              <a:rPr lang="ja-JP" altLang="en-US" kern="0" dirty="0" smtClean="0"/>
              <a:t>にかかる</a:t>
            </a:r>
            <a:r>
              <a:rPr lang="ja-JP" altLang="en-US" kern="0" dirty="0"/>
              <a:t>時間</a:t>
            </a:r>
            <a:r>
              <a:rPr lang="ja-JP" altLang="en-US" kern="0" dirty="0" smtClean="0"/>
              <a:t>を</a:t>
            </a:r>
            <a:endParaRPr lang="en-US" altLang="ja-JP" kern="0" dirty="0" smtClean="0"/>
          </a:p>
          <a:p>
            <a:pPr marL="0" indent="0">
              <a:buFontTx/>
              <a:buNone/>
            </a:pPr>
            <a:r>
              <a:rPr lang="ja-JP" altLang="en-US" kern="0" dirty="0" smtClean="0"/>
              <a:t>かなり短縮することができる</a:t>
            </a:r>
            <a:r>
              <a:rPr lang="ja-JP" altLang="en-US" kern="0" dirty="0"/>
              <a:t>。</a:t>
            </a:r>
          </a:p>
        </p:txBody>
      </p:sp>
    </p:spTree>
    <p:extLst>
      <p:ext uri="{BB962C8B-B14F-4D97-AF65-F5344CB8AC3E}">
        <p14:creationId xmlns:p14="http://schemas.microsoft.com/office/powerpoint/2010/main" val="821885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0" indent="0">
              <a:buNone/>
            </a:pPr>
            <a:r>
              <a:rPr lang="en-US" altLang="ja-JP" dirty="0" smtClean="0"/>
              <a:t>PLL</a:t>
            </a:r>
            <a:r>
              <a:rPr lang="ja-JP" altLang="en-US" dirty="0" smtClean="0"/>
              <a:t>のループ各ループ周期で発振周波数を見ればいいはず</a:t>
            </a:r>
            <a:endParaRPr lang="en-US" altLang="ja-JP" dirty="0" smtClean="0"/>
          </a:p>
          <a:p>
            <a:pPr marL="0" indent="0">
              <a:buNone/>
            </a:pPr>
            <a:endParaRPr kumimoji="1" lang="en-US" altLang="ja-JP" dirty="0"/>
          </a:p>
          <a:p>
            <a:pPr marL="0" indent="0">
              <a:buNone/>
            </a:pPr>
            <a:r>
              <a:rPr lang="en-US" altLang="ja-JP" dirty="0" smtClean="0"/>
              <a:t>VCO</a:t>
            </a:r>
            <a:r>
              <a:rPr lang="ja-JP" altLang="en-US" dirty="0" smtClean="0"/>
              <a:t>の中身について</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2013/03/22</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K.Kimura, Tokyo Tech</a:t>
            </a:r>
            <a:endParaRPr lang="en-US" altLang="ja-JP"/>
          </a:p>
        </p:txBody>
      </p:sp>
      <p:sp>
        <p:nvSpPr>
          <p:cNvPr id="5" name="タイトル 4"/>
          <p:cNvSpPr>
            <a:spLocks noGrp="1"/>
          </p:cNvSpPr>
          <p:nvPr>
            <p:ph type="title"/>
          </p:nvPr>
        </p:nvSpPr>
        <p:spPr>
          <a:xfrm>
            <a:off x="323850" y="39713"/>
            <a:ext cx="2492990" cy="661962"/>
          </a:xfrm>
        </p:spPr>
        <p:txBody>
          <a:bodyPr/>
          <a:lstStyle/>
          <a:p>
            <a:r>
              <a:rPr lang="ja-JP" altLang="en-US" dirty="0" smtClean="0"/>
              <a:t>定量的評価</a:t>
            </a:r>
            <a:endParaRPr kumimoji="1" lang="ja-JP" altLang="en-US" dirty="0"/>
          </a:p>
        </p:txBody>
      </p:sp>
      <p:sp>
        <p:nvSpPr>
          <p:cNvPr id="6" name="コンテンツ プレースホルダー 1"/>
          <p:cNvSpPr txBox="1">
            <a:spLocks/>
          </p:cNvSpPr>
          <p:nvPr/>
        </p:nvSpPr>
        <p:spPr bwMode="auto">
          <a:xfrm>
            <a:off x="4335368" y="4594564"/>
            <a:ext cx="4680520" cy="454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8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sz="1600">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FontTx/>
              <a:buNone/>
            </a:pPr>
            <a:r>
              <a:rPr lang="ja-JP" altLang="en-US" kern="0" dirty="0" smtClean="0"/>
              <a:t>局部発振器</a:t>
            </a:r>
            <a:r>
              <a:rPr lang="en-US" altLang="ja-JP" kern="0" dirty="0" smtClean="0"/>
              <a:t>(LO)</a:t>
            </a:r>
            <a:r>
              <a:rPr lang="ja-JP" altLang="en-US" kern="0" dirty="0" smtClean="0"/>
              <a:t>の周波数</a:t>
            </a:r>
            <a:endParaRPr lang="en-US" altLang="ja-JP" kern="0" dirty="0" smtClean="0"/>
          </a:p>
        </p:txBody>
      </p:sp>
      <p:sp>
        <p:nvSpPr>
          <p:cNvPr id="7" name="正方形/長方形 6"/>
          <p:cNvSpPr/>
          <p:nvPr/>
        </p:nvSpPr>
        <p:spPr>
          <a:xfrm>
            <a:off x="4505072" y="5811907"/>
            <a:ext cx="4341111" cy="523220"/>
          </a:xfrm>
          <a:prstGeom prst="rect">
            <a:avLst/>
          </a:prstGeom>
        </p:spPr>
        <p:txBody>
          <a:bodyPr wrap="square">
            <a:spAutoFit/>
          </a:bodyPr>
          <a:lstStyle/>
          <a:p>
            <a:pPr marL="0" indent="0">
              <a:buFontTx/>
              <a:buNone/>
            </a:pPr>
            <a:r>
              <a:rPr lang="ja-JP" altLang="en-US" sz="2800" kern="0" dirty="0" smtClean="0"/>
              <a:t>規定</a:t>
            </a:r>
            <a:r>
              <a:rPr lang="ja-JP" altLang="en-US" sz="2800" kern="0" dirty="0"/>
              <a:t>上</a:t>
            </a:r>
            <a:r>
              <a:rPr lang="ja-JP" altLang="en-US" sz="2800" kern="0" dirty="0" smtClean="0"/>
              <a:t>の</a:t>
            </a:r>
            <a:r>
              <a:rPr lang="ja-JP" altLang="en-US" sz="2800" kern="0" dirty="0"/>
              <a:t>キャリア周波数</a:t>
            </a:r>
            <a:endParaRPr lang="en-US" altLang="ja-JP" sz="2800" kern="0" dirty="0"/>
          </a:p>
        </p:txBody>
      </p:sp>
      <p:cxnSp>
        <p:nvCxnSpPr>
          <p:cNvPr id="8" name="直線矢印コネクタ 7"/>
          <p:cNvCxnSpPr/>
          <p:nvPr/>
        </p:nvCxnSpPr>
        <p:spPr bwMode="auto">
          <a:xfrm flipH="1">
            <a:off x="6274129" y="5108549"/>
            <a:ext cx="12640" cy="785445"/>
          </a:xfrm>
          <a:prstGeom prst="straightConnector1">
            <a:avLst/>
          </a:prstGeom>
          <a:solidFill>
            <a:schemeClr val="accent1"/>
          </a:solidFill>
          <a:ln w="190500" cap="flat" cmpd="sng" algn="ctr">
            <a:solidFill>
              <a:srgbClr val="0000FF"/>
            </a:solidFill>
            <a:prstDash val="solid"/>
            <a:round/>
            <a:headEnd type="none" w="lg" len="med"/>
            <a:tailEnd type="stealth" w="med"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コンテンツ プレースホルダー 1"/>
          <p:cNvSpPr txBox="1">
            <a:spLocks/>
          </p:cNvSpPr>
          <p:nvPr/>
        </p:nvSpPr>
        <p:spPr bwMode="auto">
          <a:xfrm>
            <a:off x="6505923" y="5203235"/>
            <a:ext cx="1870501" cy="454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8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sz="1600">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FontTx/>
              <a:buNone/>
            </a:pPr>
            <a:r>
              <a:rPr lang="ja-JP" altLang="en-US" kern="0" dirty="0" smtClean="0">
                <a:solidFill>
                  <a:srgbClr val="FF0000"/>
                </a:solidFill>
              </a:rPr>
              <a:t>同期させ</a:t>
            </a:r>
            <a:r>
              <a:rPr lang="ja-JP" altLang="en-US" kern="0" dirty="0">
                <a:solidFill>
                  <a:srgbClr val="FF0000"/>
                </a:solidFill>
              </a:rPr>
              <a:t>る</a:t>
            </a:r>
            <a:endParaRPr lang="en-US" altLang="ja-JP" kern="0" dirty="0" smtClean="0">
              <a:solidFill>
                <a:srgbClr val="FF0000"/>
              </a:solidFill>
            </a:endParaRPr>
          </a:p>
        </p:txBody>
      </p:sp>
      <p:pic>
        <p:nvPicPr>
          <p:cNvPr id="10" name="図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088" y="3253632"/>
            <a:ext cx="3160058" cy="2173018"/>
          </a:xfrm>
          <a:prstGeom prst="rect">
            <a:avLst/>
          </a:prstGeom>
        </p:spPr>
      </p:pic>
      <p:sp>
        <p:nvSpPr>
          <p:cNvPr id="11" name="正方形/長方形 10"/>
          <p:cNvSpPr/>
          <p:nvPr/>
        </p:nvSpPr>
        <p:spPr>
          <a:xfrm>
            <a:off x="4259261" y="2602552"/>
            <a:ext cx="5052572" cy="1557349"/>
          </a:xfrm>
          <a:prstGeom prst="rect">
            <a:avLst/>
          </a:prstGeom>
        </p:spPr>
        <p:txBody>
          <a:bodyPr wrap="square">
            <a:spAutoFit/>
          </a:bodyPr>
          <a:lstStyle/>
          <a:p>
            <a:pPr marL="0" indent="0">
              <a:buFontTx/>
              <a:buNone/>
            </a:pPr>
            <a:r>
              <a:rPr lang="ja-JP" altLang="en-US" sz="2800" kern="0" dirty="0" smtClean="0"/>
              <a:t>位相・周波数差を検知し</a:t>
            </a:r>
            <a:endParaRPr lang="en-US" altLang="ja-JP" sz="2800" kern="0" dirty="0" smtClean="0"/>
          </a:p>
          <a:p>
            <a:pPr marL="0" indent="0">
              <a:buFontTx/>
              <a:buNone/>
            </a:pPr>
            <a:r>
              <a:rPr lang="en-US" altLang="ja-JP" sz="2800" kern="0" dirty="0" smtClean="0"/>
              <a:t>VCO</a:t>
            </a:r>
            <a:r>
              <a:rPr lang="ja-JP" altLang="en-US" sz="2800" kern="0" dirty="0" smtClean="0"/>
              <a:t>へフィードバックして</a:t>
            </a:r>
            <a:endParaRPr lang="en-US" altLang="ja-JP" sz="2800" kern="0" dirty="0" smtClean="0"/>
          </a:p>
          <a:p>
            <a:pPr marL="0" indent="0">
              <a:buFontTx/>
              <a:buNone/>
            </a:pPr>
            <a:r>
              <a:rPr lang="ja-JP" altLang="en-US" sz="2800" kern="0" dirty="0" smtClean="0"/>
              <a:t>同期させていく</a:t>
            </a:r>
            <a:endParaRPr lang="en-US" altLang="ja-JP" sz="2800" kern="0" dirty="0"/>
          </a:p>
        </p:txBody>
      </p:sp>
    </p:spTree>
    <p:extLst>
      <p:ext uri="{BB962C8B-B14F-4D97-AF65-F5344CB8AC3E}">
        <p14:creationId xmlns:p14="http://schemas.microsoft.com/office/powerpoint/2010/main" val="1914840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日付プレースホルダー 3"/>
          <p:cNvSpPr txBox="1">
            <a:spLocks/>
          </p:cNvSpPr>
          <p:nvPr/>
        </p:nvSpPr>
        <p:spPr bwMode="auto">
          <a:xfrm>
            <a:off x="34925" y="6578214"/>
            <a:ext cx="1079142" cy="2797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18000" numCol="1" anchor="b" anchorCtr="0" compatLnSpc="1">
            <a:prstTxWarp prst="textNoShape">
              <a:avLst/>
            </a:prstTxWarp>
            <a:spAutoFit/>
          </a:bodyPr>
          <a:lstStyle>
            <a:defPPr>
              <a:defRPr lang="ja-JP"/>
            </a:defPPr>
            <a:lvl1pPr algn="l" rtl="0" eaLnBrk="0" fontAlgn="base" hangingPunct="0">
              <a:spcBef>
                <a:spcPct val="0"/>
              </a:spcBef>
              <a:spcAft>
                <a:spcPct val="0"/>
              </a:spcAft>
              <a:buFontTx/>
              <a:buNone/>
              <a:defRPr kumimoji="1" sz="3600" b="1" kern="1200">
                <a:solidFill>
                  <a:schemeClr val="tx1"/>
                </a:solidFill>
                <a:latin typeface="Arial" charset="0"/>
                <a:ea typeface="ＭＳ Ｐゴシック" charset="-128"/>
                <a:cs typeface="+mn-cs"/>
              </a:defRPr>
            </a:lvl1pPr>
            <a:lvl2pPr marL="742950" indent="-285750" algn="l" rtl="0" eaLnBrk="0" fontAlgn="base" hangingPunct="0">
              <a:spcBef>
                <a:spcPct val="20000"/>
              </a:spcBef>
              <a:spcAft>
                <a:spcPct val="0"/>
              </a:spcAft>
              <a:buChar char="•"/>
              <a:defRPr kumimoji="1" sz="3600" b="1" kern="1200">
                <a:solidFill>
                  <a:schemeClr val="tx1"/>
                </a:solidFill>
                <a:latin typeface="Arial" charset="0"/>
                <a:ea typeface="ＭＳ Ｐゴシック" charset="-128"/>
                <a:cs typeface="+mn-cs"/>
              </a:defRPr>
            </a:lvl2pPr>
            <a:lvl3pPr marL="1143000" indent="-228600" algn="l" rtl="0" eaLnBrk="0" fontAlgn="base" hangingPunct="0">
              <a:spcBef>
                <a:spcPct val="20000"/>
              </a:spcBef>
              <a:spcAft>
                <a:spcPct val="0"/>
              </a:spcAft>
              <a:buChar char="•"/>
              <a:defRPr kumimoji="1" sz="3600" b="1" kern="1200">
                <a:solidFill>
                  <a:schemeClr val="tx1"/>
                </a:solidFill>
                <a:latin typeface="Arial" charset="0"/>
                <a:ea typeface="ＭＳ Ｐゴシック" charset="-128"/>
                <a:cs typeface="+mn-cs"/>
              </a:defRPr>
            </a:lvl3pPr>
            <a:lvl4pPr marL="1600200" indent="-228600" algn="l" rtl="0" eaLnBrk="0" fontAlgn="base" hangingPunct="0">
              <a:spcBef>
                <a:spcPct val="20000"/>
              </a:spcBef>
              <a:spcAft>
                <a:spcPct val="0"/>
              </a:spcAft>
              <a:buChar char="•"/>
              <a:defRPr kumimoji="1" sz="3600" b="1" kern="1200">
                <a:solidFill>
                  <a:schemeClr val="tx1"/>
                </a:solidFill>
                <a:latin typeface="Arial" charset="0"/>
                <a:ea typeface="ＭＳ Ｐゴシック" charset="-128"/>
                <a:cs typeface="+mn-cs"/>
              </a:defRPr>
            </a:lvl4pPr>
            <a:lvl5pPr marL="2057400" indent="-228600" algn="l" rtl="0" eaLnBrk="0" fontAlgn="base" hangingPunct="0">
              <a:spcBef>
                <a:spcPct val="20000"/>
              </a:spcBef>
              <a:spcAft>
                <a:spcPct val="0"/>
              </a:spcAft>
              <a:buChar char="•"/>
              <a:defRPr kumimoji="1" sz="3600" b="1" kern="1200">
                <a:solidFill>
                  <a:schemeClr val="tx1"/>
                </a:solidFill>
                <a:latin typeface="Arial" charset="0"/>
                <a:ea typeface="ＭＳ Ｐゴシック" charset="-128"/>
                <a:cs typeface="+mn-cs"/>
              </a:defRPr>
            </a:lvl5pPr>
            <a:lvl6pPr marL="2514600" indent="-228600" algn="l" defTabSz="914400" rtl="0" eaLnBrk="0" fontAlgn="base" latinLnBrk="0" hangingPunct="0">
              <a:spcBef>
                <a:spcPct val="20000"/>
              </a:spcBef>
              <a:spcAft>
                <a:spcPct val="0"/>
              </a:spcAft>
              <a:buChar char="•"/>
              <a:defRPr kumimoji="1" sz="3600" b="1" kern="1200">
                <a:solidFill>
                  <a:schemeClr val="tx1"/>
                </a:solidFill>
                <a:latin typeface="Arial" charset="0"/>
                <a:ea typeface="ＭＳ Ｐゴシック" charset="-128"/>
                <a:cs typeface="+mn-cs"/>
              </a:defRPr>
            </a:lvl6pPr>
            <a:lvl7pPr marL="2971800" indent="-228600" algn="l" defTabSz="914400" rtl="0" eaLnBrk="0" fontAlgn="base" latinLnBrk="0" hangingPunct="0">
              <a:spcBef>
                <a:spcPct val="20000"/>
              </a:spcBef>
              <a:spcAft>
                <a:spcPct val="0"/>
              </a:spcAft>
              <a:buChar char="•"/>
              <a:defRPr kumimoji="1" sz="3600" b="1" kern="1200">
                <a:solidFill>
                  <a:schemeClr val="tx1"/>
                </a:solidFill>
                <a:latin typeface="Arial" charset="0"/>
                <a:ea typeface="ＭＳ Ｐゴシック" charset="-128"/>
                <a:cs typeface="+mn-cs"/>
              </a:defRPr>
            </a:lvl7pPr>
            <a:lvl8pPr marL="3429000" indent="-228600" algn="l" defTabSz="914400" rtl="0" eaLnBrk="0" fontAlgn="base" latinLnBrk="0" hangingPunct="0">
              <a:spcBef>
                <a:spcPct val="20000"/>
              </a:spcBef>
              <a:spcAft>
                <a:spcPct val="0"/>
              </a:spcAft>
              <a:buChar char="•"/>
              <a:defRPr kumimoji="1" sz="3600" b="1" kern="1200">
                <a:solidFill>
                  <a:schemeClr val="tx1"/>
                </a:solidFill>
                <a:latin typeface="Arial" charset="0"/>
                <a:ea typeface="ＭＳ Ｐゴシック" charset="-128"/>
                <a:cs typeface="+mn-cs"/>
              </a:defRPr>
            </a:lvl8pPr>
            <a:lvl9pPr marL="3886200" indent="-228600" algn="l" defTabSz="914400" rtl="0" eaLnBrk="0" fontAlgn="base" latinLnBrk="0" hangingPunct="0">
              <a:spcBef>
                <a:spcPct val="20000"/>
              </a:spcBef>
              <a:spcAft>
                <a:spcPct val="0"/>
              </a:spcAft>
              <a:buChar char="•"/>
              <a:defRPr kumimoji="1" sz="3600" b="1" kern="1200">
                <a:solidFill>
                  <a:schemeClr val="tx1"/>
                </a:solidFill>
                <a:latin typeface="Arial" charset="0"/>
                <a:ea typeface="ＭＳ Ｐゴシック" charset="-128"/>
                <a:cs typeface="+mn-cs"/>
              </a:defRPr>
            </a:lvl9pPr>
          </a:lstStyle>
          <a:p>
            <a:pPr eaLnBrk="1" hangingPunct="1"/>
            <a:r>
              <a:rPr lang="en-US" altLang="ja-JP" sz="1400" dirty="0" smtClean="0">
                <a:latin typeface="+mn-lt"/>
              </a:rPr>
              <a:t>2013/03/22</a:t>
            </a:r>
          </a:p>
        </p:txBody>
      </p:sp>
      <p:sp>
        <p:nvSpPr>
          <p:cNvPr id="2" name="タイトル 1"/>
          <p:cNvSpPr>
            <a:spLocks noGrp="1"/>
          </p:cNvSpPr>
          <p:nvPr>
            <p:ph type="title"/>
          </p:nvPr>
        </p:nvSpPr>
        <p:spPr>
          <a:xfrm>
            <a:off x="323850" y="39713"/>
            <a:ext cx="2037737" cy="661962"/>
          </a:xfrm>
        </p:spPr>
        <p:txBody>
          <a:bodyPr/>
          <a:lstStyle/>
          <a:p>
            <a:r>
              <a:rPr kumimoji="1" lang="ja-JP" altLang="en-US" dirty="0" smtClean="0"/>
              <a:t>発表内容</a:t>
            </a:r>
            <a:endParaRPr kumimoji="1" lang="ja-JP" altLang="en-US" dirty="0"/>
          </a:p>
        </p:txBody>
      </p:sp>
      <p:sp>
        <p:nvSpPr>
          <p:cNvPr id="3" name="コンテンツ プレースホルダー 2"/>
          <p:cNvSpPr>
            <a:spLocks noGrp="1"/>
          </p:cNvSpPr>
          <p:nvPr>
            <p:ph idx="1"/>
          </p:nvPr>
        </p:nvSpPr>
        <p:spPr>
          <a:xfrm>
            <a:off x="323528" y="1016732"/>
            <a:ext cx="8424936" cy="5256213"/>
          </a:xfrm>
        </p:spPr>
        <p:txBody>
          <a:bodyPr/>
          <a:lstStyle/>
          <a:p>
            <a:r>
              <a:rPr lang="ja-JP" altLang="en-US" sz="3200" b="0" dirty="0" smtClean="0"/>
              <a:t>研究背景</a:t>
            </a:r>
            <a:endParaRPr lang="en-US" altLang="ja-JP" sz="3200" b="0" dirty="0" smtClean="0"/>
          </a:p>
          <a:p>
            <a:r>
              <a:rPr lang="ja-JP" altLang="en-US" sz="3200" b="0" dirty="0" smtClean="0"/>
              <a:t>電源</a:t>
            </a:r>
            <a:r>
              <a:rPr lang="ja-JP" altLang="en-US" sz="3200" b="0" dirty="0"/>
              <a:t>電圧</a:t>
            </a:r>
            <a:r>
              <a:rPr lang="ja-JP" altLang="en-US" sz="3200" b="0" dirty="0" smtClean="0"/>
              <a:t>変動による現状の</a:t>
            </a:r>
            <a:r>
              <a:rPr lang="ja-JP" altLang="en-US" sz="3200" b="0" dirty="0" smtClean="0"/>
              <a:t>問題</a:t>
            </a:r>
            <a:endParaRPr lang="en-US" altLang="ja-JP" sz="3200" b="0" dirty="0" smtClean="0"/>
          </a:p>
          <a:p>
            <a:r>
              <a:rPr lang="ja-JP" altLang="en-US" sz="3200" b="0" dirty="0" smtClean="0"/>
              <a:t>提案手法</a:t>
            </a:r>
            <a:endParaRPr lang="en-US" altLang="ja-JP" sz="3200" b="0" dirty="0" smtClean="0"/>
          </a:p>
          <a:p>
            <a:r>
              <a:rPr lang="ja-JP" altLang="en-US" sz="3200" b="0" dirty="0"/>
              <a:t>シミュレーション</a:t>
            </a:r>
            <a:r>
              <a:rPr lang="ja-JP" altLang="en-US" sz="3200" b="0" dirty="0" smtClean="0"/>
              <a:t>による</a:t>
            </a:r>
            <a:r>
              <a:rPr lang="ja-JP" altLang="en-US" sz="3200" b="0" dirty="0"/>
              <a:t>検証</a:t>
            </a:r>
            <a:endParaRPr lang="en-US" altLang="ja-JP" sz="3200" b="0" dirty="0"/>
          </a:p>
          <a:p>
            <a:r>
              <a:rPr lang="ja-JP" altLang="en-US" sz="3200" b="0" dirty="0" smtClean="0"/>
              <a:t>結論</a:t>
            </a:r>
            <a:endParaRPr lang="en-US" altLang="ja-JP" sz="3200" b="0" dirty="0"/>
          </a:p>
        </p:txBody>
      </p:sp>
      <p:sp>
        <p:nvSpPr>
          <p:cNvPr id="6" name="フッター プレースホルダー 1"/>
          <p:cNvSpPr>
            <a:spLocks noGrp="1"/>
          </p:cNvSpPr>
          <p:nvPr>
            <p:ph type="ftr" sz="quarter" idx="11"/>
          </p:nvPr>
        </p:nvSpPr>
        <p:spPr>
          <a:xfrm>
            <a:off x="3113060" y="6586152"/>
            <a:ext cx="2047933" cy="27978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600" b="1">
                <a:solidFill>
                  <a:schemeClr val="tx1"/>
                </a:solidFill>
                <a:latin typeface="Arial" charset="0"/>
                <a:ea typeface="ＭＳ Ｐゴシック" charset="-128"/>
              </a:defRPr>
            </a:lvl1pPr>
            <a:lvl2pPr marL="742950" indent="-285750" eaLnBrk="0" hangingPunct="0">
              <a:defRPr kumimoji="1" sz="3600" b="1">
                <a:solidFill>
                  <a:schemeClr val="tx1"/>
                </a:solidFill>
                <a:latin typeface="Arial" charset="0"/>
                <a:ea typeface="ＭＳ Ｐゴシック" charset="-128"/>
              </a:defRPr>
            </a:lvl2pPr>
            <a:lvl3pPr marL="1143000" indent="-228600" eaLnBrk="0" hangingPunct="0">
              <a:defRPr kumimoji="1" sz="3600" b="1">
                <a:solidFill>
                  <a:schemeClr val="tx1"/>
                </a:solidFill>
                <a:latin typeface="Arial" charset="0"/>
                <a:ea typeface="ＭＳ Ｐゴシック" charset="-128"/>
              </a:defRPr>
            </a:lvl3pPr>
            <a:lvl4pPr marL="1600200" indent="-228600" eaLnBrk="0" hangingPunct="0">
              <a:defRPr kumimoji="1" sz="3600" b="1">
                <a:solidFill>
                  <a:schemeClr val="tx1"/>
                </a:solidFill>
                <a:latin typeface="Arial" charset="0"/>
                <a:ea typeface="ＭＳ Ｐゴシック" charset="-128"/>
              </a:defRPr>
            </a:lvl4pPr>
            <a:lvl5pPr marL="2057400" indent="-228600" eaLnBrk="0" hangingPunct="0">
              <a:defRPr kumimoji="1" sz="3600" b="1">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3600" b="1">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3600" b="1">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3600" b="1">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3600" b="1">
                <a:solidFill>
                  <a:schemeClr val="tx1"/>
                </a:solidFill>
                <a:latin typeface="Arial" charset="0"/>
                <a:ea typeface="ＭＳ Ｐゴシック" charset="-128"/>
              </a:defRPr>
            </a:lvl9pPr>
          </a:lstStyle>
          <a:p>
            <a:pPr eaLnBrk="1" hangingPunct="1"/>
            <a:r>
              <a:rPr lang="en-US" altLang="ja-JP" sz="1400" dirty="0" err="1" smtClean="0">
                <a:latin typeface="+mn-lt"/>
              </a:rPr>
              <a:t>K.Kimura</a:t>
            </a:r>
            <a:r>
              <a:rPr lang="en-US" altLang="ja-JP" sz="1400" dirty="0" smtClean="0">
                <a:latin typeface="+mn-lt"/>
              </a:rPr>
              <a:t>, Tokyo Tech</a:t>
            </a:r>
          </a:p>
        </p:txBody>
      </p:sp>
    </p:spTree>
    <p:extLst>
      <p:ext uri="{BB962C8B-B14F-4D97-AF65-F5344CB8AC3E}">
        <p14:creationId xmlns:p14="http://schemas.microsoft.com/office/powerpoint/2010/main" val="31450153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851" y="1762911"/>
            <a:ext cx="3879310" cy="4846929"/>
          </a:xfrm>
          <a:prstGeom prst="rect">
            <a:avLst/>
          </a:prstGeom>
        </p:spPr>
      </p:pic>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63500" y="2996952"/>
            <a:ext cx="4292749" cy="3466235"/>
          </a:xfrm>
          <a:prstGeom prst="rect">
            <a:avLst/>
          </a:prstGeom>
        </p:spPr>
      </p:pic>
      <mc:AlternateContent xmlns:mc="http://schemas.openxmlformats.org/markup-compatibility/2006" xmlns:a14="http://schemas.microsoft.com/office/drawing/2010/main">
        <mc:Choice Requires="a14">
          <p:sp>
            <p:nvSpPr>
              <p:cNvPr id="2" name="コンテンツ プレースホルダー 1"/>
              <p:cNvSpPr>
                <a:spLocks noGrp="1"/>
              </p:cNvSpPr>
              <p:nvPr>
                <p:ph idx="1"/>
              </p:nvPr>
            </p:nvSpPr>
            <p:spPr>
              <a:xfrm>
                <a:off x="251520" y="1016000"/>
                <a:ext cx="1800200" cy="1053827"/>
              </a:xfrm>
            </p:spPr>
            <p:txBody>
              <a:bodyPr/>
              <a:lstStyle/>
              <a:p>
                <a:pPr marL="0" indent="0">
                  <a:buNone/>
                </a:pPr>
                <a14:m>
                  <m:oMathPara xmlns:m="http://schemas.openxmlformats.org/officeDocument/2006/math">
                    <m:oMathParaPr>
                      <m:jc m:val="centerGroup"/>
                    </m:oMathParaPr>
                    <m:oMath xmlns:m="http://schemas.openxmlformats.org/officeDocument/2006/math">
                      <m:r>
                        <a:rPr kumimoji="1" lang="ja-JP" altLang="en-US" i="1" smtClean="0">
                          <a:latin typeface="Cambria Math" panose="02040503050406030204" pitchFamily="18" charset="0"/>
                        </a:rPr>
                        <m:t>𝝎</m:t>
                      </m:r>
                      <m:r>
                        <a:rPr kumimoji="1" lang="en-US" altLang="ja-JP" b="1" i="1" smtClean="0">
                          <a:latin typeface="Cambria Math" panose="02040503050406030204" pitchFamily="18" charset="0"/>
                        </a:rPr>
                        <m:t>=</m:t>
                      </m:r>
                      <m:f>
                        <m:fPr>
                          <m:ctrlPr>
                            <a:rPr kumimoji="1" lang="en-US" altLang="ja-JP" b="1" i="1" smtClean="0">
                              <a:latin typeface="Cambria Math" panose="02040503050406030204" pitchFamily="18" charset="0"/>
                            </a:rPr>
                          </m:ctrlPr>
                        </m:fPr>
                        <m:num>
                          <m:r>
                            <a:rPr kumimoji="1" lang="en-US" altLang="ja-JP" b="1" i="1" smtClean="0">
                              <a:latin typeface="Cambria Math" panose="02040503050406030204" pitchFamily="18" charset="0"/>
                            </a:rPr>
                            <m:t>𝟏</m:t>
                          </m:r>
                        </m:num>
                        <m:den>
                          <m:rad>
                            <m:radPr>
                              <m:degHide m:val="on"/>
                              <m:ctrlPr>
                                <a:rPr kumimoji="1" lang="en-US" altLang="ja-JP" b="1" i="1" smtClean="0">
                                  <a:latin typeface="Cambria Math" panose="02040503050406030204" pitchFamily="18" charset="0"/>
                                </a:rPr>
                              </m:ctrlPr>
                            </m:radPr>
                            <m:deg/>
                            <m:e>
                              <m:r>
                                <a:rPr kumimoji="1" lang="en-US" altLang="ja-JP" b="1" i="1" smtClean="0">
                                  <a:latin typeface="Cambria Math" panose="02040503050406030204" pitchFamily="18" charset="0"/>
                                </a:rPr>
                                <m:t>𝑳𝑪</m:t>
                              </m:r>
                            </m:e>
                          </m:rad>
                        </m:den>
                      </m:f>
                    </m:oMath>
                  </m:oMathPara>
                </a14:m>
                <a:endParaRPr kumimoji="1" lang="ja-JP" altLang="en-US" dirty="0"/>
              </a:p>
            </p:txBody>
          </p:sp>
        </mc:Choice>
        <mc:Fallback xmlns="">
          <p:sp>
            <p:nvSpPr>
              <p:cNvPr id="2" name="コンテンツ プレースホルダー 1"/>
              <p:cNvSpPr>
                <a:spLocks noGrp="1" noRot="1" noChangeAspect="1" noMove="1" noResize="1" noEditPoints="1" noAdjustHandles="1" noChangeArrowheads="1" noChangeShapeType="1" noTextEdit="1"/>
              </p:cNvSpPr>
              <p:nvPr>
                <p:ph idx="1"/>
              </p:nvPr>
            </p:nvSpPr>
            <p:spPr>
              <a:xfrm>
                <a:off x="251520" y="1016000"/>
                <a:ext cx="1800200" cy="1053827"/>
              </a:xfrm>
              <a:blipFill rotWithShape="0">
                <a:blip r:embed="rId4"/>
                <a:stretch>
                  <a:fillRect/>
                </a:stretch>
              </a:blipFill>
            </p:spPr>
            <p:txBody>
              <a:bodyPr/>
              <a:lstStyle/>
              <a:p>
                <a:r>
                  <a:rPr lang="ja-JP" altLang="en-US">
                    <a:noFill/>
                  </a:rPr>
                  <a:t> </a:t>
                </a:r>
              </a:p>
            </p:txBody>
          </p:sp>
        </mc:Fallback>
      </mc:AlternateContent>
      <p:sp>
        <p:nvSpPr>
          <p:cNvPr id="3" name="日付プレースホルダー 2"/>
          <p:cNvSpPr>
            <a:spLocks noGrp="1"/>
          </p:cNvSpPr>
          <p:nvPr>
            <p:ph type="dt" sz="half" idx="10"/>
          </p:nvPr>
        </p:nvSpPr>
        <p:spPr/>
        <p:txBody>
          <a:bodyPr/>
          <a:lstStyle/>
          <a:p>
            <a:r>
              <a:rPr lang="en-US" altLang="ja-JP" smtClean="0"/>
              <a:t>2013/03/22</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K.Kimura, Tokyo Tech</a:t>
            </a:r>
            <a:endParaRPr lang="en-US" altLang="ja-JP"/>
          </a:p>
        </p:txBody>
      </p:sp>
      <p:sp>
        <p:nvSpPr>
          <p:cNvPr id="5" name="タイトル 4"/>
          <p:cNvSpPr>
            <a:spLocks noGrp="1"/>
          </p:cNvSpPr>
          <p:nvPr>
            <p:ph type="title"/>
          </p:nvPr>
        </p:nvSpPr>
        <p:spPr>
          <a:xfrm>
            <a:off x="323850" y="39713"/>
            <a:ext cx="2569934" cy="661962"/>
          </a:xfrm>
        </p:spPr>
        <p:txBody>
          <a:bodyPr/>
          <a:lstStyle/>
          <a:p>
            <a:r>
              <a:rPr lang="en-US" altLang="ja-JP" dirty="0" smtClean="0"/>
              <a:t>VCO</a:t>
            </a:r>
            <a:r>
              <a:rPr lang="ja-JP" altLang="en-US" dirty="0" smtClean="0"/>
              <a:t>の動作</a:t>
            </a:r>
            <a:endParaRPr kumimoji="1" lang="ja-JP" altLang="en-US" dirty="0"/>
          </a:p>
        </p:txBody>
      </p:sp>
      <p:sp>
        <p:nvSpPr>
          <p:cNvPr id="8" name="Line 11"/>
          <p:cNvSpPr>
            <a:spLocks noChangeShapeType="1"/>
          </p:cNvSpPr>
          <p:nvPr/>
        </p:nvSpPr>
        <p:spPr bwMode="auto">
          <a:xfrm flipH="1" flipV="1">
            <a:off x="4427984" y="2348880"/>
            <a:ext cx="0" cy="4237271"/>
          </a:xfrm>
          <a:prstGeom prst="line">
            <a:avLst/>
          </a:prstGeom>
          <a:noFill/>
          <a:ln w="38100">
            <a:solidFill>
              <a:schemeClr val="tx1"/>
            </a:solidFill>
            <a:round/>
            <a:headEnd/>
            <a:tailEnd/>
          </a:ln>
        </p:spPr>
        <p:txBody>
          <a:bodyPr wrap="square">
            <a:spAutoFit/>
          </a:bodyPr>
          <a:lstStyle/>
          <a:p>
            <a:pPr>
              <a:defRPr/>
            </a:pPr>
            <a:endParaRPr lang="en-US">
              <a:ln w="28575">
                <a:solidFill>
                  <a:schemeClr val="tx1"/>
                </a:solidFill>
              </a:ln>
              <a:latin typeface="Arial" charset="0"/>
            </a:endParaRPr>
          </a:p>
        </p:txBody>
      </p:sp>
      <p:sp>
        <p:nvSpPr>
          <p:cNvPr id="10" name="コンテンツ プレースホルダー 1"/>
          <p:cNvSpPr txBox="1">
            <a:spLocks/>
          </p:cNvSpPr>
          <p:nvPr/>
        </p:nvSpPr>
        <p:spPr bwMode="auto">
          <a:xfrm>
            <a:off x="1835696" y="1272746"/>
            <a:ext cx="4237374" cy="568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8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sz="1600">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FontTx/>
              <a:buNone/>
            </a:pPr>
            <a:r>
              <a:rPr lang="ja-JP" altLang="en-US" kern="0" dirty="0" smtClean="0"/>
              <a:t>で発振する。</a:t>
            </a:r>
            <a:endParaRPr lang="ja-JP" altLang="en-US" kern="0" dirty="0"/>
          </a:p>
        </p:txBody>
      </p:sp>
      <p:pic>
        <p:nvPicPr>
          <p:cNvPr id="11" name="図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17289" y="362171"/>
            <a:ext cx="4023782" cy="2801480"/>
          </a:xfrm>
          <a:prstGeom prst="rect">
            <a:avLst/>
          </a:prstGeom>
        </p:spPr>
      </p:pic>
    </p:spTree>
    <p:extLst>
      <p:ext uri="{BB962C8B-B14F-4D97-AF65-F5344CB8AC3E}">
        <p14:creationId xmlns:p14="http://schemas.microsoft.com/office/powerpoint/2010/main" val="30330807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smtClean="0"/>
              <a:t>2013/03/22</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K.Kimura, Tokyo Tech</a:t>
            </a:r>
            <a:endParaRPr lang="en-US" altLang="ja-JP"/>
          </a:p>
        </p:txBody>
      </p:sp>
      <p:sp>
        <p:nvSpPr>
          <p:cNvPr id="5" name="タイトル 4"/>
          <p:cNvSpPr>
            <a:spLocks noGrp="1"/>
          </p:cNvSpPr>
          <p:nvPr>
            <p:ph type="title"/>
          </p:nvPr>
        </p:nvSpPr>
        <p:spPr>
          <a:xfrm>
            <a:off x="323850" y="39713"/>
            <a:ext cx="6853158" cy="661962"/>
          </a:xfrm>
        </p:spPr>
        <p:txBody>
          <a:bodyPr/>
          <a:lstStyle/>
          <a:p>
            <a:r>
              <a:rPr lang="ja-JP" altLang="en-US" dirty="0" smtClean="0"/>
              <a:t>位相同期回路</a:t>
            </a:r>
            <a:r>
              <a:rPr lang="en-US" altLang="ja-JP" dirty="0" smtClean="0"/>
              <a:t>(PLL)</a:t>
            </a:r>
            <a:r>
              <a:rPr lang="ja-JP" altLang="en-US" dirty="0" smtClean="0"/>
              <a:t>によるロック</a:t>
            </a:r>
            <a:endParaRPr kumimoji="1" lang="ja-JP" altLang="en-US" dirty="0"/>
          </a:p>
        </p:txBody>
      </p:sp>
      <p:sp>
        <p:nvSpPr>
          <p:cNvPr id="142" name="コンテンツ プレースホルダー 1"/>
          <p:cNvSpPr>
            <a:spLocks noGrp="1"/>
          </p:cNvSpPr>
          <p:nvPr>
            <p:ph idx="1"/>
          </p:nvPr>
        </p:nvSpPr>
        <p:spPr>
          <a:xfrm>
            <a:off x="323850" y="948725"/>
            <a:ext cx="8568630" cy="1553860"/>
          </a:xfrm>
        </p:spPr>
        <p:txBody>
          <a:bodyPr/>
          <a:lstStyle/>
          <a:p>
            <a:pPr marL="0" indent="0">
              <a:buNone/>
            </a:pPr>
            <a:r>
              <a:rPr lang="ja-JP" altLang="en-US" u="sng" dirty="0" smtClean="0"/>
              <a:t>周波数のロック</a:t>
            </a:r>
            <a:endParaRPr lang="en-US" altLang="ja-JP" dirty="0"/>
          </a:p>
          <a:p>
            <a:pPr marL="0" indent="0">
              <a:buNone/>
            </a:pPr>
            <a:r>
              <a:rPr lang="ja-JP" altLang="en-US" dirty="0" smtClean="0"/>
              <a:t>位相同期回路</a:t>
            </a:r>
            <a:r>
              <a:rPr lang="en-US" altLang="ja-JP" dirty="0" smtClean="0"/>
              <a:t>(PLL)</a:t>
            </a:r>
            <a:r>
              <a:rPr lang="ja-JP" altLang="en-US" dirty="0" smtClean="0"/>
              <a:t>を用いて、局部発振器</a:t>
            </a:r>
            <a:r>
              <a:rPr lang="en-US" altLang="ja-JP" dirty="0" smtClean="0"/>
              <a:t>(LO)</a:t>
            </a:r>
            <a:r>
              <a:rPr lang="ja-JP" altLang="en-US" dirty="0" smtClean="0"/>
              <a:t>の</a:t>
            </a:r>
            <a:endParaRPr lang="en-US" altLang="ja-JP" dirty="0" smtClean="0"/>
          </a:p>
          <a:p>
            <a:pPr marL="0" indent="0">
              <a:buNone/>
            </a:pPr>
            <a:r>
              <a:rPr lang="ja-JP" altLang="en-US" dirty="0" smtClean="0"/>
              <a:t>発振周波数を各通信</a:t>
            </a:r>
            <a:r>
              <a:rPr lang="ja-JP" altLang="en-US" dirty="0"/>
              <a:t>規格</a:t>
            </a:r>
            <a:r>
              <a:rPr lang="ja-JP" altLang="en-US" dirty="0" smtClean="0"/>
              <a:t>が定めるものと同期させる</a:t>
            </a:r>
            <a:endParaRPr kumimoji="1" lang="ja-JP" altLang="en-US" dirty="0"/>
          </a:p>
        </p:txBody>
      </p:sp>
      <p:sp>
        <p:nvSpPr>
          <p:cNvPr id="31" name="コンテンツ プレースホルダー 1"/>
          <p:cNvSpPr txBox="1">
            <a:spLocks/>
          </p:cNvSpPr>
          <p:nvPr/>
        </p:nvSpPr>
        <p:spPr bwMode="auto">
          <a:xfrm>
            <a:off x="336025" y="4861020"/>
            <a:ext cx="8743917" cy="11466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8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sz="1600">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FontTx/>
              <a:buNone/>
            </a:pPr>
            <a:r>
              <a:rPr lang="en-US" altLang="ja-JP" kern="0" dirty="0" smtClean="0"/>
              <a:t>PLL</a:t>
            </a:r>
            <a:r>
              <a:rPr lang="ja-JP" altLang="en-US" kern="0" dirty="0" smtClean="0"/>
              <a:t>によるロックが一回外れると</a:t>
            </a:r>
            <a:endParaRPr lang="en-US" altLang="ja-JP" kern="0" dirty="0"/>
          </a:p>
          <a:p>
            <a:pPr marL="0" indent="0">
              <a:buFontTx/>
              <a:buNone/>
            </a:pPr>
            <a:r>
              <a:rPr lang="ja-JP" altLang="en-US" kern="0" dirty="0" smtClean="0">
                <a:solidFill>
                  <a:srgbClr val="FF0000"/>
                </a:solidFill>
              </a:rPr>
              <a:t>再びロック</a:t>
            </a:r>
            <a:r>
              <a:rPr lang="ja-JP" altLang="en-US" kern="0" dirty="0" smtClean="0"/>
              <a:t>するために</a:t>
            </a:r>
            <a:r>
              <a:rPr lang="ja-JP" altLang="en-US" kern="0" dirty="0" smtClean="0">
                <a:solidFill>
                  <a:srgbClr val="FF0000"/>
                </a:solidFill>
              </a:rPr>
              <a:t>大きな遅延</a:t>
            </a:r>
            <a:r>
              <a:rPr lang="ja-JP" altLang="en-US" kern="0" dirty="0" smtClean="0"/>
              <a:t>が生じる</a:t>
            </a:r>
            <a:endParaRPr lang="en-US" altLang="ja-JP" kern="0" dirty="0" smtClean="0"/>
          </a:p>
        </p:txBody>
      </p:sp>
      <p:grpSp>
        <p:nvGrpSpPr>
          <p:cNvPr id="78" name="グループ化 77"/>
          <p:cNvGrpSpPr/>
          <p:nvPr/>
        </p:nvGrpSpPr>
        <p:grpSpPr>
          <a:xfrm>
            <a:off x="715003" y="3032369"/>
            <a:ext cx="8177477" cy="1584176"/>
            <a:chOff x="683568" y="3745901"/>
            <a:chExt cx="8177477" cy="1584176"/>
          </a:xfrm>
        </p:grpSpPr>
        <p:cxnSp>
          <p:nvCxnSpPr>
            <p:cNvPr id="49" name="直線矢印コネクタ 48"/>
            <p:cNvCxnSpPr/>
            <p:nvPr/>
          </p:nvCxnSpPr>
          <p:spPr bwMode="auto">
            <a:xfrm>
              <a:off x="683568" y="4682005"/>
              <a:ext cx="7776864" cy="0"/>
            </a:xfrm>
            <a:prstGeom prst="straightConnector1">
              <a:avLst/>
            </a:prstGeom>
            <a:solidFill>
              <a:schemeClr val="accent1"/>
            </a:solidFill>
            <a:ln w="3810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7" name="グループ化 76"/>
            <p:cNvGrpSpPr/>
            <p:nvPr/>
          </p:nvGrpSpPr>
          <p:grpSpPr>
            <a:xfrm>
              <a:off x="1043608" y="3745901"/>
              <a:ext cx="7817437" cy="1584176"/>
              <a:chOff x="1043608" y="3745901"/>
              <a:chExt cx="7817437" cy="1584176"/>
            </a:xfrm>
          </p:grpSpPr>
          <p:sp>
            <p:nvSpPr>
              <p:cNvPr id="50" name="台形 49"/>
              <p:cNvSpPr/>
              <p:nvPr/>
            </p:nvSpPr>
            <p:spPr bwMode="auto">
              <a:xfrm>
                <a:off x="1043608" y="3745901"/>
                <a:ext cx="1656184" cy="936104"/>
              </a:xfrm>
              <a:prstGeom prst="trapezoid">
                <a:avLst>
                  <a:gd name="adj" fmla="val 32419"/>
                </a:avLst>
              </a:prstGeom>
              <a:solidFill>
                <a:srgbClr val="00B050"/>
              </a:solidFill>
              <a:ln w="38100" cap="flat" cmpd="sng" algn="ctr">
                <a:solidFill>
                  <a:schemeClr val="tx1"/>
                </a:solidFill>
                <a:prstDash val="solid"/>
                <a:round/>
                <a:headEnd type="none" w="med" len="med"/>
                <a:tailEnd type="none" w="med" len="med"/>
              </a:ln>
              <a:effectLst/>
              <a:extLst/>
            </p:spPr>
            <p:txBody>
              <a:bodyPr vert="horz" wrap="non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dirty="0" smtClean="0">
                  <a:ln>
                    <a:noFill/>
                  </a:ln>
                  <a:solidFill>
                    <a:schemeClr val="tx1"/>
                  </a:solidFill>
                  <a:effectLst/>
                  <a:latin typeface="Arial" charset="0"/>
                  <a:ea typeface="ＭＳ Ｐゴシック" pitchFamily="50" charset="-128"/>
                </a:endParaRPr>
              </a:p>
            </p:txBody>
          </p:sp>
          <p:sp>
            <p:nvSpPr>
              <p:cNvPr id="51" name="台形 50"/>
              <p:cNvSpPr/>
              <p:nvPr/>
            </p:nvSpPr>
            <p:spPr bwMode="auto">
              <a:xfrm>
                <a:off x="2702572" y="3745901"/>
                <a:ext cx="1656184" cy="936104"/>
              </a:xfrm>
              <a:prstGeom prst="trapezoid">
                <a:avLst>
                  <a:gd name="adj" fmla="val 32419"/>
                </a:avLst>
              </a:prstGeom>
              <a:solidFill>
                <a:srgbClr val="00B050"/>
              </a:solidFill>
              <a:ln w="38100" cap="flat" cmpd="sng" algn="ctr">
                <a:solidFill>
                  <a:schemeClr val="tx1"/>
                </a:solidFill>
                <a:prstDash val="solid"/>
                <a:round/>
                <a:headEnd type="none" w="med" len="med"/>
                <a:tailEnd type="none" w="med" len="med"/>
              </a:ln>
              <a:effectLst/>
              <a:extLst/>
            </p:spPr>
            <p:txBody>
              <a:bodyPr vert="horz" wrap="non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sp>
            <p:nvSpPr>
              <p:cNvPr id="52" name="台形 51"/>
              <p:cNvSpPr/>
              <p:nvPr/>
            </p:nvSpPr>
            <p:spPr bwMode="auto">
              <a:xfrm>
                <a:off x="4358756" y="3745901"/>
                <a:ext cx="1656184" cy="936104"/>
              </a:xfrm>
              <a:prstGeom prst="trapezoid">
                <a:avLst>
                  <a:gd name="adj" fmla="val 32419"/>
                </a:avLst>
              </a:prstGeom>
              <a:solidFill>
                <a:srgbClr val="00B050"/>
              </a:solidFill>
              <a:ln w="38100" cap="flat" cmpd="sng" algn="ctr">
                <a:solidFill>
                  <a:schemeClr val="tx1"/>
                </a:solidFill>
                <a:prstDash val="solid"/>
                <a:round/>
                <a:headEnd type="none" w="med" len="med"/>
                <a:tailEnd type="none" w="med" len="med"/>
              </a:ln>
              <a:effectLst/>
              <a:extLst/>
            </p:spPr>
            <p:txBody>
              <a:bodyPr vert="horz" wrap="non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sp>
            <p:nvSpPr>
              <p:cNvPr id="54" name="台形 53"/>
              <p:cNvSpPr/>
              <p:nvPr/>
            </p:nvSpPr>
            <p:spPr bwMode="auto">
              <a:xfrm>
                <a:off x="6014940" y="3745901"/>
                <a:ext cx="1656184" cy="936104"/>
              </a:xfrm>
              <a:prstGeom prst="trapezoid">
                <a:avLst>
                  <a:gd name="adj" fmla="val 32419"/>
                </a:avLst>
              </a:prstGeom>
              <a:solidFill>
                <a:srgbClr val="00B050"/>
              </a:solidFill>
              <a:ln w="38100" cap="flat" cmpd="sng" algn="ctr">
                <a:solidFill>
                  <a:schemeClr val="tx1"/>
                </a:solidFill>
                <a:prstDash val="solid"/>
                <a:round/>
                <a:headEnd type="none" w="med" len="med"/>
                <a:tailEnd type="none" w="med" len="med"/>
              </a:ln>
              <a:effectLst/>
              <a:extLst/>
            </p:spPr>
            <p:txBody>
              <a:bodyPr vert="horz" wrap="non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sp>
            <p:nvSpPr>
              <p:cNvPr id="55" name="テキスト ボックス 54"/>
              <p:cNvSpPr txBox="1"/>
              <p:nvPr/>
            </p:nvSpPr>
            <p:spPr>
              <a:xfrm>
                <a:off x="7812360" y="4806857"/>
                <a:ext cx="1048685" cy="523220"/>
              </a:xfrm>
              <a:prstGeom prst="rect">
                <a:avLst/>
              </a:prstGeom>
              <a:noFill/>
            </p:spPr>
            <p:txBody>
              <a:bodyPr wrap="none" rtlCol="0">
                <a:spAutoFit/>
              </a:bodyPr>
              <a:lstStyle/>
              <a:p>
                <a:pPr>
                  <a:buNone/>
                </a:pPr>
                <a:r>
                  <a:rPr lang="en-US" altLang="ja-JP" sz="2800" i="1" dirty="0" smtClean="0">
                    <a:latin typeface="Times New Roman" pitchFamily="18" charset="0"/>
                    <a:cs typeface="Times New Roman" pitchFamily="18" charset="0"/>
                  </a:rPr>
                  <a:t>f</a:t>
                </a:r>
                <a:r>
                  <a:rPr lang="en-US" altLang="ja-JP" sz="2800" b="0" i="1" dirty="0" smtClean="0">
                    <a:latin typeface="Times New Roman" pitchFamily="18" charset="0"/>
                    <a:cs typeface="Times New Roman" pitchFamily="18" charset="0"/>
                  </a:rPr>
                  <a:t> </a:t>
                </a:r>
                <a:r>
                  <a:rPr lang="en-US" altLang="ja-JP" sz="2000" b="0" dirty="0" smtClean="0">
                    <a:latin typeface="+mn-lt"/>
                    <a:cs typeface="Times New Roman" pitchFamily="18" charset="0"/>
                  </a:rPr>
                  <a:t>[GHz]</a:t>
                </a:r>
                <a:endParaRPr kumimoji="1" lang="ja-JP" altLang="en-US" sz="2400" b="0" i="1" dirty="0">
                  <a:latin typeface="Times New Roman" pitchFamily="18" charset="0"/>
                  <a:cs typeface="Times New Roman" pitchFamily="18" charset="0"/>
                </a:endParaRPr>
              </a:p>
            </p:txBody>
          </p:sp>
          <p:cxnSp>
            <p:nvCxnSpPr>
              <p:cNvPr id="56" name="直線コネクタ 55"/>
              <p:cNvCxnSpPr/>
              <p:nvPr/>
            </p:nvCxnSpPr>
            <p:spPr bwMode="auto">
              <a:xfrm flipV="1">
                <a:off x="1871700" y="4530731"/>
                <a:ext cx="0" cy="302549"/>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線コネクタ 56"/>
              <p:cNvCxnSpPr/>
              <p:nvPr/>
            </p:nvCxnSpPr>
            <p:spPr bwMode="auto">
              <a:xfrm flipV="1">
                <a:off x="3529163" y="4537989"/>
                <a:ext cx="0" cy="295290"/>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直線コネクタ 57"/>
              <p:cNvCxnSpPr/>
              <p:nvPr/>
            </p:nvCxnSpPr>
            <p:spPr bwMode="auto">
              <a:xfrm flipV="1">
                <a:off x="5185347" y="4537989"/>
                <a:ext cx="0" cy="295290"/>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直線コネクタ 58"/>
              <p:cNvCxnSpPr/>
              <p:nvPr/>
            </p:nvCxnSpPr>
            <p:spPr bwMode="auto">
              <a:xfrm flipV="1">
                <a:off x="6841531" y="4530731"/>
                <a:ext cx="0" cy="295290"/>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0" name="テキスト ボックス 59"/>
              <p:cNvSpPr txBox="1"/>
              <p:nvPr/>
            </p:nvSpPr>
            <p:spPr>
              <a:xfrm>
                <a:off x="1393844" y="4806857"/>
                <a:ext cx="955711" cy="461665"/>
              </a:xfrm>
              <a:prstGeom prst="rect">
                <a:avLst/>
              </a:prstGeom>
              <a:noFill/>
            </p:spPr>
            <p:txBody>
              <a:bodyPr wrap="none" rtlCol="0">
                <a:spAutoFit/>
              </a:bodyPr>
              <a:lstStyle/>
              <a:p>
                <a:pPr>
                  <a:buNone/>
                </a:pPr>
                <a:r>
                  <a:rPr kumimoji="1" lang="en-US" altLang="ja-JP" sz="2400" dirty="0" smtClean="0"/>
                  <a:t>58.32</a:t>
                </a:r>
                <a:endParaRPr kumimoji="1" lang="ja-JP" altLang="en-US" sz="2400" dirty="0"/>
              </a:p>
            </p:txBody>
          </p:sp>
          <p:sp>
            <p:nvSpPr>
              <p:cNvPr id="61" name="テキスト ボックス 60"/>
              <p:cNvSpPr txBox="1"/>
              <p:nvPr/>
            </p:nvSpPr>
            <p:spPr>
              <a:xfrm>
                <a:off x="3051800" y="4814446"/>
                <a:ext cx="955711" cy="461665"/>
              </a:xfrm>
              <a:prstGeom prst="rect">
                <a:avLst/>
              </a:prstGeom>
              <a:noFill/>
            </p:spPr>
            <p:txBody>
              <a:bodyPr wrap="none" rtlCol="0">
                <a:spAutoFit/>
              </a:bodyPr>
              <a:lstStyle/>
              <a:p>
                <a:pPr>
                  <a:buNone/>
                </a:pPr>
                <a:r>
                  <a:rPr lang="en-US" altLang="ja-JP" sz="2400" dirty="0" smtClean="0"/>
                  <a:t>60.48</a:t>
                </a:r>
                <a:endParaRPr kumimoji="1" lang="ja-JP" altLang="en-US" sz="2400" dirty="0"/>
              </a:p>
            </p:txBody>
          </p:sp>
          <p:sp>
            <p:nvSpPr>
              <p:cNvPr id="62" name="テキスト ボックス 61"/>
              <p:cNvSpPr txBox="1"/>
              <p:nvPr/>
            </p:nvSpPr>
            <p:spPr>
              <a:xfrm>
                <a:off x="4707984" y="4807979"/>
                <a:ext cx="955711" cy="461665"/>
              </a:xfrm>
              <a:prstGeom prst="rect">
                <a:avLst/>
              </a:prstGeom>
              <a:noFill/>
            </p:spPr>
            <p:txBody>
              <a:bodyPr wrap="none" rtlCol="0">
                <a:spAutoFit/>
              </a:bodyPr>
              <a:lstStyle/>
              <a:p>
                <a:pPr>
                  <a:buNone/>
                </a:pPr>
                <a:r>
                  <a:rPr lang="en-US" altLang="ja-JP" sz="2400" dirty="0" smtClean="0"/>
                  <a:t>62.64</a:t>
                </a:r>
                <a:endParaRPr kumimoji="1" lang="ja-JP" altLang="en-US" sz="2400" dirty="0"/>
              </a:p>
            </p:txBody>
          </p:sp>
          <p:sp>
            <p:nvSpPr>
              <p:cNvPr id="63" name="テキスト ボックス 62"/>
              <p:cNvSpPr txBox="1"/>
              <p:nvPr/>
            </p:nvSpPr>
            <p:spPr>
              <a:xfrm>
                <a:off x="6372200" y="4814446"/>
                <a:ext cx="955711" cy="461665"/>
              </a:xfrm>
              <a:prstGeom prst="rect">
                <a:avLst/>
              </a:prstGeom>
              <a:noFill/>
            </p:spPr>
            <p:txBody>
              <a:bodyPr wrap="none" rtlCol="0">
                <a:spAutoFit/>
              </a:bodyPr>
              <a:lstStyle/>
              <a:p>
                <a:pPr>
                  <a:buNone/>
                </a:pPr>
                <a:r>
                  <a:rPr lang="en-US" altLang="ja-JP" sz="2400" dirty="0" smtClean="0"/>
                  <a:t>64.80</a:t>
                </a:r>
                <a:endParaRPr kumimoji="1" lang="ja-JP" altLang="en-US" sz="2400" dirty="0"/>
              </a:p>
            </p:txBody>
          </p:sp>
          <p:sp>
            <p:nvSpPr>
              <p:cNvPr id="70" name="テキスト ボックス 69"/>
              <p:cNvSpPr txBox="1"/>
              <p:nvPr/>
            </p:nvSpPr>
            <p:spPr>
              <a:xfrm>
                <a:off x="1445942" y="3983120"/>
                <a:ext cx="851515" cy="461665"/>
              </a:xfrm>
              <a:prstGeom prst="rect">
                <a:avLst/>
              </a:prstGeom>
              <a:noFill/>
            </p:spPr>
            <p:txBody>
              <a:bodyPr wrap="none" rtlCol="0">
                <a:spAutoFit/>
              </a:bodyPr>
              <a:lstStyle/>
              <a:p>
                <a:pPr>
                  <a:buNone/>
                </a:pPr>
                <a:r>
                  <a:rPr kumimoji="1" lang="en-US" altLang="ja-JP" sz="2400" dirty="0" smtClean="0"/>
                  <a:t>Ch</a:t>
                </a:r>
                <a:r>
                  <a:rPr lang="en-US" altLang="ja-JP" sz="2400" dirty="0"/>
                  <a:t>.</a:t>
                </a:r>
                <a:r>
                  <a:rPr kumimoji="1" lang="en-US" altLang="ja-JP" sz="2400" dirty="0" smtClean="0"/>
                  <a:t>1</a:t>
                </a:r>
                <a:endParaRPr kumimoji="1" lang="ja-JP" altLang="en-US" sz="2400" dirty="0"/>
              </a:p>
            </p:txBody>
          </p:sp>
          <p:sp>
            <p:nvSpPr>
              <p:cNvPr id="71" name="テキスト ボックス 70"/>
              <p:cNvSpPr txBox="1"/>
              <p:nvPr/>
            </p:nvSpPr>
            <p:spPr>
              <a:xfrm>
                <a:off x="3103405" y="3983120"/>
                <a:ext cx="851515" cy="461665"/>
              </a:xfrm>
              <a:prstGeom prst="rect">
                <a:avLst/>
              </a:prstGeom>
              <a:noFill/>
            </p:spPr>
            <p:txBody>
              <a:bodyPr wrap="none" rtlCol="0">
                <a:spAutoFit/>
              </a:bodyPr>
              <a:lstStyle/>
              <a:p>
                <a:pPr>
                  <a:buNone/>
                </a:pPr>
                <a:r>
                  <a:rPr kumimoji="1" lang="en-US" altLang="ja-JP" sz="2400" dirty="0" smtClean="0"/>
                  <a:t>Ch</a:t>
                </a:r>
                <a:r>
                  <a:rPr lang="en-US" altLang="ja-JP" sz="2400" dirty="0" smtClean="0"/>
                  <a:t>.2</a:t>
                </a:r>
                <a:endParaRPr kumimoji="1" lang="ja-JP" altLang="en-US" sz="2400" dirty="0"/>
              </a:p>
            </p:txBody>
          </p:sp>
          <p:sp>
            <p:nvSpPr>
              <p:cNvPr id="72" name="テキスト ボックス 71"/>
              <p:cNvSpPr txBox="1"/>
              <p:nvPr/>
            </p:nvSpPr>
            <p:spPr>
              <a:xfrm>
                <a:off x="4761090" y="3983120"/>
                <a:ext cx="851515" cy="461665"/>
              </a:xfrm>
              <a:prstGeom prst="rect">
                <a:avLst/>
              </a:prstGeom>
              <a:noFill/>
            </p:spPr>
            <p:txBody>
              <a:bodyPr wrap="none" rtlCol="0">
                <a:spAutoFit/>
              </a:bodyPr>
              <a:lstStyle/>
              <a:p>
                <a:pPr>
                  <a:buNone/>
                </a:pPr>
                <a:r>
                  <a:rPr kumimoji="1" lang="en-US" altLang="ja-JP" sz="2400" dirty="0" smtClean="0"/>
                  <a:t>Ch</a:t>
                </a:r>
                <a:r>
                  <a:rPr lang="en-US" altLang="ja-JP" sz="2400" dirty="0" smtClean="0"/>
                  <a:t>.3</a:t>
                </a:r>
                <a:endParaRPr kumimoji="1" lang="ja-JP" altLang="en-US" sz="2400" dirty="0"/>
              </a:p>
            </p:txBody>
          </p:sp>
          <p:sp>
            <p:nvSpPr>
              <p:cNvPr id="73" name="テキスト ボックス 72"/>
              <p:cNvSpPr txBox="1"/>
              <p:nvPr/>
            </p:nvSpPr>
            <p:spPr>
              <a:xfrm>
                <a:off x="6415773" y="3983120"/>
                <a:ext cx="851515" cy="461665"/>
              </a:xfrm>
              <a:prstGeom prst="rect">
                <a:avLst/>
              </a:prstGeom>
              <a:noFill/>
            </p:spPr>
            <p:txBody>
              <a:bodyPr wrap="none" rtlCol="0">
                <a:spAutoFit/>
              </a:bodyPr>
              <a:lstStyle/>
              <a:p>
                <a:pPr>
                  <a:buNone/>
                </a:pPr>
                <a:r>
                  <a:rPr kumimoji="1" lang="en-US" altLang="ja-JP" sz="2400" dirty="0" smtClean="0"/>
                  <a:t>Ch</a:t>
                </a:r>
                <a:r>
                  <a:rPr lang="en-US" altLang="ja-JP" sz="2400" dirty="0" smtClean="0"/>
                  <a:t>.4</a:t>
                </a:r>
                <a:endParaRPr kumimoji="1" lang="ja-JP" altLang="en-US" sz="2400" dirty="0"/>
              </a:p>
            </p:txBody>
          </p:sp>
        </p:grpSp>
      </p:grpSp>
    </p:spTree>
    <p:extLst>
      <p:ext uri="{BB962C8B-B14F-4D97-AF65-F5344CB8AC3E}">
        <p14:creationId xmlns:p14="http://schemas.microsoft.com/office/powerpoint/2010/main" val="21130617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23850" y="889108"/>
            <a:ext cx="8317984" cy="1603787"/>
          </a:xfrm>
        </p:spPr>
        <p:txBody>
          <a:bodyPr/>
          <a:lstStyle/>
          <a:p>
            <a:pPr marL="0" indent="0">
              <a:buNone/>
            </a:pPr>
            <a:r>
              <a:rPr lang="ja-JP" altLang="en-US" dirty="0" smtClean="0"/>
              <a:t>電源電圧が揺れ、</a:t>
            </a:r>
            <a:r>
              <a:rPr lang="en-US" altLang="ja-JP" dirty="0" smtClean="0"/>
              <a:t>LO</a:t>
            </a:r>
            <a:r>
              <a:rPr lang="ja-JP" altLang="en-US" dirty="0" smtClean="0"/>
              <a:t>全体に影響を与える</a:t>
            </a:r>
            <a:endParaRPr lang="en-US" altLang="ja-JP" dirty="0" smtClean="0"/>
          </a:p>
          <a:p>
            <a:r>
              <a:rPr kumimoji="1" lang="ja-JP" altLang="en-US" dirty="0" smtClean="0"/>
              <a:t>ノイズによるランダムな変動</a:t>
            </a:r>
            <a:endParaRPr kumimoji="1" lang="en-US" altLang="ja-JP" dirty="0" smtClean="0"/>
          </a:p>
          <a:p>
            <a:pPr>
              <a:buFont typeface="Arial" panose="020B0604020202020204" pitchFamily="34" charset="0"/>
              <a:buChar char="•"/>
            </a:pPr>
            <a:r>
              <a:rPr lang="ja-JP" altLang="en-US" dirty="0" smtClean="0"/>
              <a:t>ステップ状に落ちる変動</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2013/03/22</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K.Kimura, Tokyo Tech</a:t>
            </a:r>
            <a:endParaRPr lang="en-US" altLang="ja-JP"/>
          </a:p>
        </p:txBody>
      </p:sp>
      <p:sp>
        <p:nvSpPr>
          <p:cNvPr id="5" name="タイトル 4"/>
          <p:cNvSpPr>
            <a:spLocks noGrp="1"/>
          </p:cNvSpPr>
          <p:nvPr>
            <p:ph type="title"/>
          </p:nvPr>
        </p:nvSpPr>
        <p:spPr>
          <a:xfrm>
            <a:off x="323850" y="39713"/>
            <a:ext cx="2954655" cy="661962"/>
          </a:xfrm>
        </p:spPr>
        <p:txBody>
          <a:bodyPr/>
          <a:lstStyle/>
          <a:p>
            <a:r>
              <a:rPr kumimoji="1" lang="ja-JP" altLang="en-US" dirty="0" smtClean="0"/>
              <a:t>電源電圧変動</a:t>
            </a:r>
            <a:endParaRPr kumimoji="1" lang="ja-JP" altLang="en-US" dirty="0"/>
          </a:p>
        </p:txBody>
      </p:sp>
      <p:sp>
        <p:nvSpPr>
          <p:cNvPr id="15" name="コンテンツ プレースホルダー 1"/>
          <p:cNvSpPr txBox="1">
            <a:spLocks/>
          </p:cNvSpPr>
          <p:nvPr/>
        </p:nvSpPr>
        <p:spPr bwMode="auto">
          <a:xfrm>
            <a:off x="395536" y="5731876"/>
            <a:ext cx="8496622" cy="57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8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sz="1600">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FontTx/>
              <a:buNone/>
            </a:pPr>
            <a:r>
              <a:rPr lang="ja-JP" altLang="en-US" sz="3200" kern="0" dirty="0" smtClean="0"/>
              <a:t>電源電圧変動により</a:t>
            </a:r>
            <a:r>
              <a:rPr lang="en-US" altLang="ja-JP" sz="3200" kern="0" dirty="0" smtClean="0"/>
              <a:t>VCO</a:t>
            </a:r>
            <a:r>
              <a:rPr lang="ja-JP" altLang="en-US" sz="3200" kern="0" dirty="0" smtClean="0"/>
              <a:t>の周波数</a:t>
            </a:r>
            <a:r>
              <a:rPr lang="ja-JP" altLang="en-US" sz="3200" kern="0" dirty="0"/>
              <a:t>も</a:t>
            </a:r>
            <a:r>
              <a:rPr lang="ja-JP" altLang="en-US" sz="3200" kern="0" dirty="0" smtClean="0"/>
              <a:t>変化する</a:t>
            </a:r>
            <a:endParaRPr lang="en-US" altLang="ja-JP" sz="3200" kern="0" dirty="0" smtClean="0"/>
          </a:p>
        </p:txBody>
      </p:sp>
      <mc:AlternateContent xmlns:mc="http://schemas.openxmlformats.org/markup-compatibility/2006" xmlns:a14="http://schemas.microsoft.com/office/drawing/2010/main">
        <mc:Choice Requires="a14">
          <p:sp>
            <p:nvSpPr>
              <p:cNvPr id="9" name="テキスト ボックス 8"/>
              <p:cNvSpPr txBox="1"/>
              <p:nvPr/>
            </p:nvSpPr>
            <p:spPr>
              <a:xfrm>
                <a:off x="107504" y="3501008"/>
                <a:ext cx="5269904" cy="1592103"/>
              </a:xfrm>
              <a:prstGeom prst="rect">
                <a:avLst/>
              </a:prstGeom>
              <a:noFill/>
            </p:spPr>
            <p:txBody>
              <a:bodyPr wrap="none" lIns="0" tIns="0" rIns="0" bIns="0" rtlCol="0">
                <a:spAutoFit/>
              </a:bodyPr>
              <a:lstStyle/>
              <a:p>
                <a:pPr>
                  <a:buNone/>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𝐻</m:t>
                      </m:r>
                      <m:d>
                        <m:dPr>
                          <m:ctrlPr>
                            <a:rPr kumimoji="1" lang="en-US" altLang="ja-JP" b="0" i="1" smtClean="0">
                              <a:latin typeface="Cambria Math" panose="02040503050406030204" pitchFamily="18" charset="0"/>
                            </a:rPr>
                          </m:ctrlPr>
                        </m:dPr>
                        <m:e>
                          <m:r>
                            <a:rPr kumimoji="1" lang="en-US" altLang="ja-JP" b="0" i="1" smtClean="0">
                              <a:latin typeface="Cambria Math" panose="02040503050406030204" pitchFamily="18" charset="0"/>
                            </a:rPr>
                            <m:t>𝑠</m:t>
                          </m:r>
                        </m:e>
                      </m:d>
                      <m:r>
                        <a:rPr kumimoji="1" lang="en-US" altLang="ja-JP" b="0" i="1" smtClean="0">
                          <a:latin typeface="Cambria Math" panose="02040503050406030204" pitchFamily="18" charset="0"/>
                        </a:rPr>
                        <m:t>=</m:t>
                      </m:r>
                      <m:f>
                        <m:fPr>
                          <m:ctrlPr>
                            <a:rPr kumimoji="1" lang="en-US" altLang="ja-JP" b="0" i="1" smtClean="0">
                              <a:latin typeface="Cambria Math" panose="02040503050406030204" pitchFamily="18" charset="0"/>
                            </a:rPr>
                          </m:ctrlPr>
                        </m:fPr>
                        <m:num>
                          <m:sSup>
                            <m:sSupPr>
                              <m:ctrlPr>
                                <a:rPr kumimoji="1" lang="en-US" altLang="ja-JP" b="0" i="1" smtClean="0">
                                  <a:latin typeface="Cambria Math" panose="02040503050406030204" pitchFamily="18" charset="0"/>
                                </a:rPr>
                              </m:ctrlPr>
                            </m:sSupPr>
                            <m:e>
                              <m:sSub>
                                <m:sSubPr>
                                  <m:ctrlPr>
                                    <a:rPr kumimoji="1" lang="en-US" altLang="ja-JP" b="0" i="1" smtClean="0">
                                      <a:latin typeface="Cambria Math" panose="02040503050406030204" pitchFamily="18" charset="0"/>
                                    </a:rPr>
                                  </m:ctrlPr>
                                </m:sSubPr>
                                <m:e>
                                  <m:r>
                                    <a:rPr kumimoji="1" lang="ja-JP" altLang="en-US" b="0" i="1" smtClean="0">
                                      <a:latin typeface="Cambria Math" panose="02040503050406030204" pitchFamily="18" charset="0"/>
                                    </a:rPr>
                                    <m:t>𝜔</m:t>
                                  </m:r>
                                </m:e>
                                <m:sub>
                                  <m:r>
                                    <a:rPr kumimoji="1" lang="en-US" altLang="ja-JP" b="0" i="1" smtClean="0">
                                      <a:latin typeface="Cambria Math" panose="02040503050406030204" pitchFamily="18" charset="0"/>
                                    </a:rPr>
                                    <m:t>𝑛</m:t>
                                  </m:r>
                                </m:sub>
                              </m:sSub>
                            </m:e>
                            <m:sup>
                              <m:r>
                                <a:rPr kumimoji="1" lang="en-US" altLang="ja-JP" b="0" i="1" smtClean="0">
                                  <a:latin typeface="Cambria Math" panose="02040503050406030204" pitchFamily="18" charset="0"/>
                                </a:rPr>
                                <m:t>2</m:t>
                              </m:r>
                            </m:sup>
                          </m:sSup>
                          <m:r>
                            <a:rPr kumimoji="1" lang="en-US" altLang="ja-JP" b="0" i="1" smtClean="0">
                              <a:latin typeface="Cambria Math" panose="02040503050406030204" pitchFamily="18" charset="0"/>
                            </a:rPr>
                            <m:t>(1+</m:t>
                          </m:r>
                          <m:f>
                            <m:fPr>
                              <m:ctrlPr>
                                <a:rPr kumimoji="1" lang="en-US" altLang="ja-JP" b="0" i="1" smtClean="0">
                                  <a:latin typeface="Cambria Math" panose="02040503050406030204" pitchFamily="18" charset="0"/>
                                </a:rPr>
                              </m:ctrlPr>
                            </m:fPr>
                            <m:num>
                              <m:r>
                                <a:rPr kumimoji="1" lang="en-US" altLang="ja-JP" b="0" i="1" smtClean="0">
                                  <a:latin typeface="Cambria Math" panose="02040503050406030204" pitchFamily="18" charset="0"/>
                                </a:rPr>
                                <m:t>2</m:t>
                              </m:r>
                              <m:r>
                                <a:rPr kumimoji="1" lang="ja-JP" altLang="en-US" b="0" i="1" smtClean="0">
                                  <a:latin typeface="Cambria Math" panose="02040503050406030204" pitchFamily="18" charset="0"/>
                                </a:rPr>
                                <m:t>𝜁</m:t>
                              </m:r>
                            </m:num>
                            <m:den>
                              <m:sSub>
                                <m:sSubPr>
                                  <m:ctrlPr>
                                    <a:rPr lang="en-US" altLang="ja-JP" b="0" i="1">
                                      <a:latin typeface="Cambria Math" panose="02040503050406030204" pitchFamily="18" charset="0"/>
                                    </a:rPr>
                                  </m:ctrlPr>
                                </m:sSubPr>
                                <m:e>
                                  <m:r>
                                    <a:rPr lang="ja-JP" altLang="en-US" b="0" i="1">
                                      <a:latin typeface="Cambria Math" panose="02040503050406030204" pitchFamily="18" charset="0"/>
                                    </a:rPr>
                                    <m:t>𝜔</m:t>
                                  </m:r>
                                </m:e>
                                <m:sub>
                                  <m:r>
                                    <a:rPr lang="en-US" altLang="ja-JP" b="0" i="1">
                                      <a:latin typeface="Cambria Math" panose="02040503050406030204" pitchFamily="18" charset="0"/>
                                    </a:rPr>
                                    <m:t>𝑛</m:t>
                                  </m:r>
                                </m:sub>
                              </m:sSub>
                            </m:den>
                          </m:f>
                          <m:r>
                            <a:rPr kumimoji="1" lang="en-US" altLang="ja-JP" b="0" i="1" smtClean="0">
                              <a:latin typeface="Cambria Math" panose="02040503050406030204" pitchFamily="18" charset="0"/>
                            </a:rPr>
                            <m:t>𝑠</m:t>
                          </m:r>
                          <m:r>
                            <a:rPr kumimoji="1" lang="en-US" altLang="ja-JP" b="0" i="1" smtClean="0">
                              <a:latin typeface="Cambria Math" panose="02040503050406030204" pitchFamily="18" charset="0"/>
                            </a:rPr>
                            <m:t>)</m:t>
                          </m:r>
                        </m:num>
                        <m:den>
                          <m:sSup>
                            <m:sSupPr>
                              <m:ctrlPr>
                                <a:rPr kumimoji="1" lang="en-US" altLang="ja-JP" b="0" i="1" smtClean="0">
                                  <a:latin typeface="Cambria Math" panose="02040503050406030204" pitchFamily="18" charset="0"/>
                                </a:rPr>
                              </m:ctrlPr>
                            </m:sSupPr>
                            <m:e>
                              <m:r>
                                <a:rPr kumimoji="1" lang="en-US" altLang="ja-JP" b="0" i="1" smtClean="0">
                                  <a:latin typeface="Cambria Math" panose="02040503050406030204" pitchFamily="18" charset="0"/>
                                </a:rPr>
                                <m:t>𝑠</m:t>
                              </m:r>
                            </m:e>
                            <m:sup>
                              <m:r>
                                <a:rPr kumimoji="1" lang="en-US" altLang="ja-JP" b="0" i="1" smtClean="0">
                                  <a:latin typeface="Cambria Math" panose="02040503050406030204" pitchFamily="18" charset="0"/>
                                </a:rPr>
                                <m:t>2</m:t>
                              </m:r>
                            </m:sup>
                          </m:sSup>
                          <m:r>
                            <a:rPr kumimoji="1" lang="en-US" altLang="ja-JP" b="0" i="1" smtClean="0">
                              <a:latin typeface="Cambria Math" panose="02040503050406030204" pitchFamily="18" charset="0"/>
                            </a:rPr>
                            <m:t>+2</m:t>
                          </m:r>
                          <m:sSub>
                            <m:sSubPr>
                              <m:ctrlPr>
                                <a:rPr lang="en-US" altLang="ja-JP" b="0" i="1">
                                  <a:latin typeface="Cambria Math" panose="02040503050406030204" pitchFamily="18" charset="0"/>
                                </a:rPr>
                              </m:ctrlPr>
                            </m:sSubPr>
                            <m:e>
                              <m:r>
                                <a:rPr lang="ja-JP" altLang="en-US" b="0" i="1">
                                  <a:latin typeface="Cambria Math" panose="02040503050406030204" pitchFamily="18" charset="0"/>
                                </a:rPr>
                                <m:t>𝜁𝜔</m:t>
                              </m:r>
                            </m:e>
                            <m:sub>
                              <m:r>
                                <a:rPr lang="en-US" altLang="ja-JP" b="0" i="1">
                                  <a:latin typeface="Cambria Math" panose="02040503050406030204" pitchFamily="18" charset="0"/>
                                </a:rPr>
                                <m:t>𝑛</m:t>
                              </m:r>
                            </m:sub>
                          </m:sSub>
                          <m:r>
                            <a:rPr lang="en-US" altLang="ja-JP" b="0" i="1" smtClean="0">
                              <a:latin typeface="Cambria Math" panose="02040503050406030204" pitchFamily="18" charset="0"/>
                            </a:rPr>
                            <m:t>𝑠</m:t>
                          </m:r>
                          <m:r>
                            <a:rPr lang="en-US" altLang="ja-JP" b="0" i="1" smtClean="0">
                              <a:latin typeface="Cambria Math" panose="02040503050406030204" pitchFamily="18" charset="0"/>
                            </a:rPr>
                            <m:t>+</m:t>
                          </m:r>
                          <m:sSup>
                            <m:sSupPr>
                              <m:ctrlPr>
                                <a:rPr lang="en-US" altLang="ja-JP" b="0" i="1">
                                  <a:latin typeface="Cambria Math" panose="02040503050406030204" pitchFamily="18" charset="0"/>
                                </a:rPr>
                              </m:ctrlPr>
                            </m:sSupPr>
                            <m:e>
                              <m:sSub>
                                <m:sSubPr>
                                  <m:ctrlPr>
                                    <a:rPr lang="en-US" altLang="ja-JP" b="0" i="1">
                                      <a:latin typeface="Cambria Math" panose="02040503050406030204" pitchFamily="18" charset="0"/>
                                    </a:rPr>
                                  </m:ctrlPr>
                                </m:sSubPr>
                                <m:e>
                                  <m:r>
                                    <a:rPr lang="ja-JP" altLang="en-US" b="0" i="1">
                                      <a:latin typeface="Cambria Math" panose="02040503050406030204" pitchFamily="18" charset="0"/>
                                    </a:rPr>
                                    <m:t>𝜔</m:t>
                                  </m:r>
                                </m:e>
                                <m:sub>
                                  <m:r>
                                    <a:rPr lang="en-US" altLang="ja-JP" b="0" i="1">
                                      <a:latin typeface="Cambria Math" panose="02040503050406030204" pitchFamily="18" charset="0"/>
                                    </a:rPr>
                                    <m:t>𝑛</m:t>
                                  </m:r>
                                </m:sub>
                              </m:sSub>
                            </m:e>
                            <m:sup>
                              <m:r>
                                <a:rPr lang="en-US" altLang="ja-JP" b="0" i="1">
                                  <a:latin typeface="Cambria Math" panose="02040503050406030204" pitchFamily="18" charset="0"/>
                                </a:rPr>
                                <m:t>2</m:t>
                              </m:r>
                            </m:sup>
                          </m:sSup>
                        </m:den>
                      </m:f>
                    </m:oMath>
                  </m:oMathPara>
                </a14:m>
                <a:endParaRPr kumimoji="1" lang="ja-JP" altLang="en-US" b="0" i="1" dirty="0"/>
              </a:p>
            </p:txBody>
          </p:sp>
        </mc:Choice>
        <mc:Fallback xmlns="">
          <p:sp>
            <p:nvSpPr>
              <p:cNvPr id="9" name="テキスト ボックス 8"/>
              <p:cNvSpPr txBox="1">
                <a:spLocks noRot="1" noChangeAspect="1" noMove="1" noResize="1" noEditPoints="1" noAdjustHandles="1" noChangeArrowheads="1" noChangeShapeType="1" noTextEdit="1"/>
              </p:cNvSpPr>
              <p:nvPr/>
            </p:nvSpPr>
            <p:spPr>
              <a:xfrm>
                <a:off x="107504" y="3501008"/>
                <a:ext cx="5269904" cy="1592103"/>
              </a:xfrm>
              <a:prstGeom prst="rect">
                <a:avLst/>
              </a:prstGeom>
              <a:blipFill rotWithShape="0">
                <a:blip r:embed="rId2"/>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5494488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0" indent="0">
              <a:buNone/>
            </a:pPr>
            <a:r>
              <a:rPr kumimoji="1" lang="ja-JP" altLang="en-US" dirty="0" smtClean="0"/>
              <a:t>サプライプッシング</a:t>
            </a:r>
            <a:endParaRPr kumimoji="1" lang="en-US" altLang="ja-JP" dirty="0" smtClean="0"/>
          </a:p>
          <a:p>
            <a:pPr marL="514350" indent="-514350">
              <a:buAutoNum type="arabicPeriod"/>
            </a:pPr>
            <a:r>
              <a:rPr lang="ja-JP" altLang="en-US" dirty="0" smtClean="0"/>
              <a:t>ステップ状の場合</a:t>
            </a:r>
            <a:endParaRPr lang="en-US" altLang="ja-JP" dirty="0"/>
          </a:p>
          <a:p>
            <a:pPr marL="0" indent="0">
              <a:buNone/>
            </a:pPr>
            <a:r>
              <a:rPr lang="ja-JP" altLang="en-US" dirty="0" smtClean="0"/>
              <a:t>→</a:t>
            </a:r>
            <a:r>
              <a:rPr lang="en-US" altLang="ja-JP" dirty="0"/>
              <a:t> </a:t>
            </a:r>
            <a:r>
              <a:rPr lang="en-US" altLang="ja-JP" dirty="0" smtClean="0"/>
              <a:t>1usec</a:t>
            </a:r>
            <a:r>
              <a:rPr lang="ja-JP" altLang="en-US" dirty="0" smtClean="0"/>
              <a:t>ベースでなまり始めるのが、</a:t>
            </a:r>
            <a:r>
              <a:rPr lang="en-US" altLang="ja-JP" dirty="0" smtClean="0"/>
              <a:t>RC=10^5</a:t>
            </a:r>
            <a:r>
              <a:rPr lang="ja-JP" altLang="en-US" dirty="0" smtClean="0"/>
              <a:t>くらい</a:t>
            </a:r>
            <a:endParaRPr lang="en-US" altLang="ja-JP" dirty="0" smtClean="0"/>
          </a:p>
          <a:p>
            <a:pPr marL="0" indent="0">
              <a:buNone/>
            </a:pPr>
            <a:endParaRPr kumimoji="1" lang="en-US" altLang="ja-JP" dirty="0"/>
          </a:p>
          <a:p>
            <a:pPr marL="0" indent="0">
              <a:buNone/>
            </a:pPr>
            <a:r>
              <a:rPr kumimoji="1" lang="en-US" altLang="ja-JP" dirty="0" smtClean="0"/>
              <a:t>2. </a:t>
            </a:r>
            <a:r>
              <a:rPr lang="ja-JP" altLang="en-US" dirty="0" smtClean="0"/>
              <a:t>ランダム</a:t>
            </a:r>
            <a:r>
              <a:rPr kumimoji="1" lang="ja-JP" altLang="en-US" dirty="0" smtClean="0"/>
              <a:t>の場合</a:t>
            </a:r>
            <a:endParaRPr kumimoji="1" lang="en-US" altLang="ja-JP" dirty="0" smtClean="0"/>
          </a:p>
          <a:p>
            <a:pPr marL="0" indent="0">
              <a:buNone/>
            </a:pPr>
            <a:r>
              <a:rPr kumimoji="1" lang="ja-JP" altLang="en-US" dirty="0" smtClean="0"/>
              <a:t>→ </a:t>
            </a:r>
            <a:r>
              <a:rPr kumimoji="1" lang="en-US" altLang="ja-JP" dirty="0" smtClean="0"/>
              <a:t>1MHz</a:t>
            </a:r>
            <a:r>
              <a:rPr kumimoji="1" lang="ja-JP" altLang="en-US" dirty="0" smtClean="0"/>
              <a:t>外の高周波を弾くには</a:t>
            </a:r>
            <a:r>
              <a:rPr kumimoji="1" lang="en-US" altLang="ja-JP" dirty="0" smtClean="0"/>
              <a:t>RC=10^6</a:t>
            </a:r>
            <a:r>
              <a:rPr kumimoji="1" lang="ja-JP" altLang="en-US" dirty="0" smtClean="0"/>
              <a:t>くらい</a:t>
            </a:r>
            <a:endParaRPr kumimoji="1" lang="en-US" altLang="ja-JP" dirty="0" smtClean="0"/>
          </a:p>
          <a:p>
            <a:pPr marL="0" indent="0">
              <a:buNone/>
            </a:pPr>
            <a:endParaRPr lang="en-US" altLang="ja-JP" dirty="0"/>
          </a:p>
          <a:p>
            <a:pPr marL="0" indent="0">
              <a:buNone/>
            </a:pPr>
            <a:r>
              <a:rPr kumimoji="1" lang="en-US" altLang="ja-JP" dirty="0" smtClean="0"/>
              <a:t>R&gt;10k~50k</a:t>
            </a:r>
          </a:p>
          <a:p>
            <a:pPr marL="0" indent="0">
              <a:buNone/>
            </a:pPr>
            <a:r>
              <a:rPr lang="en-US" altLang="ja-JP" dirty="0" smtClean="0"/>
              <a:t>C=10pF</a:t>
            </a:r>
            <a:r>
              <a:rPr lang="ja-JP" altLang="en-US" dirty="0" smtClean="0"/>
              <a:t>くらい？</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2013/03/22</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K.Kimura, Tokyo Tech</a:t>
            </a:r>
            <a:endParaRPr lang="en-US" altLang="ja-JP"/>
          </a:p>
        </p:txBody>
      </p:sp>
      <p:sp>
        <p:nvSpPr>
          <p:cNvPr id="5" name="タイトル 4"/>
          <p:cNvSpPr>
            <a:spLocks noGrp="1"/>
          </p:cNvSpPr>
          <p:nvPr>
            <p:ph type="title"/>
          </p:nvPr>
        </p:nvSpPr>
        <p:spPr>
          <a:xfrm>
            <a:off x="323850" y="39713"/>
            <a:ext cx="3416320" cy="661962"/>
          </a:xfrm>
        </p:spPr>
        <p:txBody>
          <a:bodyPr/>
          <a:lstStyle/>
          <a:p>
            <a:r>
              <a:rPr lang="ja-JP" altLang="en-US" dirty="0" smtClean="0"/>
              <a:t>無理</a:t>
            </a:r>
            <a:r>
              <a:rPr lang="ja-JP" altLang="en-US" dirty="0" err="1" smtClean="0"/>
              <a:t>げ</a:t>
            </a:r>
            <a:r>
              <a:rPr lang="ja-JP" altLang="en-US" dirty="0" smtClean="0"/>
              <a:t>ーな理由</a:t>
            </a:r>
            <a:endParaRPr kumimoji="1" lang="ja-JP" altLang="en-US" dirty="0"/>
          </a:p>
        </p:txBody>
      </p:sp>
    </p:spTree>
    <p:extLst>
      <p:ext uri="{BB962C8B-B14F-4D97-AF65-F5344CB8AC3E}">
        <p14:creationId xmlns:p14="http://schemas.microsoft.com/office/powerpoint/2010/main" val="24458958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016000"/>
            <a:ext cx="8568952" cy="1053827"/>
          </a:xfrm>
        </p:spPr>
        <p:txBody>
          <a:bodyPr/>
          <a:lstStyle/>
          <a:p>
            <a:pPr marL="0" indent="0">
              <a:buNone/>
            </a:pPr>
            <a:r>
              <a:rPr lang="en-US" altLang="ja-JP" dirty="0"/>
              <a:t>2</a:t>
            </a:r>
            <a:r>
              <a:rPr kumimoji="1" lang="en-US" altLang="ja-JP" dirty="0" smtClean="0"/>
              <a:t>. </a:t>
            </a:r>
            <a:r>
              <a:rPr kumimoji="1" lang="ja-JP" altLang="en-US" dirty="0" smtClean="0"/>
              <a:t>クロスカップルトランジスタの</a:t>
            </a:r>
            <a:r>
              <a:rPr kumimoji="1" lang="en-US" altLang="ja-JP" dirty="0" smtClean="0"/>
              <a:t>DC</a:t>
            </a:r>
            <a:r>
              <a:rPr kumimoji="1" lang="ja-JP" altLang="en-US" dirty="0" smtClean="0"/>
              <a:t>オフセットが変わる</a:t>
            </a:r>
            <a:endParaRPr kumimoji="1" lang="en-US" altLang="ja-JP" dirty="0" smtClean="0"/>
          </a:p>
          <a:p>
            <a:pPr marL="0" indent="0">
              <a:buNone/>
            </a:pPr>
            <a:r>
              <a:rPr lang="ja-JP" altLang="en-US" dirty="0" smtClean="0"/>
              <a:t>→ドレインゲート、ゲートソース間の寄生容量が変わる</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2013/03/22</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K.Kimura, Tokyo Tech</a:t>
            </a:r>
            <a:endParaRPr lang="en-US" altLang="ja-JP"/>
          </a:p>
        </p:txBody>
      </p:sp>
      <p:sp>
        <p:nvSpPr>
          <p:cNvPr id="5" name="タイトル 4"/>
          <p:cNvSpPr>
            <a:spLocks noGrp="1"/>
          </p:cNvSpPr>
          <p:nvPr>
            <p:ph type="title"/>
          </p:nvPr>
        </p:nvSpPr>
        <p:spPr>
          <a:xfrm>
            <a:off x="323850" y="39713"/>
            <a:ext cx="4339650" cy="661962"/>
          </a:xfrm>
        </p:spPr>
        <p:txBody>
          <a:bodyPr/>
          <a:lstStyle/>
          <a:p>
            <a:r>
              <a:rPr lang="ja-JP" altLang="en-US" dirty="0" smtClean="0"/>
              <a:t>電源変動による影響</a:t>
            </a:r>
            <a:endParaRPr kumimoji="1" lang="ja-JP" altLang="en-US" dirty="0"/>
          </a:p>
        </p:txBody>
      </p:sp>
      <p:pic>
        <p:nvPicPr>
          <p:cNvPr id="6" name="図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8024" y="3284984"/>
            <a:ext cx="3380813" cy="3242672"/>
          </a:xfrm>
          <a:prstGeom prst="rect">
            <a:avLst/>
          </a:prstGeom>
        </p:spPr>
      </p:pic>
      <p:pic>
        <p:nvPicPr>
          <p:cNvPr id="7" name="図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2697" y="2043167"/>
            <a:ext cx="3461733" cy="4569646"/>
          </a:xfrm>
          <a:prstGeom prst="rect">
            <a:avLst/>
          </a:prstGeom>
        </p:spPr>
      </p:pic>
      <p:sp>
        <p:nvSpPr>
          <p:cNvPr id="8" name="円/楕円 7"/>
          <p:cNvSpPr/>
          <p:nvPr/>
        </p:nvSpPr>
        <p:spPr bwMode="auto">
          <a:xfrm>
            <a:off x="2627784" y="4454160"/>
            <a:ext cx="936104" cy="1063072"/>
          </a:xfrm>
          <a:prstGeom prst="ellipse">
            <a:avLst/>
          </a:prstGeom>
          <a:noFill/>
          <a:ln w="38100" cap="flat" cmpd="sng" algn="ctr">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sp>
        <p:nvSpPr>
          <p:cNvPr id="9" name="円/楕円 8"/>
          <p:cNvSpPr/>
          <p:nvPr/>
        </p:nvSpPr>
        <p:spPr bwMode="auto">
          <a:xfrm>
            <a:off x="659005" y="4454160"/>
            <a:ext cx="936104" cy="1063072"/>
          </a:xfrm>
          <a:prstGeom prst="ellipse">
            <a:avLst/>
          </a:prstGeom>
          <a:noFill/>
          <a:ln w="38100" cap="flat" cmpd="sng" algn="ctr">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mc:AlternateContent xmlns:mc="http://schemas.openxmlformats.org/markup-compatibility/2006" xmlns:a14="http://schemas.microsoft.com/office/drawing/2010/main">
        <mc:Choice Requires="a14">
          <p:sp>
            <p:nvSpPr>
              <p:cNvPr id="10" name="テキスト ボックス 9"/>
              <p:cNvSpPr txBox="1"/>
              <p:nvPr/>
            </p:nvSpPr>
            <p:spPr>
              <a:xfrm>
                <a:off x="4451529" y="2123757"/>
                <a:ext cx="4053802" cy="1037143"/>
              </a:xfrm>
              <a:prstGeom prst="rect">
                <a:avLst/>
              </a:prstGeom>
              <a:noFill/>
            </p:spPr>
            <p:txBody>
              <a:bodyPr wrap="none" lIns="0" tIns="0" rIns="0" bIns="0" rtlCol="0">
                <a:spAutoFit/>
              </a:bodyPr>
              <a:lstStyle/>
              <a:p>
                <a:pPr>
                  <a:buNone/>
                </a:pPr>
                <a14:m>
                  <m:oMathPara xmlns:m="http://schemas.openxmlformats.org/officeDocument/2006/math">
                    <m:oMathParaPr>
                      <m:jc m:val="centerGroup"/>
                    </m:oMathParaPr>
                    <m:oMath xmlns:m="http://schemas.openxmlformats.org/officeDocument/2006/math">
                      <m:sSub>
                        <m:sSubPr>
                          <m:ctrlPr>
                            <a:rPr kumimoji="1" lang="en-US" altLang="ja-JP" i="1" smtClean="0">
                              <a:latin typeface="Cambria Math" panose="02040503050406030204" pitchFamily="18" charset="0"/>
                            </a:rPr>
                          </m:ctrlPr>
                        </m:sSubPr>
                        <m:e>
                          <m:r>
                            <a:rPr kumimoji="1" lang="en-US" altLang="ja-JP" b="1" i="1" smtClean="0">
                              <a:latin typeface="Cambria Math" panose="02040503050406030204" pitchFamily="18" charset="0"/>
                            </a:rPr>
                            <m:t>𝑪</m:t>
                          </m:r>
                        </m:e>
                        <m:sub>
                          <m:r>
                            <a:rPr kumimoji="1" lang="en-US" altLang="ja-JP" b="1" i="1" smtClean="0">
                              <a:latin typeface="Cambria Math" panose="02040503050406030204" pitchFamily="18" charset="0"/>
                            </a:rPr>
                            <m:t>𝒕𝒓</m:t>
                          </m:r>
                        </m:sub>
                      </m:sSub>
                      <m:r>
                        <a:rPr kumimoji="1" lang="en-US" altLang="ja-JP" b="1" i="1" smtClean="0">
                          <a:latin typeface="Cambria Math" panose="02040503050406030204" pitchFamily="18" charset="0"/>
                        </a:rPr>
                        <m:t>=</m:t>
                      </m:r>
                      <m:f>
                        <m:fPr>
                          <m:ctrlPr>
                            <a:rPr kumimoji="1" lang="en-US" altLang="ja-JP" b="1" i="1" smtClean="0">
                              <a:latin typeface="Cambria Math" panose="02040503050406030204" pitchFamily="18" charset="0"/>
                            </a:rPr>
                          </m:ctrlPr>
                        </m:fPr>
                        <m:num>
                          <m:r>
                            <a:rPr kumimoji="1" lang="en-US" altLang="ja-JP" b="1" i="1" smtClean="0">
                              <a:latin typeface="Cambria Math" panose="02040503050406030204" pitchFamily="18" charset="0"/>
                            </a:rPr>
                            <m:t>𝟏</m:t>
                          </m:r>
                        </m:num>
                        <m:den>
                          <m:r>
                            <a:rPr kumimoji="1" lang="en-US" altLang="ja-JP" b="1" i="1" smtClean="0">
                              <a:latin typeface="Cambria Math" panose="02040503050406030204" pitchFamily="18" charset="0"/>
                            </a:rPr>
                            <m:t>𝟐</m:t>
                          </m:r>
                        </m:den>
                      </m:f>
                      <m:sSub>
                        <m:sSubPr>
                          <m:ctrlPr>
                            <a:rPr kumimoji="1" lang="en-US" altLang="ja-JP" b="1" i="1" smtClean="0">
                              <a:latin typeface="Cambria Math" panose="02040503050406030204" pitchFamily="18" charset="0"/>
                            </a:rPr>
                          </m:ctrlPr>
                        </m:sSubPr>
                        <m:e>
                          <m:r>
                            <a:rPr kumimoji="1" lang="en-US" altLang="ja-JP" b="1" i="1" smtClean="0">
                              <a:latin typeface="Cambria Math" panose="02040503050406030204" pitchFamily="18" charset="0"/>
                            </a:rPr>
                            <m:t>𝑪</m:t>
                          </m:r>
                        </m:e>
                        <m:sub>
                          <m:r>
                            <a:rPr kumimoji="1" lang="en-US" altLang="ja-JP" b="1" i="1" smtClean="0">
                              <a:latin typeface="Cambria Math" panose="02040503050406030204" pitchFamily="18" charset="0"/>
                            </a:rPr>
                            <m:t>𝑮𝑺</m:t>
                          </m:r>
                        </m:sub>
                      </m:sSub>
                      <m:r>
                        <a:rPr kumimoji="1" lang="en-US" altLang="ja-JP" b="1" i="1" smtClean="0">
                          <a:latin typeface="Cambria Math" panose="02040503050406030204" pitchFamily="18" charset="0"/>
                        </a:rPr>
                        <m:t>+</m:t>
                      </m:r>
                      <m:r>
                        <a:rPr kumimoji="1" lang="en-US" altLang="ja-JP" b="1" i="1" smtClean="0">
                          <a:latin typeface="Cambria Math" panose="02040503050406030204" pitchFamily="18" charset="0"/>
                        </a:rPr>
                        <m:t>𝟐</m:t>
                      </m:r>
                      <m:sSub>
                        <m:sSubPr>
                          <m:ctrlPr>
                            <a:rPr kumimoji="1" lang="en-US" altLang="ja-JP" b="1" i="1" smtClean="0">
                              <a:latin typeface="Cambria Math" panose="02040503050406030204" pitchFamily="18" charset="0"/>
                            </a:rPr>
                          </m:ctrlPr>
                        </m:sSubPr>
                        <m:e>
                          <m:r>
                            <a:rPr kumimoji="1" lang="en-US" altLang="ja-JP" b="1" i="1" smtClean="0">
                              <a:latin typeface="Cambria Math" panose="02040503050406030204" pitchFamily="18" charset="0"/>
                            </a:rPr>
                            <m:t>𝑪</m:t>
                          </m:r>
                        </m:e>
                        <m:sub>
                          <m:r>
                            <a:rPr kumimoji="1" lang="en-US" altLang="ja-JP" b="1" i="1" smtClean="0">
                              <a:latin typeface="Cambria Math" panose="02040503050406030204" pitchFamily="18" charset="0"/>
                            </a:rPr>
                            <m:t>𝑮𝑫</m:t>
                          </m:r>
                        </m:sub>
                      </m:sSub>
                    </m:oMath>
                  </m:oMathPara>
                </a14:m>
                <a:endParaRPr kumimoji="1" lang="ja-JP" altLang="en-US" dirty="0"/>
              </a:p>
            </p:txBody>
          </p:sp>
        </mc:Choice>
        <mc:Fallback xmlns="">
          <p:sp>
            <p:nvSpPr>
              <p:cNvPr id="10" name="テキスト ボックス 9"/>
              <p:cNvSpPr txBox="1">
                <a:spLocks noRot="1" noChangeAspect="1" noMove="1" noResize="1" noEditPoints="1" noAdjustHandles="1" noChangeArrowheads="1" noChangeShapeType="1" noTextEdit="1"/>
              </p:cNvSpPr>
              <p:nvPr/>
            </p:nvSpPr>
            <p:spPr>
              <a:xfrm>
                <a:off x="4451529" y="2123757"/>
                <a:ext cx="4053802" cy="1037143"/>
              </a:xfrm>
              <a:prstGeom prst="rect">
                <a:avLst/>
              </a:prstGeom>
              <a:blipFill rotWithShape="0">
                <a:blip r:embed="rId4"/>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3949380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smtClean="0"/>
              <a:t>2013/03/22</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K.Kimura, Tokyo Tech</a:t>
            </a:r>
            <a:endParaRPr lang="en-US" altLang="ja-JP"/>
          </a:p>
        </p:txBody>
      </p:sp>
      <p:sp>
        <p:nvSpPr>
          <p:cNvPr id="5" name="タイトル 4"/>
          <p:cNvSpPr>
            <a:spLocks noGrp="1"/>
          </p:cNvSpPr>
          <p:nvPr>
            <p:ph type="title"/>
          </p:nvPr>
        </p:nvSpPr>
        <p:spPr>
          <a:xfrm>
            <a:off x="323850" y="39713"/>
            <a:ext cx="2031325" cy="661962"/>
          </a:xfrm>
        </p:spPr>
        <p:txBody>
          <a:bodyPr/>
          <a:lstStyle/>
          <a:p>
            <a:r>
              <a:rPr lang="ja-JP" altLang="en-US" dirty="0" smtClean="0"/>
              <a:t>研究</a:t>
            </a:r>
            <a:r>
              <a:rPr lang="ja-JP" altLang="en-US" dirty="0"/>
              <a:t>背景</a:t>
            </a:r>
            <a:endParaRPr kumimoji="1" lang="ja-JP" altLang="en-US" dirty="0"/>
          </a:p>
        </p:txBody>
      </p:sp>
      <p:sp>
        <p:nvSpPr>
          <p:cNvPr id="11" name="コンテンツ プレースホルダー 1"/>
          <p:cNvSpPr>
            <a:spLocks noGrp="1"/>
          </p:cNvSpPr>
          <p:nvPr>
            <p:ph idx="1"/>
          </p:nvPr>
        </p:nvSpPr>
        <p:spPr>
          <a:xfrm>
            <a:off x="294903" y="925474"/>
            <a:ext cx="8568952" cy="1063366"/>
          </a:xfrm>
        </p:spPr>
        <p:txBody>
          <a:bodyPr/>
          <a:lstStyle/>
          <a:p>
            <a:pPr marL="0" indent="0">
              <a:buNone/>
            </a:pPr>
            <a:r>
              <a:rPr lang="ja-JP" altLang="en-US" dirty="0" smtClean="0"/>
              <a:t>時分割</a:t>
            </a:r>
            <a:r>
              <a:rPr lang="en-US" altLang="ja-JP" dirty="0" smtClean="0"/>
              <a:t>(TDD)</a:t>
            </a:r>
            <a:r>
              <a:rPr lang="ja-JP" altLang="en-US" dirty="0" smtClean="0"/>
              <a:t>通信方式では準備時間</a:t>
            </a:r>
            <a:r>
              <a:rPr lang="en-US" altLang="ja-JP" dirty="0" smtClean="0"/>
              <a:t>(SIFS)</a:t>
            </a:r>
            <a:r>
              <a:rPr lang="ja-JP" altLang="en-US" dirty="0" smtClean="0"/>
              <a:t>以内に</a:t>
            </a:r>
            <a:endParaRPr lang="en-US" altLang="ja-JP" dirty="0" smtClean="0"/>
          </a:p>
          <a:p>
            <a:pPr marL="0" indent="0">
              <a:buNone/>
            </a:pPr>
            <a:r>
              <a:rPr lang="ja-JP" altLang="en-US" dirty="0" smtClean="0"/>
              <a:t>送受信機の</a:t>
            </a:r>
            <a:r>
              <a:rPr lang="ja-JP" altLang="en-US" dirty="0"/>
              <a:t>切り替</a:t>
            </a:r>
            <a:r>
              <a:rPr lang="ja-JP" altLang="en-US" dirty="0" smtClean="0"/>
              <a:t>えを終わらせなくてはならない</a:t>
            </a:r>
            <a:endParaRPr lang="en-US" altLang="ja-JP" dirty="0" smtClean="0"/>
          </a:p>
        </p:txBody>
      </p:sp>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55976" y="2355040"/>
            <a:ext cx="3836307" cy="2314909"/>
          </a:xfrm>
          <a:prstGeom prst="rect">
            <a:avLst/>
          </a:prstGeom>
        </p:spPr>
      </p:pic>
      <p:grpSp>
        <p:nvGrpSpPr>
          <p:cNvPr id="17" name="グループ化 16"/>
          <p:cNvGrpSpPr/>
          <p:nvPr/>
        </p:nvGrpSpPr>
        <p:grpSpPr>
          <a:xfrm>
            <a:off x="395536" y="2233902"/>
            <a:ext cx="3210302" cy="2403652"/>
            <a:chOff x="138207" y="3325815"/>
            <a:chExt cx="3210302" cy="2347944"/>
          </a:xfrm>
        </p:grpSpPr>
        <p:sp>
          <p:nvSpPr>
            <p:cNvPr id="9" name="角丸四角形 8"/>
            <p:cNvSpPr/>
            <p:nvPr/>
          </p:nvSpPr>
          <p:spPr bwMode="auto">
            <a:xfrm>
              <a:off x="138207" y="3607018"/>
              <a:ext cx="3210302" cy="2066741"/>
            </a:xfrm>
            <a:prstGeom prst="roundRect">
              <a:avLst/>
            </a:prstGeom>
            <a:noFill/>
            <a:ln w="38100" cap="flat" cmpd="sng" algn="ctr">
              <a:solidFill>
                <a:srgbClr val="0000FF"/>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grpSp>
          <p:nvGrpSpPr>
            <p:cNvPr id="7" name="グループ化 6"/>
            <p:cNvGrpSpPr/>
            <p:nvPr/>
          </p:nvGrpSpPr>
          <p:grpSpPr>
            <a:xfrm>
              <a:off x="406447" y="3325815"/>
              <a:ext cx="2770310" cy="2314955"/>
              <a:chOff x="423195" y="1819005"/>
              <a:chExt cx="2770310" cy="2314955"/>
            </a:xfrm>
          </p:grpSpPr>
          <p:sp>
            <p:nvSpPr>
              <p:cNvPr id="15" name="Rectangle 20"/>
              <p:cNvSpPr>
                <a:spLocks noChangeArrowheads="1"/>
              </p:cNvSpPr>
              <p:nvPr/>
            </p:nvSpPr>
            <p:spPr bwMode="auto">
              <a:xfrm>
                <a:off x="496765" y="1851994"/>
                <a:ext cx="2435799" cy="597502"/>
              </a:xfrm>
              <a:prstGeom prst="rect">
                <a:avLst/>
              </a:prstGeom>
              <a:solidFill>
                <a:srgbClr val="FFFFFF"/>
              </a:solidFill>
              <a:ln w="57150"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defPPr>
                  <a:defRPr lang="ja-JP"/>
                </a:defPPr>
                <a:lvl1pPr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1pPr>
                <a:lvl2pPr marL="4572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2pPr>
                <a:lvl3pPr marL="9144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3pPr>
                <a:lvl4pPr marL="13716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4pPr>
                <a:lvl5pPr marL="18288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5pPr>
                <a:lvl6pPr marL="2286000" algn="l" defTabSz="914400" rtl="0" eaLnBrk="1" latinLnBrk="0" hangingPunct="1">
                  <a:defRPr kumimoji="1" sz="3200" b="1" kern="1200">
                    <a:solidFill>
                      <a:schemeClr val="tx1"/>
                    </a:solidFill>
                    <a:latin typeface="Arial" charset="0"/>
                    <a:ea typeface="ＭＳ Ｐゴシック" pitchFamily="50" charset="-128"/>
                    <a:cs typeface="+mn-cs"/>
                  </a:defRPr>
                </a:lvl6pPr>
                <a:lvl7pPr marL="2743200" algn="l" defTabSz="914400" rtl="0" eaLnBrk="1" latinLnBrk="0" hangingPunct="1">
                  <a:defRPr kumimoji="1" sz="3200" b="1" kern="1200">
                    <a:solidFill>
                      <a:schemeClr val="tx1"/>
                    </a:solidFill>
                    <a:latin typeface="Arial" charset="0"/>
                    <a:ea typeface="ＭＳ Ｐゴシック" pitchFamily="50" charset="-128"/>
                    <a:cs typeface="+mn-cs"/>
                  </a:defRPr>
                </a:lvl7pPr>
                <a:lvl8pPr marL="3200400" algn="l" defTabSz="914400" rtl="0" eaLnBrk="1" latinLnBrk="0" hangingPunct="1">
                  <a:defRPr kumimoji="1" sz="3200" b="1" kern="1200">
                    <a:solidFill>
                      <a:schemeClr val="tx1"/>
                    </a:solidFill>
                    <a:latin typeface="Arial" charset="0"/>
                    <a:ea typeface="ＭＳ Ｐゴシック" pitchFamily="50" charset="-128"/>
                    <a:cs typeface="+mn-cs"/>
                  </a:defRPr>
                </a:lvl8pPr>
                <a:lvl9pPr marL="3657600" algn="l" defTabSz="914400" rtl="0" eaLnBrk="1" latinLnBrk="0" hangingPunct="1">
                  <a:defRPr kumimoji="1" sz="3200" b="1" kern="1200">
                    <a:solidFill>
                      <a:schemeClr val="tx1"/>
                    </a:solidFill>
                    <a:latin typeface="Arial" charset="0"/>
                    <a:ea typeface="ＭＳ Ｐゴシック" pitchFamily="50" charset="-128"/>
                    <a:cs typeface="+mn-cs"/>
                  </a:defRPr>
                </a:lvl9p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defRPr/>
                </a:pPr>
                <a:endParaRPr kumimoji="1" lang="ja-JP" altLang="en-US" sz="3200" b="1"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16" name="Text Box 97"/>
              <p:cNvSpPr txBox="1">
                <a:spLocks noChangeArrowheads="1"/>
              </p:cNvSpPr>
              <p:nvPr/>
            </p:nvSpPr>
            <p:spPr bwMode="auto">
              <a:xfrm>
                <a:off x="423195" y="1819005"/>
                <a:ext cx="2770310" cy="231495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defPPr>
                  <a:defRPr lang="ja-JP"/>
                </a:defPPr>
                <a:lvl1pPr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1pPr>
                <a:lvl2pPr marL="4572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2pPr>
                <a:lvl3pPr marL="9144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3pPr>
                <a:lvl4pPr marL="13716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4pPr>
                <a:lvl5pPr marL="1828800" algn="l" rtl="0" eaLnBrk="0" fontAlgn="base" hangingPunct="0">
                  <a:spcBef>
                    <a:spcPct val="20000"/>
                  </a:spcBef>
                  <a:spcAft>
                    <a:spcPct val="0"/>
                  </a:spcAft>
                  <a:buFont typeface="Wingdings" pitchFamily="2" charset="2"/>
                  <a:defRPr kumimoji="1" sz="3200" b="1" kern="1200">
                    <a:solidFill>
                      <a:schemeClr val="tx1"/>
                    </a:solidFill>
                    <a:latin typeface="Arial" charset="0"/>
                    <a:ea typeface="ＭＳ Ｐゴシック" pitchFamily="50" charset="-128"/>
                    <a:cs typeface="+mn-cs"/>
                  </a:defRPr>
                </a:lvl5pPr>
                <a:lvl6pPr marL="2286000" algn="l" defTabSz="914400" rtl="0" eaLnBrk="1" latinLnBrk="0" hangingPunct="1">
                  <a:defRPr kumimoji="1" sz="3200" b="1" kern="1200">
                    <a:solidFill>
                      <a:schemeClr val="tx1"/>
                    </a:solidFill>
                    <a:latin typeface="Arial" charset="0"/>
                    <a:ea typeface="ＭＳ Ｐゴシック" pitchFamily="50" charset="-128"/>
                    <a:cs typeface="+mn-cs"/>
                  </a:defRPr>
                </a:lvl6pPr>
                <a:lvl7pPr marL="2743200" algn="l" defTabSz="914400" rtl="0" eaLnBrk="1" latinLnBrk="0" hangingPunct="1">
                  <a:defRPr kumimoji="1" sz="3200" b="1" kern="1200">
                    <a:solidFill>
                      <a:schemeClr val="tx1"/>
                    </a:solidFill>
                    <a:latin typeface="Arial" charset="0"/>
                    <a:ea typeface="ＭＳ Ｐゴシック" pitchFamily="50" charset="-128"/>
                    <a:cs typeface="+mn-cs"/>
                  </a:defRPr>
                </a:lvl7pPr>
                <a:lvl8pPr marL="3200400" algn="l" defTabSz="914400" rtl="0" eaLnBrk="1" latinLnBrk="0" hangingPunct="1">
                  <a:defRPr kumimoji="1" sz="3200" b="1" kern="1200">
                    <a:solidFill>
                      <a:schemeClr val="tx1"/>
                    </a:solidFill>
                    <a:latin typeface="Arial" charset="0"/>
                    <a:ea typeface="ＭＳ Ｐゴシック" pitchFamily="50" charset="-128"/>
                    <a:cs typeface="+mn-cs"/>
                  </a:defRPr>
                </a:lvl8pPr>
                <a:lvl9pPr marL="3657600" algn="l" defTabSz="914400" rtl="0" eaLnBrk="1" latinLnBrk="0" hangingPunct="1">
                  <a:defRPr kumimoji="1" sz="3200" b="1" kern="1200">
                    <a:solidFill>
                      <a:schemeClr val="tx1"/>
                    </a:solidFill>
                    <a:latin typeface="Arial" charset="0"/>
                    <a:ea typeface="ＭＳ Ｐゴシック" pitchFamily="50" charset="-128"/>
                    <a:cs typeface="+mn-cs"/>
                  </a:defRPr>
                </a:lvl9p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defRPr/>
                </a:pPr>
                <a:r>
                  <a:rPr lang="ja-JP" altLang="en-US" sz="2800" u="sng" dirty="0" smtClean="0"/>
                  <a:t>セットアップ項目</a:t>
                </a:r>
                <a:endParaRPr lang="en-US" altLang="ja-JP" sz="2800" u="sng" dirty="0" smtClean="0"/>
              </a:p>
              <a:p>
                <a:pPr marL="0" indent="0">
                  <a:buFontTx/>
                  <a:buNone/>
                </a:pPr>
                <a:r>
                  <a:rPr lang="ja-JP" altLang="en-US" sz="2000" kern="0" dirty="0" smtClean="0"/>
                  <a:t>発振</a:t>
                </a:r>
                <a:r>
                  <a:rPr lang="ja-JP" altLang="en-US" sz="2000" kern="0" dirty="0"/>
                  <a:t>器</a:t>
                </a:r>
                <a:r>
                  <a:rPr lang="ja-JP" altLang="en-US" sz="2000" kern="0" dirty="0" smtClean="0"/>
                  <a:t>立ち上がり</a:t>
                </a:r>
                <a:endParaRPr lang="en-US" altLang="ja-JP" sz="2000" kern="0" dirty="0"/>
              </a:p>
              <a:p>
                <a:pPr marL="0" indent="0">
                  <a:buFontTx/>
                  <a:buNone/>
                </a:pPr>
                <a:r>
                  <a:rPr lang="ja-JP" altLang="en-US" sz="2000" kern="0" dirty="0" smtClean="0"/>
                  <a:t>ベース</a:t>
                </a:r>
                <a:r>
                  <a:rPr lang="ja-JP" altLang="en-US" sz="2000" kern="0" dirty="0"/>
                  <a:t>バンド</a:t>
                </a:r>
                <a:r>
                  <a:rPr lang="ja-JP" altLang="en-US" sz="2000" kern="0" dirty="0" smtClean="0"/>
                  <a:t>立ち上がり</a:t>
                </a:r>
                <a:endParaRPr lang="en-US" altLang="ja-JP" sz="2000" kern="0" dirty="0"/>
              </a:p>
              <a:p>
                <a:pPr marL="0" indent="0">
                  <a:buFontTx/>
                  <a:buNone/>
                </a:pPr>
                <a:r>
                  <a:rPr lang="ja-JP" altLang="en-US" sz="2000" kern="0" dirty="0"/>
                  <a:t>アンプ</a:t>
                </a:r>
                <a:r>
                  <a:rPr lang="ja-JP" altLang="en-US" sz="2000" kern="0" dirty="0" smtClean="0"/>
                  <a:t>立ち上がり</a:t>
                </a:r>
                <a:endParaRPr lang="en-US" altLang="ja-JP" sz="2000" kern="0" dirty="0" smtClean="0"/>
              </a:p>
              <a:p>
                <a:pPr marL="0" indent="0">
                  <a:buFontTx/>
                  <a:buNone/>
                </a:pPr>
                <a:r>
                  <a:rPr lang="en-US" altLang="ja-JP" sz="2000" kern="0" dirty="0" smtClean="0">
                    <a:solidFill>
                      <a:srgbClr val="FF0000"/>
                    </a:solidFill>
                  </a:rPr>
                  <a:t>PLL</a:t>
                </a:r>
                <a:r>
                  <a:rPr lang="ja-JP" altLang="en-US" sz="2000" kern="0" dirty="0" smtClean="0">
                    <a:solidFill>
                      <a:srgbClr val="FF0000"/>
                    </a:solidFill>
                  </a:rPr>
                  <a:t>のロック</a:t>
                </a:r>
                <a:endParaRPr lang="en-US" altLang="ja-JP" sz="2000" kern="0" dirty="0" smtClean="0">
                  <a:solidFill>
                    <a:srgbClr val="FF0000"/>
                  </a:solidFill>
                </a:endParaRPr>
              </a:p>
              <a:p>
                <a:pPr>
                  <a:buNone/>
                </a:pPr>
                <a:r>
                  <a:rPr lang="ja-JP" altLang="en-US" sz="2000" kern="0" dirty="0" smtClean="0"/>
                  <a:t>キャリブレーション・・</a:t>
                </a:r>
                <a:r>
                  <a:rPr lang="en-US" altLang="ja-JP" sz="2000" kern="0" dirty="0" err="1" smtClean="0"/>
                  <a:t>etc</a:t>
                </a:r>
                <a:endParaRPr lang="en-US" altLang="ja-JP" sz="2000" kern="0" dirty="0" smtClean="0"/>
              </a:p>
            </p:txBody>
          </p:sp>
        </p:grpSp>
      </p:grpSp>
      <p:sp>
        <p:nvSpPr>
          <p:cNvPr id="19" name="コンテンツ プレースホルダー 1"/>
          <p:cNvSpPr txBox="1">
            <a:spLocks/>
          </p:cNvSpPr>
          <p:nvPr/>
        </p:nvSpPr>
        <p:spPr bwMode="auto">
          <a:xfrm>
            <a:off x="323850" y="5157288"/>
            <a:ext cx="8568952" cy="5759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8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sz="1600">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FontTx/>
              <a:buNone/>
            </a:pPr>
            <a:r>
              <a:rPr lang="en-US" altLang="ja-JP" kern="0" dirty="0" smtClean="0"/>
              <a:t>1</a:t>
            </a:r>
            <a:r>
              <a:rPr lang="ja-JP" altLang="en-US" kern="0" dirty="0" smtClean="0"/>
              <a:t>つでも遅れると、</a:t>
            </a:r>
            <a:r>
              <a:rPr lang="ja-JP" altLang="en-US" kern="0" dirty="0"/>
              <a:t>他</a:t>
            </a:r>
            <a:r>
              <a:rPr lang="ja-JP" altLang="en-US" kern="0" dirty="0" smtClean="0"/>
              <a:t>の項目のセットアップにも影響する</a:t>
            </a:r>
            <a:endParaRPr lang="en-US" altLang="ja-JP" kern="0" dirty="0" smtClean="0"/>
          </a:p>
        </p:txBody>
      </p:sp>
      <p:cxnSp>
        <p:nvCxnSpPr>
          <p:cNvPr id="20" name="直線矢印コネクタ 19"/>
          <p:cNvCxnSpPr/>
          <p:nvPr/>
        </p:nvCxnSpPr>
        <p:spPr bwMode="auto">
          <a:xfrm>
            <a:off x="975765" y="6052470"/>
            <a:ext cx="638095" cy="1675"/>
          </a:xfrm>
          <a:prstGeom prst="straightConnector1">
            <a:avLst/>
          </a:prstGeom>
          <a:solidFill>
            <a:schemeClr val="accent1"/>
          </a:solidFill>
          <a:ln w="190500" cap="flat" cmpd="sng" algn="ctr">
            <a:solidFill>
              <a:srgbClr val="0000FF"/>
            </a:solidFill>
            <a:prstDash val="solid"/>
            <a:round/>
            <a:headEnd type="none" w="lg" len="med"/>
            <a:tailEnd type="stealth" w="med"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コンテンツ プレースホルダー 1"/>
          <p:cNvSpPr txBox="1">
            <a:spLocks/>
          </p:cNvSpPr>
          <p:nvPr/>
        </p:nvSpPr>
        <p:spPr bwMode="auto">
          <a:xfrm>
            <a:off x="1619672" y="5759816"/>
            <a:ext cx="6408712" cy="5759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8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sz="1600">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FontTx/>
              <a:buNone/>
            </a:pPr>
            <a:r>
              <a:rPr lang="ja-JP" altLang="en-US" sz="3600" kern="0" dirty="0" smtClean="0"/>
              <a:t>通信規格の条件を満たせない</a:t>
            </a:r>
            <a:endParaRPr lang="en-US" altLang="ja-JP" sz="3600" kern="0" dirty="0" smtClean="0"/>
          </a:p>
        </p:txBody>
      </p:sp>
    </p:spTree>
    <p:extLst>
      <p:ext uri="{BB962C8B-B14F-4D97-AF65-F5344CB8AC3E}">
        <p14:creationId xmlns:p14="http://schemas.microsoft.com/office/powerpoint/2010/main" val="28338018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smtClean="0"/>
              <a:t>2013/03/22</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K.Kimura, Tokyo Tech</a:t>
            </a:r>
            <a:endParaRPr lang="en-US" altLang="ja-JP"/>
          </a:p>
        </p:txBody>
      </p:sp>
      <p:sp>
        <p:nvSpPr>
          <p:cNvPr id="5" name="タイトル 4"/>
          <p:cNvSpPr>
            <a:spLocks noGrp="1"/>
          </p:cNvSpPr>
          <p:nvPr>
            <p:ph type="title"/>
          </p:nvPr>
        </p:nvSpPr>
        <p:spPr>
          <a:xfrm>
            <a:off x="323850" y="39713"/>
            <a:ext cx="6647974" cy="661962"/>
          </a:xfrm>
        </p:spPr>
        <p:txBody>
          <a:bodyPr/>
          <a:lstStyle/>
          <a:p>
            <a:r>
              <a:rPr lang="ja-JP" altLang="en-US" dirty="0" smtClean="0"/>
              <a:t>電源電圧変動によるロック外れ</a:t>
            </a:r>
            <a:endParaRPr kumimoji="1" lang="ja-JP" altLang="en-US" dirty="0"/>
          </a:p>
        </p:txBody>
      </p:sp>
      <p:sp>
        <p:nvSpPr>
          <p:cNvPr id="18" name="コンテンツ プレースホルダー 1"/>
          <p:cNvSpPr txBox="1">
            <a:spLocks/>
          </p:cNvSpPr>
          <p:nvPr/>
        </p:nvSpPr>
        <p:spPr bwMode="auto">
          <a:xfrm>
            <a:off x="294903" y="1027017"/>
            <a:ext cx="8575427" cy="1070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8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sz="1600">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FontTx/>
              <a:buNone/>
            </a:pPr>
            <a:r>
              <a:rPr lang="en-US" altLang="ja-JP" kern="0" dirty="0" smtClean="0"/>
              <a:t>T/Rx</a:t>
            </a:r>
            <a:r>
              <a:rPr lang="ja-JP" altLang="en-US" kern="0" dirty="0" smtClean="0"/>
              <a:t>モードの切替</a:t>
            </a:r>
            <a:r>
              <a:rPr lang="ja-JP" altLang="en-US" kern="0" dirty="0"/>
              <a:t>時</a:t>
            </a:r>
            <a:r>
              <a:rPr lang="ja-JP" altLang="en-US" kern="0" dirty="0" smtClean="0"/>
              <a:t>に</a:t>
            </a:r>
            <a:r>
              <a:rPr lang="ja-JP" altLang="en-US" kern="0" dirty="0" smtClean="0">
                <a:solidFill>
                  <a:srgbClr val="FF0000"/>
                </a:solidFill>
              </a:rPr>
              <a:t>電源電圧変動</a:t>
            </a:r>
            <a:r>
              <a:rPr lang="ja-JP" altLang="en-US" kern="0" dirty="0" smtClean="0"/>
              <a:t>が発生する</a:t>
            </a:r>
            <a:r>
              <a:rPr lang="ja-JP" altLang="en-US" kern="0" dirty="0"/>
              <a:t>。</a:t>
            </a:r>
            <a:endParaRPr lang="en-US" altLang="ja-JP" kern="0" dirty="0" smtClean="0"/>
          </a:p>
          <a:p>
            <a:pPr marL="0" indent="0">
              <a:buFontTx/>
              <a:buNone/>
            </a:pPr>
            <a:r>
              <a:rPr lang="ja-JP" altLang="en-US" kern="0" dirty="0" smtClean="0"/>
              <a:t>電圧制御型発振器</a:t>
            </a:r>
            <a:r>
              <a:rPr lang="en-US" altLang="ja-JP" kern="0" dirty="0" smtClean="0"/>
              <a:t>(VCO)</a:t>
            </a:r>
            <a:r>
              <a:rPr lang="ja-JP" altLang="en-US" kern="0" dirty="0" smtClean="0"/>
              <a:t>の周波数が瞬時に変化し、</a:t>
            </a:r>
            <a:endParaRPr lang="en-US" altLang="ja-JP" kern="0" dirty="0" smtClean="0"/>
          </a:p>
          <a:p>
            <a:pPr marL="0" indent="0">
              <a:buFontTx/>
              <a:buNone/>
            </a:pPr>
            <a:r>
              <a:rPr lang="ja-JP" altLang="en-US" kern="0" dirty="0" smtClean="0"/>
              <a:t>位相同期回路</a:t>
            </a:r>
            <a:r>
              <a:rPr lang="en-US" altLang="ja-JP" kern="0" dirty="0" smtClean="0"/>
              <a:t>(PLL)</a:t>
            </a:r>
            <a:r>
              <a:rPr lang="ja-JP" altLang="en-US" kern="0" dirty="0" smtClean="0"/>
              <a:t>の</a:t>
            </a:r>
            <a:r>
              <a:rPr lang="ja-JP" altLang="en-US" kern="0" dirty="0" smtClean="0"/>
              <a:t>ロック</a:t>
            </a:r>
            <a:r>
              <a:rPr lang="ja-JP" altLang="en-US" kern="0" dirty="0" smtClean="0"/>
              <a:t>許容範囲を超えてしまう</a:t>
            </a:r>
            <a:r>
              <a:rPr lang="ja-JP" altLang="en-US" kern="0" dirty="0" smtClean="0"/>
              <a:t>。</a:t>
            </a:r>
            <a:endParaRPr lang="en-US" altLang="ja-JP" kern="0" dirty="0" smtClean="0"/>
          </a:p>
        </p:txBody>
      </p:sp>
      <p:cxnSp>
        <p:nvCxnSpPr>
          <p:cNvPr id="21" name="直線矢印コネクタ 20"/>
          <p:cNvCxnSpPr/>
          <p:nvPr/>
        </p:nvCxnSpPr>
        <p:spPr bwMode="auto">
          <a:xfrm>
            <a:off x="269626" y="6054159"/>
            <a:ext cx="638095" cy="1675"/>
          </a:xfrm>
          <a:prstGeom prst="straightConnector1">
            <a:avLst/>
          </a:prstGeom>
          <a:solidFill>
            <a:schemeClr val="accent1"/>
          </a:solidFill>
          <a:ln w="190500" cap="flat" cmpd="sng" algn="ctr">
            <a:solidFill>
              <a:srgbClr val="0000FF"/>
            </a:solidFill>
            <a:prstDash val="solid"/>
            <a:round/>
            <a:headEnd type="none" w="lg" len="med"/>
            <a:tailEnd type="stealth" w="med"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コンテンツ プレースホルダー 1"/>
          <p:cNvSpPr txBox="1">
            <a:spLocks/>
          </p:cNvSpPr>
          <p:nvPr/>
        </p:nvSpPr>
        <p:spPr bwMode="auto">
          <a:xfrm>
            <a:off x="939669" y="5403175"/>
            <a:ext cx="7755537" cy="1168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8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sz="1600">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FontTx/>
              <a:buNone/>
            </a:pPr>
            <a:r>
              <a:rPr lang="ja-JP" altLang="en-US" sz="3200" kern="0" dirty="0" smtClean="0"/>
              <a:t>再びロックする</a:t>
            </a:r>
            <a:r>
              <a:rPr lang="ja-JP" altLang="en-US" sz="3200" kern="0" dirty="0"/>
              <a:t>と</a:t>
            </a:r>
            <a:r>
              <a:rPr lang="en-US" altLang="ja-JP" sz="3200" kern="0" dirty="0" smtClean="0"/>
              <a:t>SIFS</a:t>
            </a:r>
            <a:r>
              <a:rPr lang="ja-JP" altLang="en-US" sz="3200" kern="0" dirty="0" smtClean="0"/>
              <a:t>に間に合わないため</a:t>
            </a:r>
            <a:endParaRPr lang="en-US" altLang="ja-JP" sz="3200" kern="0" dirty="0" smtClean="0"/>
          </a:p>
          <a:p>
            <a:pPr marL="0" indent="0">
              <a:buFontTx/>
              <a:buNone/>
            </a:pPr>
            <a:r>
              <a:rPr lang="ja-JP" altLang="en-US" sz="3200" kern="0" dirty="0" smtClean="0"/>
              <a:t>周波数</a:t>
            </a:r>
            <a:r>
              <a:rPr lang="ja-JP" altLang="en-US" sz="3200" kern="0" dirty="0"/>
              <a:t>変動</a:t>
            </a:r>
            <a:r>
              <a:rPr lang="ja-JP" altLang="en-US" sz="3200" kern="0" dirty="0" smtClean="0"/>
              <a:t>を抑える必要がある</a:t>
            </a:r>
            <a:endParaRPr lang="en-US" altLang="ja-JP" sz="3200" kern="0" dirty="0" smtClean="0"/>
          </a:p>
        </p:txBody>
      </p:sp>
      <p:pic>
        <p:nvPicPr>
          <p:cNvPr id="19" name="図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25" y="2659378"/>
            <a:ext cx="3969411" cy="2614471"/>
          </a:xfrm>
          <a:prstGeom prst="rect">
            <a:avLst/>
          </a:prstGeom>
        </p:spPr>
      </p:pic>
      <p:pic>
        <p:nvPicPr>
          <p:cNvPr id="8" name="図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96184" y="2828117"/>
            <a:ext cx="4214339" cy="2418064"/>
          </a:xfrm>
          <a:prstGeom prst="rect">
            <a:avLst/>
          </a:prstGeom>
        </p:spPr>
      </p:pic>
      <p:sp>
        <p:nvSpPr>
          <p:cNvPr id="20" name="円/楕円 19"/>
          <p:cNvSpPr/>
          <p:nvPr/>
        </p:nvSpPr>
        <p:spPr bwMode="auto">
          <a:xfrm>
            <a:off x="4966213" y="4268277"/>
            <a:ext cx="576064" cy="504056"/>
          </a:xfrm>
          <a:prstGeom prst="ellipse">
            <a:avLst/>
          </a:prstGeom>
          <a:noFill/>
          <a:ln w="38100" cap="flat" cmpd="sng" algn="ctr">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cxnSp>
        <p:nvCxnSpPr>
          <p:cNvPr id="22" name="直線矢印コネクタ 21"/>
          <p:cNvCxnSpPr/>
          <p:nvPr/>
        </p:nvCxnSpPr>
        <p:spPr bwMode="auto">
          <a:xfrm flipH="1">
            <a:off x="5242863" y="3072696"/>
            <a:ext cx="373576" cy="1195581"/>
          </a:xfrm>
          <a:prstGeom prst="straightConnector1">
            <a:avLst/>
          </a:prstGeom>
          <a:solidFill>
            <a:schemeClr val="accent1"/>
          </a:solidFill>
          <a:ln w="38100" cap="flat" cmpd="sng" algn="ctr">
            <a:solidFill>
              <a:srgbClr val="0000FF"/>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コンテンツ プレースホルダー 1"/>
          <p:cNvSpPr txBox="1">
            <a:spLocks/>
          </p:cNvSpPr>
          <p:nvPr/>
        </p:nvSpPr>
        <p:spPr bwMode="auto">
          <a:xfrm>
            <a:off x="5112383" y="2588320"/>
            <a:ext cx="2452881" cy="525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8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sz="1600">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FontTx/>
              <a:buNone/>
            </a:pPr>
            <a:r>
              <a:rPr lang="ja-JP" altLang="en-US" kern="0" dirty="0" smtClean="0">
                <a:solidFill>
                  <a:srgbClr val="FF0000"/>
                </a:solidFill>
              </a:rPr>
              <a:t>ロックが外れる</a:t>
            </a:r>
            <a:endParaRPr lang="en-US" altLang="ja-JP" kern="0" dirty="0" smtClean="0">
              <a:solidFill>
                <a:srgbClr val="FF0000"/>
              </a:solidFill>
            </a:endParaRPr>
          </a:p>
        </p:txBody>
      </p:sp>
      <p:sp>
        <p:nvSpPr>
          <p:cNvPr id="2" name="正方形/長方形 1"/>
          <p:cNvSpPr/>
          <p:nvPr/>
        </p:nvSpPr>
        <p:spPr bwMode="auto">
          <a:xfrm>
            <a:off x="-161259" y="3273195"/>
            <a:ext cx="576064" cy="576064"/>
          </a:xfrm>
          <a:prstGeom prst="rect">
            <a:avLst/>
          </a:prstGeom>
          <a:solidFill>
            <a:schemeClr val="bg1"/>
          </a:solidFill>
          <a:ln w="38100" cap="flat" cmpd="sng" algn="ctr">
            <a:solidFill>
              <a:schemeClr val="bg1"/>
            </a:solidFill>
            <a:prstDash val="solid"/>
            <a:round/>
            <a:headEnd type="none" w="med" len="med"/>
            <a:tailEnd type="none" w="med" len="med"/>
          </a:ln>
          <a:effectLst/>
          <a:extLst/>
        </p:spPr>
        <p:txBody>
          <a:bodyPr vert="horz" wrap="non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sp>
        <p:nvSpPr>
          <p:cNvPr id="14" name="正方形/長方形 13"/>
          <p:cNvSpPr/>
          <p:nvPr/>
        </p:nvSpPr>
        <p:spPr bwMode="auto">
          <a:xfrm>
            <a:off x="126773" y="3513571"/>
            <a:ext cx="576064" cy="576064"/>
          </a:xfrm>
          <a:prstGeom prst="rect">
            <a:avLst/>
          </a:prstGeom>
          <a:solidFill>
            <a:schemeClr val="bg1"/>
          </a:solidFill>
          <a:ln w="38100" cap="flat" cmpd="sng" algn="ctr">
            <a:solidFill>
              <a:schemeClr val="bg1"/>
            </a:solidFill>
            <a:prstDash val="solid"/>
            <a:round/>
            <a:headEnd type="none" w="med" len="med"/>
            <a:tailEnd type="none" w="med" len="med"/>
          </a:ln>
          <a:effectLst/>
          <a:extLst/>
        </p:spPr>
        <p:txBody>
          <a:bodyPr vert="horz" wrap="non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sp>
        <p:nvSpPr>
          <p:cNvPr id="25" name="正方形/長方形 24"/>
          <p:cNvSpPr/>
          <p:nvPr/>
        </p:nvSpPr>
        <p:spPr>
          <a:xfrm>
            <a:off x="7604817" y="3738769"/>
            <a:ext cx="1579278" cy="701731"/>
          </a:xfrm>
          <a:prstGeom prst="rect">
            <a:avLst/>
          </a:prstGeom>
          <a:solidFill>
            <a:schemeClr val="bg1"/>
          </a:solidFill>
        </p:spPr>
        <p:txBody>
          <a:bodyPr wrap="none">
            <a:spAutoFit/>
          </a:bodyPr>
          <a:lstStyle/>
          <a:p>
            <a:pPr>
              <a:buNone/>
            </a:pPr>
            <a:r>
              <a:rPr lang="ja-JP" altLang="en-US" sz="1800" dirty="0" smtClean="0">
                <a:solidFill>
                  <a:srgbClr val="0000FF"/>
                </a:solidFill>
              </a:rPr>
              <a:t>補償による</a:t>
            </a:r>
            <a:endParaRPr lang="en-US" altLang="ja-JP" sz="1800" dirty="0" smtClean="0">
              <a:solidFill>
                <a:srgbClr val="0000FF"/>
              </a:solidFill>
            </a:endParaRPr>
          </a:p>
          <a:p>
            <a:pPr>
              <a:buNone/>
            </a:pPr>
            <a:r>
              <a:rPr lang="ja-JP" altLang="en-US" sz="1800" dirty="0" smtClean="0">
                <a:solidFill>
                  <a:srgbClr val="0000FF"/>
                </a:solidFill>
              </a:rPr>
              <a:t>変動許容範囲</a:t>
            </a:r>
            <a:endParaRPr lang="ja-JP" altLang="en-US" sz="1800" dirty="0">
              <a:solidFill>
                <a:srgbClr val="0000FF"/>
              </a:solidFill>
            </a:endParaRPr>
          </a:p>
        </p:txBody>
      </p:sp>
    </p:spTree>
    <p:extLst>
      <p:ext uri="{BB962C8B-B14F-4D97-AF65-F5344CB8AC3E}">
        <p14:creationId xmlns:p14="http://schemas.microsoft.com/office/powerpoint/2010/main" val="42396129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052" y="874535"/>
            <a:ext cx="4183856" cy="5522881"/>
          </a:xfrm>
          <a:prstGeom prst="rect">
            <a:avLst/>
          </a:prstGeom>
        </p:spPr>
      </p:pic>
      <p:sp>
        <p:nvSpPr>
          <p:cNvPr id="3" name="日付プレースホルダー 2"/>
          <p:cNvSpPr>
            <a:spLocks noGrp="1"/>
          </p:cNvSpPr>
          <p:nvPr>
            <p:ph type="dt" sz="half" idx="10"/>
          </p:nvPr>
        </p:nvSpPr>
        <p:spPr/>
        <p:txBody>
          <a:bodyPr/>
          <a:lstStyle/>
          <a:p>
            <a:r>
              <a:rPr lang="en-US" altLang="ja-JP" smtClean="0"/>
              <a:t>2013/03/22</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K.Kimura, Tokyo Tech</a:t>
            </a:r>
            <a:endParaRPr lang="en-US" altLang="ja-JP"/>
          </a:p>
        </p:txBody>
      </p:sp>
      <p:sp>
        <p:nvSpPr>
          <p:cNvPr id="5" name="タイトル 4"/>
          <p:cNvSpPr>
            <a:spLocks noGrp="1"/>
          </p:cNvSpPr>
          <p:nvPr>
            <p:ph type="title"/>
          </p:nvPr>
        </p:nvSpPr>
        <p:spPr>
          <a:xfrm>
            <a:off x="323850" y="39713"/>
            <a:ext cx="5186035" cy="661962"/>
          </a:xfrm>
        </p:spPr>
        <p:txBody>
          <a:bodyPr/>
          <a:lstStyle/>
          <a:p>
            <a:r>
              <a:rPr kumimoji="1" lang="ja-JP" altLang="en-US" dirty="0" smtClean="0"/>
              <a:t>電圧制御型発振器</a:t>
            </a:r>
            <a:r>
              <a:rPr kumimoji="1" lang="en-US" altLang="ja-JP" dirty="0" smtClean="0"/>
              <a:t>(VCO)</a:t>
            </a:r>
            <a:endParaRPr kumimoji="1" lang="ja-JP" altLang="en-US" dirty="0"/>
          </a:p>
        </p:txBody>
      </p:sp>
      <p:sp>
        <p:nvSpPr>
          <p:cNvPr id="17" name="コンテンツ プレースホルダー 2"/>
          <p:cNvSpPr txBox="1">
            <a:spLocks/>
          </p:cNvSpPr>
          <p:nvPr/>
        </p:nvSpPr>
        <p:spPr bwMode="auto">
          <a:xfrm>
            <a:off x="4427984" y="4573730"/>
            <a:ext cx="4392488" cy="1918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8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sz="1600">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r>
              <a:rPr lang="ja-JP" altLang="en-US" b="0" u="sng" dirty="0" smtClean="0"/>
              <a:t>考えられる容量成分</a:t>
            </a:r>
            <a:endParaRPr lang="en-US" altLang="ja-JP" b="0" dirty="0" smtClean="0"/>
          </a:p>
          <a:p>
            <a:pPr lvl="1"/>
            <a:r>
              <a:rPr lang="ja-JP" altLang="en-US" b="0" dirty="0" smtClean="0"/>
              <a:t>スイッチトキャパシタ</a:t>
            </a:r>
            <a:endParaRPr lang="en-US" altLang="ja-JP" b="0" dirty="0" smtClean="0"/>
          </a:p>
          <a:p>
            <a:pPr lvl="1"/>
            <a:r>
              <a:rPr lang="ja-JP" altLang="en-US" b="0" dirty="0"/>
              <a:t>バラクタ</a:t>
            </a:r>
            <a:endParaRPr lang="en-US" altLang="ja-JP" b="0" dirty="0" smtClean="0"/>
          </a:p>
          <a:p>
            <a:pPr lvl="1"/>
            <a:r>
              <a:rPr lang="ja-JP" altLang="en-US" b="0" dirty="0" smtClean="0"/>
              <a:t>クロスカップルトランジスタ</a:t>
            </a:r>
            <a:endParaRPr lang="en-US" altLang="ja-JP" b="0" dirty="0" smtClean="0"/>
          </a:p>
        </p:txBody>
      </p:sp>
      <mc:AlternateContent xmlns:mc="http://schemas.openxmlformats.org/markup-compatibility/2006" xmlns:a14="http://schemas.microsoft.com/office/drawing/2010/main">
        <mc:Choice Requires="a14">
          <p:sp>
            <p:nvSpPr>
              <p:cNvPr id="2" name="テキスト ボックス 1"/>
              <p:cNvSpPr txBox="1"/>
              <p:nvPr/>
            </p:nvSpPr>
            <p:spPr>
              <a:xfrm>
                <a:off x="5292080" y="2090898"/>
                <a:ext cx="1952714" cy="1144352"/>
              </a:xfrm>
              <a:prstGeom prst="rect">
                <a:avLst/>
              </a:prstGeom>
              <a:noFill/>
            </p:spPr>
            <p:txBody>
              <a:bodyPr wrap="none" lIns="0" tIns="0" rIns="0" bIns="0" rtlCol="0">
                <a:spAutoFit/>
              </a:bodyPr>
              <a:lstStyle/>
              <a:p>
                <a:pPr>
                  <a:buNone/>
                </a:pPr>
                <a14:m>
                  <m:oMathPara xmlns:m="http://schemas.openxmlformats.org/officeDocument/2006/math">
                    <m:oMathParaPr>
                      <m:jc m:val="centerGroup"/>
                    </m:oMathParaPr>
                    <m:oMath xmlns:m="http://schemas.openxmlformats.org/officeDocument/2006/math">
                      <m:r>
                        <a:rPr kumimoji="1" lang="ja-JP" altLang="en-US" i="1" smtClean="0">
                          <a:latin typeface="Cambria Math" panose="02040503050406030204" pitchFamily="18" charset="0"/>
                        </a:rPr>
                        <m:t>𝝎</m:t>
                      </m:r>
                      <m:r>
                        <a:rPr kumimoji="1" lang="en-US" altLang="ja-JP" b="1" i="1" smtClean="0">
                          <a:latin typeface="Cambria Math" panose="02040503050406030204" pitchFamily="18" charset="0"/>
                        </a:rPr>
                        <m:t>=</m:t>
                      </m:r>
                      <m:f>
                        <m:fPr>
                          <m:ctrlPr>
                            <a:rPr kumimoji="1" lang="en-US" altLang="ja-JP" b="1" i="1" smtClean="0">
                              <a:latin typeface="Cambria Math" panose="02040503050406030204" pitchFamily="18" charset="0"/>
                            </a:rPr>
                          </m:ctrlPr>
                        </m:fPr>
                        <m:num>
                          <m:r>
                            <a:rPr kumimoji="1" lang="en-US" altLang="ja-JP" b="1" i="1" smtClean="0">
                              <a:latin typeface="Cambria Math" panose="02040503050406030204" pitchFamily="18" charset="0"/>
                            </a:rPr>
                            <m:t>𝟏</m:t>
                          </m:r>
                        </m:num>
                        <m:den>
                          <m:rad>
                            <m:radPr>
                              <m:degHide m:val="on"/>
                              <m:ctrlPr>
                                <a:rPr kumimoji="1" lang="en-US" altLang="ja-JP" b="1" i="1" smtClean="0">
                                  <a:latin typeface="Cambria Math" panose="02040503050406030204" pitchFamily="18" charset="0"/>
                                </a:rPr>
                              </m:ctrlPr>
                            </m:radPr>
                            <m:deg/>
                            <m:e>
                              <m:r>
                                <a:rPr kumimoji="1" lang="en-US" altLang="ja-JP" b="1" i="1" smtClean="0">
                                  <a:latin typeface="Cambria Math" panose="02040503050406030204" pitchFamily="18" charset="0"/>
                                </a:rPr>
                                <m:t>𝑳𝑪</m:t>
                              </m:r>
                            </m:e>
                          </m:rad>
                        </m:den>
                      </m:f>
                    </m:oMath>
                  </m:oMathPara>
                </a14:m>
                <a:endParaRPr kumimoji="1" lang="ja-JP" altLang="en-US" dirty="0"/>
              </a:p>
            </p:txBody>
          </p:sp>
        </mc:Choice>
        <mc:Fallback xmlns="">
          <p:sp>
            <p:nvSpPr>
              <p:cNvPr id="2" name="テキスト ボックス 1"/>
              <p:cNvSpPr txBox="1">
                <a:spLocks noRot="1" noChangeAspect="1" noMove="1" noResize="1" noEditPoints="1" noAdjustHandles="1" noChangeArrowheads="1" noChangeShapeType="1" noTextEdit="1"/>
              </p:cNvSpPr>
              <p:nvPr/>
            </p:nvSpPr>
            <p:spPr>
              <a:xfrm>
                <a:off x="5292080" y="2090898"/>
                <a:ext cx="1952714" cy="1144352"/>
              </a:xfrm>
              <a:prstGeom prst="rect">
                <a:avLst/>
              </a:prstGeom>
              <a:blipFill rotWithShape="0">
                <a:blip r:embed="rId4"/>
                <a:stretch>
                  <a:fillRect/>
                </a:stretch>
              </a:blipFill>
            </p:spPr>
            <p:txBody>
              <a:bodyPr/>
              <a:lstStyle/>
              <a:p>
                <a:r>
                  <a:rPr lang="ja-JP" altLang="en-US">
                    <a:noFill/>
                  </a:rPr>
                  <a:t> </a:t>
                </a:r>
              </a:p>
            </p:txBody>
          </p:sp>
        </mc:Fallback>
      </mc:AlternateContent>
      <p:sp>
        <p:nvSpPr>
          <p:cNvPr id="8" name="コンテンツ プレースホルダー 1"/>
          <p:cNvSpPr txBox="1">
            <a:spLocks/>
          </p:cNvSpPr>
          <p:nvPr/>
        </p:nvSpPr>
        <p:spPr bwMode="auto">
          <a:xfrm>
            <a:off x="4137025" y="1015387"/>
            <a:ext cx="4467423" cy="1024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8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sz="1600">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FontTx/>
              <a:buNone/>
            </a:pPr>
            <a:r>
              <a:rPr lang="en-US" altLang="ja-JP" kern="0" dirty="0" smtClean="0"/>
              <a:t>VCO</a:t>
            </a:r>
            <a:r>
              <a:rPr lang="ja-JP" altLang="en-US" kern="0" dirty="0" smtClean="0"/>
              <a:t>は</a:t>
            </a:r>
            <a:r>
              <a:rPr lang="ja-JP" altLang="en-US" kern="0" dirty="0"/>
              <a:t>キャパシタ</a:t>
            </a:r>
            <a:r>
              <a:rPr lang="ja-JP" altLang="en-US" kern="0" dirty="0" smtClean="0"/>
              <a:t>の</a:t>
            </a:r>
            <a:r>
              <a:rPr lang="ja-JP" altLang="en-US" kern="0" dirty="0"/>
              <a:t>値</a:t>
            </a:r>
            <a:r>
              <a:rPr lang="ja-JP" altLang="en-US" kern="0" dirty="0" smtClean="0"/>
              <a:t>を</a:t>
            </a:r>
            <a:endParaRPr lang="en-US" altLang="ja-JP" kern="0" dirty="0" smtClean="0"/>
          </a:p>
          <a:p>
            <a:pPr marL="0" indent="0">
              <a:buFontTx/>
              <a:buNone/>
            </a:pPr>
            <a:r>
              <a:rPr lang="ja-JP" altLang="en-US" kern="0" dirty="0" smtClean="0"/>
              <a:t>変化させて周波数を変える。</a:t>
            </a:r>
            <a:endParaRPr lang="en-US" altLang="ja-JP" kern="0" dirty="0" smtClean="0"/>
          </a:p>
        </p:txBody>
      </p:sp>
      <p:sp>
        <p:nvSpPr>
          <p:cNvPr id="12" name="コンテンツ プレースホルダー 1"/>
          <p:cNvSpPr txBox="1">
            <a:spLocks/>
          </p:cNvSpPr>
          <p:nvPr/>
        </p:nvSpPr>
        <p:spPr bwMode="auto">
          <a:xfrm>
            <a:off x="4525538" y="3316072"/>
            <a:ext cx="3906180" cy="11322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8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sz="1600">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FontTx/>
              <a:buNone/>
            </a:pPr>
            <a:r>
              <a:rPr lang="ja-JP" altLang="en-US" sz="3200" kern="0" dirty="0" smtClean="0">
                <a:solidFill>
                  <a:srgbClr val="FF0000"/>
                </a:solidFill>
              </a:rPr>
              <a:t>電源電圧</a:t>
            </a:r>
            <a:r>
              <a:rPr lang="ja-JP" altLang="en-US" sz="3200" kern="0" dirty="0">
                <a:solidFill>
                  <a:srgbClr val="FF0000"/>
                </a:solidFill>
              </a:rPr>
              <a:t>変動</a:t>
            </a:r>
            <a:r>
              <a:rPr lang="ja-JP" altLang="en-US" sz="3200" kern="0" dirty="0" smtClean="0">
                <a:solidFill>
                  <a:srgbClr val="FF0000"/>
                </a:solidFill>
              </a:rPr>
              <a:t>で</a:t>
            </a:r>
            <a:endParaRPr lang="en-US" altLang="ja-JP" sz="3200" kern="0" dirty="0" smtClean="0">
              <a:solidFill>
                <a:srgbClr val="FF0000"/>
              </a:solidFill>
            </a:endParaRPr>
          </a:p>
          <a:p>
            <a:pPr marL="0" indent="0">
              <a:buFontTx/>
              <a:buNone/>
            </a:pPr>
            <a:r>
              <a:rPr lang="ja-JP" altLang="en-US" sz="3200" kern="0" dirty="0">
                <a:solidFill>
                  <a:srgbClr val="FF0000"/>
                </a:solidFill>
              </a:rPr>
              <a:t>意図</a:t>
            </a:r>
            <a:r>
              <a:rPr lang="ja-JP" altLang="en-US" sz="3200" kern="0" dirty="0" smtClean="0">
                <a:solidFill>
                  <a:srgbClr val="FF0000"/>
                </a:solidFill>
              </a:rPr>
              <a:t>せず容量が変化</a:t>
            </a:r>
            <a:endParaRPr lang="en-US" altLang="ja-JP" sz="3200" kern="0" dirty="0" smtClean="0">
              <a:solidFill>
                <a:srgbClr val="FF0000"/>
              </a:solidFill>
            </a:endParaRPr>
          </a:p>
        </p:txBody>
      </p:sp>
    </p:spTree>
    <p:extLst>
      <p:ext uri="{BB962C8B-B14F-4D97-AF65-F5344CB8AC3E}">
        <p14:creationId xmlns:p14="http://schemas.microsoft.com/office/powerpoint/2010/main" val="5821155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87524" y="4546614"/>
            <a:ext cx="8568952" cy="1053827"/>
          </a:xfrm>
        </p:spPr>
        <p:txBody>
          <a:bodyPr/>
          <a:lstStyle/>
          <a:p>
            <a:pPr marL="0" indent="0">
              <a:buNone/>
            </a:pPr>
            <a:r>
              <a:rPr kumimoji="1" lang="ja-JP" altLang="en-US" dirty="0" smtClean="0"/>
              <a:t>スイッチトキャパシタのインバータの上限が下がる</a:t>
            </a:r>
            <a:endParaRPr kumimoji="1" lang="en-US" altLang="ja-JP" dirty="0" smtClean="0"/>
          </a:p>
          <a:p>
            <a:pPr marL="0" indent="0">
              <a:buNone/>
            </a:pPr>
            <a:r>
              <a:rPr lang="ja-JP" altLang="en-US" dirty="0" smtClean="0"/>
              <a:t>→スイッチオフ時</a:t>
            </a:r>
            <a:r>
              <a:rPr lang="ja-JP" altLang="en-US" dirty="0"/>
              <a:t>に</a:t>
            </a:r>
            <a:r>
              <a:rPr lang="ja-JP" altLang="en-US" dirty="0" smtClean="0">
                <a:solidFill>
                  <a:srgbClr val="FF0000"/>
                </a:solidFill>
              </a:rPr>
              <a:t>寄生容量が変化</a:t>
            </a:r>
            <a:r>
              <a:rPr lang="ja-JP" altLang="en-US" dirty="0" smtClean="0"/>
              <a:t>する</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2013/03/22</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K.Kimura, Tokyo Tech</a:t>
            </a:r>
            <a:endParaRPr lang="en-US" altLang="ja-JP"/>
          </a:p>
        </p:txBody>
      </p:sp>
      <p:sp>
        <p:nvSpPr>
          <p:cNvPr id="5" name="タイトル 4"/>
          <p:cNvSpPr>
            <a:spLocks noGrp="1"/>
          </p:cNvSpPr>
          <p:nvPr>
            <p:ph type="title"/>
          </p:nvPr>
        </p:nvSpPr>
        <p:spPr>
          <a:xfrm>
            <a:off x="323850" y="39713"/>
            <a:ext cx="4801314" cy="661962"/>
          </a:xfrm>
        </p:spPr>
        <p:txBody>
          <a:bodyPr/>
          <a:lstStyle/>
          <a:p>
            <a:r>
              <a:rPr lang="ja-JP" altLang="en-US" dirty="0"/>
              <a:t>容量</a:t>
            </a:r>
            <a:r>
              <a:rPr lang="ja-JP" altLang="en-US" dirty="0" smtClean="0"/>
              <a:t>変動</a:t>
            </a:r>
            <a:r>
              <a:rPr lang="ja-JP" altLang="en-US" dirty="0" smtClean="0"/>
              <a:t>の</a:t>
            </a:r>
            <a:r>
              <a:rPr lang="ja-JP" altLang="en-US" dirty="0"/>
              <a:t>メカニズム</a:t>
            </a:r>
            <a:endParaRPr kumimoji="1" lang="ja-JP" altLang="en-US" dirty="0"/>
          </a:p>
        </p:txBody>
      </p:sp>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352284"/>
            <a:ext cx="9144000" cy="3052021"/>
          </a:xfrm>
          <a:prstGeom prst="rect">
            <a:avLst/>
          </a:prstGeom>
        </p:spPr>
      </p:pic>
      <p:sp>
        <p:nvSpPr>
          <p:cNvPr id="11" name="テキスト ボックス 10"/>
          <p:cNvSpPr txBox="1"/>
          <p:nvPr/>
        </p:nvSpPr>
        <p:spPr>
          <a:xfrm>
            <a:off x="5868144" y="2824865"/>
            <a:ext cx="200376" cy="430887"/>
          </a:xfrm>
          <a:prstGeom prst="rect">
            <a:avLst/>
          </a:prstGeom>
          <a:noFill/>
        </p:spPr>
        <p:txBody>
          <a:bodyPr wrap="none" lIns="0" tIns="0" rIns="0" bIns="0" rtlCol="0">
            <a:spAutoFit/>
          </a:bodyPr>
          <a:lstStyle/>
          <a:p>
            <a:pPr>
              <a:buNone/>
            </a:pPr>
            <a:r>
              <a:rPr kumimoji="1" lang="en-US" altLang="ja-JP" sz="2800" dirty="0" smtClean="0">
                <a:solidFill>
                  <a:srgbClr val="0000FF"/>
                </a:solidFill>
              </a:rPr>
              <a:t>1</a:t>
            </a:r>
            <a:endParaRPr kumimoji="1" lang="ja-JP" altLang="en-US" sz="2800" dirty="0">
              <a:solidFill>
                <a:srgbClr val="0000FF"/>
              </a:solidFill>
            </a:endParaRPr>
          </a:p>
        </p:txBody>
      </p:sp>
      <p:sp>
        <p:nvSpPr>
          <p:cNvPr id="14" name="テキスト ボックス 13"/>
          <p:cNvSpPr txBox="1"/>
          <p:nvPr/>
        </p:nvSpPr>
        <p:spPr>
          <a:xfrm>
            <a:off x="7251728" y="2826514"/>
            <a:ext cx="200376" cy="430887"/>
          </a:xfrm>
          <a:prstGeom prst="rect">
            <a:avLst/>
          </a:prstGeom>
          <a:noFill/>
        </p:spPr>
        <p:txBody>
          <a:bodyPr wrap="none" lIns="0" tIns="0" rIns="0" bIns="0" rtlCol="0">
            <a:spAutoFit/>
          </a:bodyPr>
          <a:lstStyle/>
          <a:p>
            <a:pPr>
              <a:buNone/>
            </a:pPr>
            <a:r>
              <a:rPr kumimoji="1" lang="en-US" altLang="ja-JP" sz="2800" dirty="0" smtClean="0">
                <a:solidFill>
                  <a:srgbClr val="0000FF"/>
                </a:solidFill>
              </a:rPr>
              <a:t>1</a:t>
            </a:r>
            <a:endParaRPr kumimoji="1" lang="ja-JP" altLang="en-US" sz="2800" dirty="0">
              <a:solidFill>
                <a:srgbClr val="0000FF"/>
              </a:solidFill>
            </a:endParaRPr>
          </a:p>
        </p:txBody>
      </p:sp>
      <p:sp>
        <p:nvSpPr>
          <p:cNvPr id="15" name="テキスト ボックス 14"/>
          <p:cNvSpPr txBox="1"/>
          <p:nvPr/>
        </p:nvSpPr>
        <p:spPr>
          <a:xfrm>
            <a:off x="6444208" y="2028668"/>
            <a:ext cx="200376" cy="430887"/>
          </a:xfrm>
          <a:prstGeom prst="rect">
            <a:avLst/>
          </a:prstGeom>
          <a:noFill/>
        </p:spPr>
        <p:txBody>
          <a:bodyPr wrap="none" lIns="0" tIns="0" rIns="0" bIns="0" rtlCol="0">
            <a:spAutoFit/>
          </a:bodyPr>
          <a:lstStyle/>
          <a:p>
            <a:pPr>
              <a:buNone/>
            </a:pPr>
            <a:r>
              <a:rPr lang="en-US" altLang="ja-JP" sz="2800" dirty="0">
                <a:solidFill>
                  <a:srgbClr val="0000FF"/>
                </a:solidFill>
              </a:rPr>
              <a:t>0</a:t>
            </a:r>
            <a:endParaRPr kumimoji="1" lang="ja-JP" altLang="en-US" sz="2800" dirty="0">
              <a:solidFill>
                <a:srgbClr val="0000FF"/>
              </a:solidFill>
            </a:endParaRPr>
          </a:p>
        </p:txBody>
      </p:sp>
      <p:sp>
        <p:nvSpPr>
          <p:cNvPr id="13" name="テキスト ボックス 12"/>
          <p:cNvSpPr txBox="1"/>
          <p:nvPr/>
        </p:nvSpPr>
        <p:spPr>
          <a:xfrm>
            <a:off x="1154760" y="2824865"/>
            <a:ext cx="200376" cy="430887"/>
          </a:xfrm>
          <a:prstGeom prst="rect">
            <a:avLst/>
          </a:prstGeom>
          <a:noFill/>
        </p:spPr>
        <p:txBody>
          <a:bodyPr wrap="none" lIns="0" tIns="0" rIns="0" bIns="0" rtlCol="0">
            <a:spAutoFit/>
          </a:bodyPr>
          <a:lstStyle/>
          <a:p>
            <a:pPr>
              <a:buNone/>
            </a:pPr>
            <a:r>
              <a:rPr kumimoji="1" lang="en-US" altLang="ja-JP" sz="2800" dirty="0" smtClean="0">
                <a:solidFill>
                  <a:srgbClr val="0000FF"/>
                </a:solidFill>
              </a:rPr>
              <a:t>0</a:t>
            </a:r>
            <a:endParaRPr kumimoji="1" lang="ja-JP" altLang="en-US" sz="2800" dirty="0">
              <a:solidFill>
                <a:srgbClr val="0000FF"/>
              </a:solidFill>
            </a:endParaRPr>
          </a:p>
        </p:txBody>
      </p:sp>
      <p:sp>
        <p:nvSpPr>
          <p:cNvPr id="16" name="テキスト ボックス 15"/>
          <p:cNvSpPr txBox="1"/>
          <p:nvPr/>
        </p:nvSpPr>
        <p:spPr>
          <a:xfrm>
            <a:off x="2538344" y="2824865"/>
            <a:ext cx="200376" cy="430887"/>
          </a:xfrm>
          <a:prstGeom prst="rect">
            <a:avLst/>
          </a:prstGeom>
          <a:noFill/>
        </p:spPr>
        <p:txBody>
          <a:bodyPr wrap="none" lIns="0" tIns="0" rIns="0" bIns="0" rtlCol="0">
            <a:spAutoFit/>
          </a:bodyPr>
          <a:lstStyle/>
          <a:p>
            <a:pPr>
              <a:buNone/>
            </a:pPr>
            <a:r>
              <a:rPr lang="en-US" altLang="ja-JP" sz="2800" dirty="0">
                <a:solidFill>
                  <a:srgbClr val="0000FF"/>
                </a:solidFill>
              </a:rPr>
              <a:t>0</a:t>
            </a:r>
            <a:endParaRPr kumimoji="1" lang="ja-JP" altLang="en-US" sz="2800" dirty="0">
              <a:solidFill>
                <a:srgbClr val="0000FF"/>
              </a:solidFill>
            </a:endParaRPr>
          </a:p>
        </p:txBody>
      </p:sp>
      <p:sp>
        <p:nvSpPr>
          <p:cNvPr id="17" name="テキスト ボックス 16"/>
          <p:cNvSpPr txBox="1"/>
          <p:nvPr/>
        </p:nvSpPr>
        <p:spPr>
          <a:xfrm>
            <a:off x="1691680" y="1947226"/>
            <a:ext cx="200376" cy="430887"/>
          </a:xfrm>
          <a:prstGeom prst="rect">
            <a:avLst/>
          </a:prstGeom>
          <a:noFill/>
        </p:spPr>
        <p:txBody>
          <a:bodyPr wrap="none" lIns="0" tIns="0" rIns="0" bIns="0" rtlCol="0">
            <a:spAutoFit/>
          </a:bodyPr>
          <a:lstStyle/>
          <a:p>
            <a:pPr>
              <a:buNone/>
            </a:pPr>
            <a:r>
              <a:rPr lang="en-US" altLang="ja-JP" sz="2800" dirty="0">
                <a:solidFill>
                  <a:srgbClr val="0000FF"/>
                </a:solidFill>
              </a:rPr>
              <a:t>1</a:t>
            </a:r>
            <a:endParaRPr kumimoji="1" lang="ja-JP" altLang="en-US" sz="2800" dirty="0">
              <a:solidFill>
                <a:srgbClr val="0000FF"/>
              </a:solidFill>
            </a:endParaRPr>
          </a:p>
        </p:txBody>
      </p:sp>
      <p:cxnSp>
        <p:nvCxnSpPr>
          <p:cNvPr id="19" name="直線矢印コネクタ 18"/>
          <p:cNvCxnSpPr/>
          <p:nvPr/>
        </p:nvCxnSpPr>
        <p:spPr bwMode="auto">
          <a:xfrm flipV="1">
            <a:off x="1558532" y="2375016"/>
            <a:ext cx="1080000" cy="0"/>
          </a:xfrm>
          <a:prstGeom prst="straightConnector1">
            <a:avLst/>
          </a:prstGeom>
          <a:solidFill>
            <a:schemeClr val="accent1"/>
          </a:solidFill>
          <a:ln w="7620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コンテンツ プレースホルダー 1"/>
          <p:cNvSpPr txBox="1">
            <a:spLocks/>
          </p:cNvSpPr>
          <p:nvPr/>
        </p:nvSpPr>
        <p:spPr bwMode="auto">
          <a:xfrm>
            <a:off x="1028789" y="838231"/>
            <a:ext cx="2070800" cy="500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8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sz="1600">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FontTx/>
              <a:buNone/>
            </a:pPr>
            <a:r>
              <a:rPr lang="ja-JP" altLang="en-US" u="sng" kern="0" dirty="0" smtClean="0"/>
              <a:t>スイッチオン</a:t>
            </a:r>
            <a:endParaRPr lang="en-US" altLang="ja-JP" u="sng" kern="0" dirty="0" smtClean="0"/>
          </a:p>
        </p:txBody>
      </p:sp>
      <p:sp>
        <p:nvSpPr>
          <p:cNvPr id="21" name="コンテンツ プレースホルダー 1"/>
          <p:cNvSpPr txBox="1">
            <a:spLocks/>
          </p:cNvSpPr>
          <p:nvPr/>
        </p:nvSpPr>
        <p:spPr bwMode="auto">
          <a:xfrm>
            <a:off x="5724128" y="844463"/>
            <a:ext cx="2070800" cy="500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8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sz="1600">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FontTx/>
              <a:buNone/>
            </a:pPr>
            <a:r>
              <a:rPr lang="ja-JP" altLang="en-US" u="sng" kern="0" dirty="0" smtClean="0"/>
              <a:t>スイッチオフ</a:t>
            </a:r>
            <a:endParaRPr lang="en-US" altLang="ja-JP" u="sng" kern="0" dirty="0" smtClean="0"/>
          </a:p>
        </p:txBody>
      </p:sp>
      <p:sp>
        <p:nvSpPr>
          <p:cNvPr id="22" name="円/楕円 21"/>
          <p:cNvSpPr/>
          <p:nvPr/>
        </p:nvSpPr>
        <p:spPr bwMode="auto">
          <a:xfrm>
            <a:off x="7373146" y="3519244"/>
            <a:ext cx="1296360" cy="1000802"/>
          </a:xfrm>
          <a:prstGeom prst="ellipse">
            <a:avLst/>
          </a:prstGeom>
          <a:no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sp>
        <p:nvSpPr>
          <p:cNvPr id="33" name="コンテンツ プレースホルダー 1"/>
          <p:cNvSpPr txBox="1">
            <a:spLocks/>
          </p:cNvSpPr>
          <p:nvPr/>
        </p:nvSpPr>
        <p:spPr bwMode="auto">
          <a:xfrm>
            <a:off x="913969" y="5783385"/>
            <a:ext cx="7755537" cy="6795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8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sz="1600">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FontTx/>
              <a:buNone/>
            </a:pPr>
            <a:r>
              <a:rPr lang="ja-JP" altLang="en-US" sz="3200" kern="0" dirty="0" smtClean="0"/>
              <a:t>インバータ電源が変化しない工夫が必要</a:t>
            </a:r>
            <a:endParaRPr lang="en-US" altLang="ja-JP" sz="3200" kern="0" dirty="0" smtClean="0"/>
          </a:p>
        </p:txBody>
      </p:sp>
      <p:cxnSp>
        <p:nvCxnSpPr>
          <p:cNvPr id="34" name="直線矢印コネクタ 33"/>
          <p:cNvCxnSpPr/>
          <p:nvPr/>
        </p:nvCxnSpPr>
        <p:spPr bwMode="auto">
          <a:xfrm>
            <a:off x="322858" y="6088490"/>
            <a:ext cx="638095" cy="1675"/>
          </a:xfrm>
          <a:prstGeom prst="straightConnector1">
            <a:avLst/>
          </a:prstGeom>
          <a:solidFill>
            <a:schemeClr val="accent1"/>
          </a:solidFill>
          <a:ln w="190500" cap="flat" cmpd="sng" algn="ctr">
            <a:solidFill>
              <a:srgbClr val="0000FF"/>
            </a:solidFill>
            <a:prstDash val="solid"/>
            <a:round/>
            <a:headEnd type="none" w="lg" len="med"/>
            <a:tailEnd type="stealth" w="med"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7339023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53250" y="2144449"/>
            <a:ext cx="3109329" cy="4104456"/>
          </a:xfrm>
          <a:prstGeom prst="rect">
            <a:avLst/>
          </a:prstGeom>
        </p:spPr>
      </p:pic>
      <p:sp>
        <p:nvSpPr>
          <p:cNvPr id="3" name="日付プレースホルダー 2"/>
          <p:cNvSpPr>
            <a:spLocks noGrp="1"/>
          </p:cNvSpPr>
          <p:nvPr>
            <p:ph type="dt" sz="half" idx="10"/>
          </p:nvPr>
        </p:nvSpPr>
        <p:spPr/>
        <p:txBody>
          <a:bodyPr/>
          <a:lstStyle/>
          <a:p>
            <a:r>
              <a:rPr lang="en-US" altLang="ja-JP" smtClean="0"/>
              <a:t>2013/03/22</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K.Kimura, Tokyo Tech</a:t>
            </a:r>
            <a:endParaRPr lang="en-US" altLang="ja-JP"/>
          </a:p>
        </p:txBody>
      </p:sp>
      <p:sp>
        <p:nvSpPr>
          <p:cNvPr id="5" name="タイトル 4"/>
          <p:cNvSpPr>
            <a:spLocks noGrp="1"/>
          </p:cNvSpPr>
          <p:nvPr>
            <p:ph type="title"/>
          </p:nvPr>
        </p:nvSpPr>
        <p:spPr>
          <a:xfrm>
            <a:off x="323850" y="39713"/>
            <a:ext cx="2031325" cy="661962"/>
          </a:xfrm>
        </p:spPr>
        <p:txBody>
          <a:bodyPr/>
          <a:lstStyle/>
          <a:p>
            <a:r>
              <a:rPr lang="ja-JP" altLang="en-US" dirty="0" smtClean="0"/>
              <a:t>提案手法</a:t>
            </a:r>
            <a:endParaRPr kumimoji="1" lang="ja-JP" altLang="en-US" dirty="0"/>
          </a:p>
        </p:txBody>
      </p:sp>
      <p:sp>
        <p:nvSpPr>
          <p:cNvPr id="11" name="コンテンツ プレースホルダー 1"/>
          <p:cNvSpPr txBox="1">
            <a:spLocks/>
          </p:cNvSpPr>
          <p:nvPr/>
        </p:nvSpPr>
        <p:spPr bwMode="auto">
          <a:xfrm>
            <a:off x="185399" y="893186"/>
            <a:ext cx="4608512" cy="1073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8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sz="1600">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None/>
            </a:pPr>
            <a:r>
              <a:rPr lang="ja-JP" altLang="en-US" sz="3200" u="sng" dirty="0" smtClean="0"/>
              <a:t>電源ダンピング</a:t>
            </a:r>
            <a:endParaRPr lang="en-US" altLang="ja-JP" sz="3200" dirty="0"/>
          </a:p>
          <a:p>
            <a:pPr marL="0" indent="0">
              <a:buNone/>
            </a:pPr>
            <a:r>
              <a:rPr lang="en-US" altLang="ja-JP" sz="3200" dirty="0" smtClean="0"/>
              <a:t>RC</a:t>
            </a:r>
            <a:r>
              <a:rPr lang="ja-JP" altLang="en-US" sz="3200" dirty="0" smtClean="0"/>
              <a:t>フィルタを挿入する</a:t>
            </a:r>
            <a:endParaRPr lang="en-US" altLang="ja-JP" sz="3200" dirty="0" smtClean="0"/>
          </a:p>
          <a:p>
            <a:pPr marL="0" indent="0">
              <a:buNone/>
            </a:pPr>
            <a:endParaRPr lang="en-US" altLang="ja-JP" sz="3200" dirty="0" smtClean="0"/>
          </a:p>
        </p:txBody>
      </p:sp>
      <p:sp>
        <p:nvSpPr>
          <p:cNvPr id="2" name="正方形/長方形 1"/>
          <p:cNvSpPr/>
          <p:nvPr/>
        </p:nvSpPr>
        <p:spPr>
          <a:xfrm>
            <a:off x="370431" y="4921752"/>
            <a:ext cx="4541317" cy="1077218"/>
          </a:xfrm>
          <a:prstGeom prst="rect">
            <a:avLst/>
          </a:prstGeom>
        </p:spPr>
        <p:txBody>
          <a:bodyPr wrap="square">
            <a:spAutoFit/>
          </a:bodyPr>
          <a:lstStyle/>
          <a:p>
            <a:pPr marL="457200" indent="-457200" fontAlgn="auto">
              <a:spcBef>
                <a:spcPts val="0"/>
              </a:spcBef>
              <a:spcAft>
                <a:spcPts val="0"/>
              </a:spcAft>
              <a:buClr>
                <a:srgbClr val="FF0000"/>
              </a:buClr>
              <a:buFont typeface="Wingdings" pitchFamily="2" charset="2"/>
              <a:buChar char="J"/>
            </a:pPr>
            <a:r>
              <a:rPr lang="ja-JP" altLang="en-US" sz="3200" dirty="0" smtClean="0">
                <a:solidFill>
                  <a:srgbClr val="000000"/>
                </a:solidFill>
                <a:latin typeface="+mn-ea"/>
              </a:rPr>
              <a:t>実効的な電源電圧の</a:t>
            </a:r>
            <a:r>
              <a:rPr lang="ja-JP" altLang="en-US" sz="3200" dirty="0" smtClean="0">
                <a:solidFill>
                  <a:srgbClr val="000000"/>
                </a:solidFill>
                <a:latin typeface="+mn-ea"/>
              </a:rPr>
              <a:t>変動を緩やかにできる</a:t>
            </a:r>
            <a:endParaRPr lang="en-US" altLang="ja-JP" sz="3200" dirty="0">
              <a:solidFill>
                <a:srgbClr val="000000"/>
              </a:solidFill>
              <a:latin typeface="+mn-ea"/>
            </a:endParaRPr>
          </a:p>
        </p:txBody>
      </p:sp>
      <p:pic>
        <p:nvPicPr>
          <p:cNvPr id="7" name="図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84527" y="1321357"/>
            <a:ext cx="1998533" cy="1005756"/>
          </a:xfrm>
          <a:prstGeom prst="rect">
            <a:avLst/>
          </a:prstGeom>
        </p:spPr>
      </p:pic>
      <p:sp>
        <p:nvSpPr>
          <p:cNvPr id="13" name="円/楕円 12"/>
          <p:cNvSpPr/>
          <p:nvPr/>
        </p:nvSpPr>
        <p:spPr bwMode="auto">
          <a:xfrm>
            <a:off x="4911748" y="893186"/>
            <a:ext cx="2363336" cy="1660550"/>
          </a:xfrm>
          <a:prstGeom prst="ellipse">
            <a:avLst/>
          </a:prstGeom>
          <a:no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cxnSp>
        <p:nvCxnSpPr>
          <p:cNvPr id="14" name="直線矢印コネクタ 13"/>
          <p:cNvCxnSpPr>
            <a:stCxn id="13" idx="5"/>
          </p:cNvCxnSpPr>
          <p:nvPr/>
        </p:nvCxnSpPr>
        <p:spPr bwMode="auto">
          <a:xfrm>
            <a:off x="6928981" y="2310554"/>
            <a:ext cx="722802" cy="1066274"/>
          </a:xfrm>
          <a:prstGeom prst="straightConnector1">
            <a:avLst/>
          </a:prstGeom>
          <a:solidFill>
            <a:schemeClr val="accent1"/>
          </a:solidFill>
          <a:ln w="3810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20" name="テキスト ボックス 19"/>
              <p:cNvSpPr txBox="1"/>
              <p:nvPr/>
            </p:nvSpPr>
            <p:spPr>
              <a:xfrm>
                <a:off x="6765343" y="1547236"/>
                <a:ext cx="567399" cy="553998"/>
              </a:xfrm>
              <a:prstGeom prst="rect">
                <a:avLst/>
              </a:prstGeom>
              <a:noFill/>
            </p:spPr>
            <p:txBody>
              <a:bodyPr wrap="square" lIns="0" tIns="0" rIns="0" bIns="0" rtlCol="0">
                <a:spAutoFit/>
              </a:bodyPr>
              <a:lstStyle/>
              <a:p>
                <a:pPr>
                  <a:buNone/>
                </a:pPr>
                <a14:m>
                  <m:oMathPara xmlns:m="http://schemas.openxmlformats.org/officeDocument/2006/math">
                    <m:oMathParaPr>
                      <m:jc m:val="centerGroup"/>
                    </m:oMathParaPr>
                    <m:oMath xmlns:m="http://schemas.openxmlformats.org/officeDocument/2006/math">
                      <m:sSup>
                        <m:sSupPr>
                          <m:ctrlPr>
                            <a:rPr kumimoji="1" lang="en-US" altLang="ja-JP" i="1" smtClean="0">
                              <a:solidFill>
                                <a:srgbClr val="0000FF"/>
                              </a:solidFill>
                              <a:latin typeface="Cambria Math" panose="02040503050406030204" pitchFamily="18" charset="0"/>
                            </a:rPr>
                          </m:ctrlPr>
                        </m:sSupPr>
                        <m:e>
                          <m:r>
                            <a:rPr kumimoji="1" lang="en-US" altLang="ja-JP" b="1" i="1" smtClean="0">
                              <a:solidFill>
                                <a:srgbClr val="0000FF"/>
                              </a:solidFill>
                              <a:latin typeface="Cambria Math" panose="02040503050406030204" pitchFamily="18" charset="0"/>
                            </a:rPr>
                            <m:t>𝑽</m:t>
                          </m:r>
                        </m:e>
                        <m:sup>
                          <m:r>
                            <a:rPr kumimoji="1" lang="en-US" altLang="ja-JP" b="1" i="1" smtClean="0">
                              <a:solidFill>
                                <a:srgbClr val="0000FF"/>
                              </a:solidFill>
                              <a:latin typeface="Cambria Math" panose="02040503050406030204" pitchFamily="18" charset="0"/>
                            </a:rPr>
                            <m:t>′</m:t>
                          </m:r>
                        </m:sup>
                      </m:sSup>
                    </m:oMath>
                  </m:oMathPara>
                </a14:m>
                <a:endParaRPr kumimoji="1" lang="ja-JP" altLang="en-US" dirty="0">
                  <a:solidFill>
                    <a:srgbClr val="0000FF"/>
                  </a:solidFill>
                </a:endParaRPr>
              </a:p>
            </p:txBody>
          </p:sp>
        </mc:Choice>
        <mc:Fallback xmlns="">
          <p:sp>
            <p:nvSpPr>
              <p:cNvPr id="20" name="テキスト ボックス 19"/>
              <p:cNvSpPr txBox="1">
                <a:spLocks noRot="1" noChangeAspect="1" noMove="1" noResize="1" noEditPoints="1" noAdjustHandles="1" noChangeArrowheads="1" noChangeShapeType="1" noTextEdit="1"/>
              </p:cNvSpPr>
              <p:nvPr/>
            </p:nvSpPr>
            <p:spPr>
              <a:xfrm>
                <a:off x="6765343" y="1547236"/>
                <a:ext cx="567399" cy="553998"/>
              </a:xfrm>
              <a:prstGeom prst="rect">
                <a:avLst/>
              </a:prstGeom>
              <a:blipFill rotWithShape="0">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5" name="テキスト ボックス 14"/>
              <p:cNvSpPr txBox="1"/>
              <p:nvPr/>
            </p:nvSpPr>
            <p:spPr>
              <a:xfrm>
                <a:off x="5084527" y="1547236"/>
                <a:ext cx="428002" cy="553998"/>
              </a:xfrm>
              <a:prstGeom prst="rect">
                <a:avLst/>
              </a:prstGeom>
              <a:noFill/>
            </p:spPr>
            <p:txBody>
              <a:bodyPr wrap="square" lIns="0" tIns="0" rIns="0" bIns="0" rtlCol="0">
                <a:spAutoFit/>
              </a:bodyPr>
              <a:lstStyle/>
              <a:p>
                <a:pPr>
                  <a:buNone/>
                </a:pPr>
                <a14:m>
                  <m:oMathPara xmlns:m="http://schemas.openxmlformats.org/officeDocument/2006/math">
                    <m:oMathParaPr>
                      <m:jc m:val="centerGroup"/>
                    </m:oMathParaPr>
                    <m:oMath xmlns:m="http://schemas.openxmlformats.org/officeDocument/2006/math">
                      <m:sSub>
                        <m:sSubPr>
                          <m:ctrlPr>
                            <a:rPr lang="en-US" altLang="ja-JP" i="1" smtClean="0">
                              <a:solidFill>
                                <a:srgbClr val="0000FF"/>
                              </a:solidFill>
                              <a:latin typeface="Cambria Math" panose="02040503050406030204" pitchFamily="18" charset="0"/>
                            </a:rPr>
                          </m:ctrlPr>
                        </m:sSubPr>
                        <m:e>
                          <m:r>
                            <a:rPr lang="en-US" altLang="ja-JP" b="1" i="1" smtClean="0">
                              <a:solidFill>
                                <a:srgbClr val="0000FF"/>
                              </a:solidFill>
                              <a:latin typeface="Cambria Math" panose="02040503050406030204" pitchFamily="18" charset="0"/>
                            </a:rPr>
                            <m:t>𝑽</m:t>
                          </m:r>
                        </m:e>
                        <m:sub>
                          <m:r>
                            <a:rPr lang="en-US" altLang="ja-JP" b="1" i="1" smtClean="0">
                              <a:solidFill>
                                <a:srgbClr val="0000FF"/>
                              </a:solidFill>
                              <a:latin typeface="Cambria Math" panose="02040503050406030204" pitchFamily="18" charset="0"/>
                            </a:rPr>
                            <m:t>𝑫𝑫</m:t>
                          </m:r>
                        </m:sub>
                      </m:sSub>
                    </m:oMath>
                  </m:oMathPara>
                </a14:m>
                <a:endParaRPr kumimoji="1" lang="ja-JP" altLang="en-US" dirty="0">
                  <a:solidFill>
                    <a:srgbClr val="0000FF"/>
                  </a:solidFill>
                </a:endParaRPr>
              </a:p>
            </p:txBody>
          </p:sp>
        </mc:Choice>
        <mc:Fallback xmlns="">
          <p:sp>
            <p:nvSpPr>
              <p:cNvPr id="15" name="テキスト ボックス 14"/>
              <p:cNvSpPr txBox="1">
                <a:spLocks noRot="1" noChangeAspect="1" noMove="1" noResize="1" noEditPoints="1" noAdjustHandles="1" noChangeArrowheads="1" noChangeShapeType="1" noTextEdit="1"/>
              </p:cNvSpPr>
              <p:nvPr/>
            </p:nvSpPr>
            <p:spPr>
              <a:xfrm>
                <a:off x="5084527" y="1547236"/>
                <a:ext cx="428002" cy="553998"/>
              </a:xfrm>
              <a:prstGeom prst="rect">
                <a:avLst/>
              </a:prstGeom>
              <a:blipFill rotWithShape="0">
                <a:blip r:embed="rId6"/>
                <a:stretch>
                  <a:fillRect r="-82857"/>
                </a:stretch>
              </a:blipFill>
            </p:spPr>
            <p:txBody>
              <a:bodyPr/>
              <a:lstStyle/>
              <a:p>
                <a:r>
                  <a:rPr lang="ja-JP" altLang="en-US">
                    <a:noFill/>
                  </a:rPr>
                  <a:t> </a:t>
                </a:r>
              </a:p>
            </p:txBody>
          </p:sp>
        </mc:Fallback>
      </mc:AlternateContent>
      <p:pic>
        <p:nvPicPr>
          <p:cNvPr id="17" name="図 1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74496" y="2101234"/>
            <a:ext cx="4227582" cy="2511564"/>
          </a:xfrm>
          <a:prstGeom prst="rect">
            <a:avLst/>
          </a:prstGeom>
        </p:spPr>
      </p:pic>
    </p:spTree>
    <p:extLst>
      <p:ext uri="{BB962C8B-B14F-4D97-AF65-F5344CB8AC3E}">
        <p14:creationId xmlns:p14="http://schemas.microsoft.com/office/powerpoint/2010/main" val="23649156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8399" y="800003"/>
            <a:ext cx="7848017" cy="4190712"/>
          </a:xfrm>
          <a:prstGeom prst="rect">
            <a:avLst/>
          </a:prstGeom>
        </p:spPr>
      </p:pic>
      <p:sp>
        <p:nvSpPr>
          <p:cNvPr id="3" name="日付プレースホルダー 2"/>
          <p:cNvSpPr>
            <a:spLocks noGrp="1"/>
          </p:cNvSpPr>
          <p:nvPr>
            <p:ph type="dt" sz="half" idx="10"/>
          </p:nvPr>
        </p:nvSpPr>
        <p:spPr/>
        <p:txBody>
          <a:bodyPr/>
          <a:lstStyle/>
          <a:p>
            <a:r>
              <a:rPr lang="en-US" altLang="ja-JP" smtClean="0"/>
              <a:t>2013/03/22</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K.Kimura, Tokyo Tech</a:t>
            </a:r>
            <a:endParaRPr lang="en-US" altLang="ja-JP"/>
          </a:p>
        </p:txBody>
      </p:sp>
      <p:sp>
        <p:nvSpPr>
          <p:cNvPr id="5" name="タイトル 4"/>
          <p:cNvSpPr>
            <a:spLocks noGrp="1"/>
          </p:cNvSpPr>
          <p:nvPr>
            <p:ph type="title"/>
          </p:nvPr>
        </p:nvSpPr>
        <p:spPr>
          <a:xfrm>
            <a:off x="323850" y="39713"/>
            <a:ext cx="3416320" cy="661962"/>
          </a:xfrm>
        </p:spPr>
        <p:txBody>
          <a:bodyPr/>
          <a:lstStyle/>
          <a:p>
            <a:r>
              <a:rPr lang="ja-JP" altLang="en-US" dirty="0" smtClean="0"/>
              <a:t>提案</a:t>
            </a:r>
            <a:r>
              <a:rPr lang="ja-JP" altLang="en-US" dirty="0"/>
              <a:t>手法</a:t>
            </a:r>
            <a:r>
              <a:rPr lang="ja-JP" altLang="en-US" dirty="0" smtClean="0"/>
              <a:t>の効果</a:t>
            </a:r>
            <a:endParaRPr kumimoji="1" lang="ja-JP" altLang="en-US" dirty="0"/>
          </a:p>
        </p:txBody>
      </p:sp>
      <p:sp>
        <p:nvSpPr>
          <p:cNvPr id="11" name="コンテンツ プレースホルダー 1"/>
          <p:cNvSpPr>
            <a:spLocks noGrp="1"/>
          </p:cNvSpPr>
          <p:nvPr>
            <p:ph idx="1"/>
          </p:nvPr>
        </p:nvSpPr>
        <p:spPr>
          <a:xfrm>
            <a:off x="323850" y="4948502"/>
            <a:ext cx="7200478" cy="1018296"/>
          </a:xfrm>
        </p:spPr>
        <p:txBody>
          <a:bodyPr/>
          <a:lstStyle/>
          <a:p>
            <a:pPr marL="0" indent="0">
              <a:buNone/>
            </a:pPr>
            <a:r>
              <a:rPr lang="ja-JP" altLang="en-US" dirty="0" smtClean="0"/>
              <a:t>ゆるやかに周波数変動すれば</a:t>
            </a:r>
            <a:endParaRPr lang="en-US" altLang="ja-JP" dirty="0" smtClean="0"/>
          </a:p>
          <a:p>
            <a:pPr marL="0" indent="0">
              <a:buNone/>
            </a:pPr>
            <a:r>
              <a:rPr lang="en-US" altLang="ja-JP" dirty="0" smtClean="0"/>
              <a:t>PLL</a:t>
            </a:r>
            <a:r>
              <a:rPr lang="ja-JP" altLang="en-US" dirty="0" smtClean="0"/>
              <a:t>による</a:t>
            </a:r>
            <a:r>
              <a:rPr lang="en-US" altLang="ja-JP" dirty="0" err="1" smtClean="0"/>
              <a:t>Vctrl</a:t>
            </a:r>
            <a:r>
              <a:rPr lang="ja-JP" altLang="en-US" dirty="0" smtClean="0"/>
              <a:t>からの周波数補償が可能。</a:t>
            </a:r>
            <a:endParaRPr lang="en-US" altLang="ja-JP" dirty="0" smtClean="0"/>
          </a:p>
        </p:txBody>
      </p:sp>
      <p:cxnSp>
        <p:nvCxnSpPr>
          <p:cNvPr id="14" name="直線矢印コネクタ 13"/>
          <p:cNvCxnSpPr/>
          <p:nvPr/>
        </p:nvCxnSpPr>
        <p:spPr bwMode="auto">
          <a:xfrm>
            <a:off x="939368" y="6228632"/>
            <a:ext cx="638095" cy="1675"/>
          </a:xfrm>
          <a:prstGeom prst="straightConnector1">
            <a:avLst/>
          </a:prstGeom>
          <a:solidFill>
            <a:schemeClr val="accent1"/>
          </a:solidFill>
          <a:ln w="190500" cap="flat" cmpd="sng" algn="ctr">
            <a:solidFill>
              <a:srgbClr val="0000FF"/>
            </a:solidFill>
            <a:prstDash val="solid"/>
            <a:round/>
            <a:headEnd type="none" w="lg" len="med"/>
            <a:tailEnd type="stealth" w="med"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コンテンツ プレースホルダー 1"/>
          <p:cNvSpPr txBox="1">
            <a:spLocks/>
          </p:cNvSpPr>
          <p:nvPr/>
        </p:nvSpPr>
        <p:spPr bwMode="auto">
          <a:xfrm>
            <a:off x="1547664" y="5926894"/>
            <a:ext cx="6768752" cy="5048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8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sz="1600">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FontTx/>
              <a:buNone/>
            </a:pPr>
            <a:r>
              <a:rPr lang="ja-JP" altLang="en-US" sz="3200" kern="0" dirty="0" smtClean="0">
                <a:solidFill>
                  <a:srgbClr val="FF0000"/>
                </a:solidFill>
              </a:rPr>
              <a:t>周波数</a:t>
            </a:r>
            <a:r>
              <a:rPr lang="ja-JP" altLang="en-US" sz="3200" kern="0" dirty="0">
                <a:solidFill>
                  <a:srgbClr val="FF0000"/>
                </a:solidFill>
              </a:rPr>
              <a:t>変動</a:t>
            </a:r>
            <a:r>
              <a:rPr lang="ja-JP" altLang="en-US" sz="3200" kern="0" dirty="0" smtClean="0">
                <a:solidFill>
                  <a:srgbClr val="FF0000"/>
                </a:solidFill>
              </a:rPr>
              <a:t>が減り、ロックが</a:t>
            </a:r>
            <a:r>
              <a:rPr lang="ja-JP" altLang="en-US" sz="3200" kern="0" dirty="0">
                <a:solidFill>
                  <a:srgbClr val="FF0000"/>
                </a:solidFill>
              </a:rPr>
              <a:t>外</a:t>
            </a:r>
            <a:r>
              <a:rPr lang="ja-JP" altLang="en-US" sz="3200" kern="0" dirty="0" smtClean="0">
                <a:solidFill>
                  <a:srgbClr val="FF0000"/>
                </a:solidFill>
              </a:rPr>
              <a:t>れない</a:t>
            </a:r>
            <a:endParaRPr lang="en-US" altLang="ja-JP" sz="3200" kern="0" dirty="0" smtClean="0">
              <a:solidFill>
                <a:srgbClr val="FF0000"/>
              </a:solidFill>
            </a:endParaRPr>
          </a:p>
        </p:txBody>
      </p:sp>
      <p:cxnSp>
        <p:nvCxnSpPr>
          <p:cNvPr id="13" name="直線コネクタ 12"/>
          <p:cNvCxnSpPr/>
          <p:nvPr/>
        </p:nvCxnSpPr>
        <p:spPr bwMode="auto">
          <a:xfrm>
            <a:off x="4126255" y="788845"/>
            <a:ext cx="0" cy="4047428"/>
          </a:xfrm>
          <a:prstGeom prst="line">
            <a:avLst/>
          </a:prstGeom>
          <a:solidFill>
            <a:schemeClr val="accent1"/>
          </a:solidFill>
          <a:ln w="381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0901896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smtClean="0"/>
              <a:t>2013/03/22</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K.Kimura, Tokyo Tech</a:t>
            </a:r>
            <a:endParaRPr lang="en-US" altLang="ja-JP"/>
          </a:p>
        </p:txBody>
      </p:sp>
      <p:sp>
        <p:nvSpPr>
          <p:cNvPr id="5" name="タイトル 4"/>
          <p:cNvSpPr>
            <a:spLocks noGrp="1"/>
          </p:cNvSpPr>
          <p:nvPr>
            <p:ph type="title"/>
          </p:nvPr>
        </p:nvSpPr>
        <p:spPr>
          <a:xfrm>
            <a:off x="323850" y="39713"/>
            <a:ext cx="4801314" cy="661962"/>
          </a:xfrm>
        </p:spPr>
        <p:txBody>
          <a:bodyPr/>
          <a:lstStyle/>
          <a:p>
            <a:r>
              <a:rPr lang="ja-JP" altLang="en-US" dirty="0"/>
              <a:t>許容</a:t>
            </a:r>
            <a:r>
              <a:rPr lang="ja-JP" altLang="en-US" dirty="0" smtClean="0"/>
              <a:t>できる周波数</a:t>
            </a:r>
            <a:r>
              <a:rPr lang="ja-JP" altLang="en-US" dirty="0"/>
              <a:t>変動</a:t>
            </a:r>
            <a:endParaRPr kumimoji="1" lang="ja-JP" altLang="en-US" dirty="0"/>
          </a:p>
        </p:txBody>
      </p:sp>
      <p:sp>
        <p:nvSpPr>
          <p:cNvPr id="11" name="コンテンツ プレースホルダー 1"/>
          <p:cNvSpPr>
            <a:spLocks noGrp="1"/>
          </p:cNvSpPr>
          <p:nvPr>
            <p:ph idx="1"/>
          </p:nvPr>
        </p:nvSpPr>
        <p:spPr>
          <a:xfrm>
            <a:off x="323850" y="973197"/>
            <a:ext cx="8568630" cy="1018296"/>
          </a:xfrm>
        </p:spPr>
        <p:txBody>
          <a:bodyPr/>
          <a:lstStyle/>
          <a:p>
            <a:pPr marL="0" indent="0">
              <a:buFontTx/>
              <a:buNone/>
            </a:pPr>
            <a:r>
              <a:rPr lang="en-US" altLang="ja-JP" dirty="0" smtClean="0"/>
              <a:t>PLL</a:t>
            </a:r>
            <a:r>
              <a:rPr lang="ja-JP" altLang="en-US" dirty="0"/>
              <a:t>の</a:t>
            </a:r>
            <a:r>
              <a:rPr lang="ja-JP" altLang="en-US" dirty="0" smtClean="0"/>
              <a:t>入力と出力周波数の位相誤差が</a:t>
            </a:r>
            <a:endParaRPr lang="en-US" altLang="ja-JP" dirty="0" smtClean="0"/>
          </a:p>
          <a:p>
            <a:pPr marL="0" indent="0">
              <a:buFontTx/>
              <a:buNone/>
            </a:pPr>
            <a:r>
              <a:rPr lang="en-US" altLang="ja-JP" dirty="0" smtClean="0"/>
              <a:t>VCO</a:t>
            </a:r>
            <a:r>
              <a:rPr lang="ja-JP" altLang="en-US" dirty="0"/>
              <a:t>の</a:t>
            </a:r>
            <a:r>
              <a:rPr lang="ja-JP" altLang="en-US" dirty="0" smtClean="0"/>
              <a:t>周波数</a:t>
            </a:r>
            <a:r>
              <a:rPr lang="ja-JP" altLang="en-US" dirty="0" smtClean="0"/>
              <a:t>の</a:t>
            </a:r>
            <a:r>
              <a:rPr lang="en-US" altLang="ja-JP" dirty="0"/>
              <a:t>5</a:t>
            </a:r>
            <a:r>
              <a:rPr lang="en-US" altLang="ja-JP" dirty="0" smtClean="0"/>
              <a:t>0ppm</a:t>
            </a:r>
            <a:r>
              <a:rPr lang="ja-JP" altLang="en-US" dirty="0" smtClean="0"/>
              <a:t>以上で、ロックが外れたとする。</a:t>
            </a:r>
            <a:endParaRPr lang="en-US" altLang="ja-JP" dirty="0"/>
          </a:p>
        </p:txBody>
      </p:sp>
      <p:sp>
        <p:nvSpPr>
          <p:cNvPr id="6" name="正方形/長方形 5"/>
          <p:cNvSpPr/>
          <p:nvPr/>
        </p:nvSpPr>
        <p:spPr>
          <a:xfrm>
            <a:off x="1259632" y="2966358"/>
            <a:ext cx="5497018" cy="646331"/>
          </a:xfrm>
          <a:prstGeom prst="rect">
            <a:avLst/>
          </a:prstGeom>
        </p:spPr>
        <p:txBody>
          <a:bodyPr wrap="none">
            <a:spAutoFit/>
          </a:bodyPr>
          <a:lstStyle/>
          <a:p>
            <a:pPr>
              <a:buNone/>
            </a:pPr>
            <a:r>
              <a:rPr lang="en-US" altLang="ja-JP" b="1" dirty="0" smtClean="0">
                <a:ea typeface="Cambria Math" panose="02040503050406030204" pitchFamily="18" charset="0"/>
              </a:rPr>
              <a:t>20 GHz×0.005% = </a:t>
            </a:r>
            <a:r>
              <a:rPr lang="en-US" altLang="ja-JP" dirty="0" smtClean="0">
                <a:solidFill>
                  <a:srgbClr val="FF0000"/>
                </a:solidFill>
                <a:ea typeface="Cambria Math" panose="02040503050406030204" pitchFamily="18" charset="0"/>
              </a:rPr>
              <a:t>1</a:t>
            </a:r>
            <a:r>
              <a:rPr lang="ja-JP" altLang="en-US" dirty="0">
                <a:solidFill>
                  <a:srgbClr val="FF0000"/>
                </a:solidFill>
                <a:ea typeface="Cambria Math" panose="02040503050406030204" pitchFamily="18" charset="0"/>
              </a:rPr>
              <a:t> </a:t>
            </a:r>
            <a:r>
              <a:rPr lang="en-US" altLang="ja-JP" dirty="0" smtClean="0">
                <a:solidFill>
                  <a:srgbClr val="FF0000"/>
                </a:solidFill>
                <a:ea typeface="Cambria Math" panose="02040503050406030204" pitchFamily="18" charset="0"/>
              </a:rPr>
              <a:t>M</a:t>
            </a:r>
            <a:r>
              <a:rPr lang="en-US" altLang="ja-JP" b="1" dirty="0" smtClean="0">
                <a:solidFill>
                  <a:srgbClr val="FF0000"/>
                </a:solidFill>
                <a:ea typeface="Cambria Math" panose="02040503050406030204" pitchFamily="18" charset="0"/>
              </a:rPr>
              <a:t>Hz</a:t>
            </a:r>
            <a:endParaRPr lang="ja-JP" altLang="en-US" dirty="0">
              <a:solidFill>
                <a:srgbClr val="FF0000"/>
              </a:solidFill>
            </a:endParaRPr>
          </a:p>
        </p:txBody>
      </p:sp>
      <mc:AlternateContent xmlns:mc="http://schemas.openxmlformats.org/markup-compatibility/2006" xmlns:a14="http://schemas.microsoft.com/office/drawing/2010/main">
        <mc:Choice Requires="a14">
          <p:sp>
            <p:nvSpPr>
              <p:cNvPr id="15" name="コンテンツ プレースホルダー 1"/>
              <p:cNvSpPr txBox="1">
                <a:spLocks/>
              </p:cNvSpPr>
              <p:nvPr/>
            </p:nvSpPr>
            <p:spPr bwMode="auto">
              <a:xfrm>
                <a:off x="323850" y="2461269"/>
                <a:ext cx="5184576" cy="597065"/>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8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sz="1600">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FontTx/>
                  <a:buNone/>
                </a:pPr>
                <a:r>
                  <a:rPr lang="ja-JP" altLang="en-US" kern="0" dirty="0" smtClean="0"/>
                  <a:t>許容可能な周波数変動差</a:t>
                </a:r>
                <a14:m>
                  <m:oMath xmlns:m="http://schemas.openxmlformats.org/officeDocument/2006/math">
                    <m:r>
                      <a:rPr lang="ja-JP" altLang="en-US" i="1" kern="0" smtClean="0">
                        <a:latin typeface="Cambria Math" panose="02040503050406030204" pitchFamily="18" charset="0"/>
                      </a:rPr>
                      <m:t>∆</m:t>
                    </m:r>
                    <m:r>
                      <a:rPr lang="en-US" altLang="ja-JP" b="1" i="1" kern="0" smtClean="0">
                        <a:latin typeface="Cambria Math" panose="02040503050406030204" pitchFamily="18" charset="0"/>
                      </a:rPr>
                      <m:t>𝒇</m:t>
                    </m:r>
                  </m:oMath>
                </a14:m>
                <a:r>
                  <a:rPr lang="ja-JP" altLang="en-US" kern="0" dirty="0" smtClean="0"/>
                  <a:t>は</a:t>
                </a:r>
                <a:endParaRPr lang="en-US" altLang="ja-JP" kern="0" dirty="0"/>
              </a:p>
            </p:txBody>
          </p:sp>
        </mc:Choice>
        <mc:Fallback xmlns="">
          <p:sp>
            <p:nvSpPr>
              <p:cNvPr id="15" name="コンテンツ プレースホルダー 1"/>
              <p:cNvSpPr txBox="1">
                <a:spLocks noRot="1" noChangeAspect="1" noMove="1" noResize="1" noEditPoints="1" noAdjustHandles="1" noChangeArrowheads="1" noChangeShapeType="1" noTextEdit="1"/>
              </p:cNvSpPr>
              <p:nvPr/>
            </p:nvSpPr>
            <p:spPr bwMode="auto">
              <a:xfrm>
                <a:off x="323850" y="2461269"/>
                <a:ext cx="5184576" cy="597065"/>
              </a:xfrm>
              <a:prstGeom prst="rect">
                <a:avLst/>
              </a:prstGeom>
              <a:blipFill rotWithShape="0">
                <a:blip r:embed="rId4"/>
                <a:stretch>
                  <a:fillRect l="-2350" t="-14286" b="-1224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a:noFill/>
                  </a:rPr>
                  <a:t> </a:t>
                </a:r>
              </a:p>
            </p:txBody>
          </p:sp>
        </mc:Fallback>
      </mc:AlternateContent>
      <p:pic>
        <p:nvPicPr>
          <p:cNvPr id="13" name="図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97560" y="3755924"/>
            <a:ext cx="4214339" cy="2418064"/>
          </a:xfrm>
          <a:prstGeom prst="rect">
            <a:avLst/>
          </a:prstGeom>
        </p:spPr>
      </p:pic>
      <p:cxnSp>
        <p:nvCxnSpPr>
          <p:cNvPr id="9" name="直線矢印コネクタ 8"/>
          <p:cNvCxnSpPr/>
          <p:nvPr/>
        </p:nvCxnSpPr>
        <p:spPr bwMode="auto">
          <a:xfrm flipH="1">
            <a:off x="5219750" y="5013176"/>
            <a:ext cx="792410" cy="0"/>
          </a:xfrm>
          <a:prstGeom prst="straightConnector1">
            <a:avLst/>
          </a:prstGeom>
          <a:solidFill>
            <a:schemeClr val="accent1"/>
          </a:solidFill>
          <a:ln w="3810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正方形/長方形 11"/>
          <p:cNvSpPr/>
          <p:nvPr/>
        </p:nvSpPr>
        <p:spPr>
          <a:xfrm>
            <a:off x="6012160" y="4690010"/>
            <a:ext cx="1390124" cy="646331"/>
          </a:xfrm>
          <a:prstGeom prst="rect">
            <a:avLst/>
          </a:prstGeom>
        </p:spPr>
        <p:txBody>
          <a:bodyPr wrap="none">
            <a:spAutoFit/>
          </a:bodyPr>
          <a:lstStyle/>
          <a:p>
            <a:pPr>
              <a:buNone/>
            </a:pPr>
            <a:r>
              <a:rPr lang="en-US" altLang="ja-JP" dirty="0" smtClean="0"/>
              <a:t>2M</a:t>
            </a:r>
            <a:r>
              <a:rPr lang="en-US" altLang="ja-JP" dirty="0" smtClean="0">
                <a:solidFill>
                  <a:schemeClr val="tx1"/>
                </a:solidFill>
              </a:rPr>
              <a:t>Hz</a:t>
            </a:r>
            <a:endParaRPr lang="ja-JP" altLang="en-US" dirty="0">
              <a:solidFill>
                <a:schemeClr val="tx1"/>
              </a:solidFill>
            </a:endParaRPr>
          </a:p>
        </p:txBody>
      </p:sp>
    </p:spTree>
    <p:extLst>
      <p:ext uri="{BB962C8B-B14F-4D97-AF65-F5344CB8AC3E}">
        <p14:creationId xmlns:p14="http://schemas.microsoft.com/office/powerpoint/2010/main" val="194143064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Lab">
  <a:themeElements>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標準デザイン">
      <a:majorFont>
        <a:latin typeface="Arial"/>
        <a:ea typeface="ＭＳ 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81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360363" marR="0" indent="-360363" algn="l" defTabSz="914400" rtl="0" eaLnBrk="1" fontAlgn="base" latinLnBrk="0" hangingPunct="1">
          <a:lnSpc>
            <a:spcPct val="100000"/>
          </a:lnSpc>
          <a:spcBef>
            <a:spcPct val="20000"/>
          </a:spcBef>
          <a:spcAft>
            <a:spcPct val="0"/>
          </a:spcAft>
          <a:buClrTx/>
          <a:buSzTx/>
          <a:buFontTx/>
          <a:buChar char="•"/>
          <a:tabLst/>
          <a:defRPr kumimoji="1" lang="ja-JP" altLang="en-US" sz="3600" b="1"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381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360363" marR="0" indent="-360363" algn="l" defTabSz="914400" rtl="0" eaLnBrk="1" fontAlgn="base" latinLnBrk="0" hangingPunct="1">
          <a:lnSpc>
            <a:spcPct val="100000"/>
          </a:lnSpc>
          <a:spcBef>
            <a:spcPct val="20000"/>
          </a:spcBef>
          <a:spcAft>
            <a:spcPct val="0"/>
          </a:spcAft>
          <a:buClrTx/>
          <a:buSzTx/>
          <a:buFontTx/>
          <a:buChar char="•"/>
          <a:tabLst/>
          <a:defRPr kumimoji="1" lang="ja-JP" altLang="en-US" sz="3600" b="1"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M.O.Lab</Template>
  <TotalTime>22431</TotalTime>
  <Words>2095</Words>
  <Application>Microsoft Office PowerPoint</Application>
  <PresentationFormat>画面に合わせる (4:3)</PresentationFormat>
  <Paragraphs>282</Paragraphs>
  <Slides>24</Slides>
  <Notes>14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24</vt:i4>
      </vt:variant>
    </vt:vector>
  </HeadingPairs>
  <TitlesOfParts>
    <vt:vector size="32" baseType="lpstr">
      <vt:lpstr>ＭＳ Ｐゴシック</vt:lpstr>
      <vt:lpstr>ＭＳ Ｐ明朝</vt:lpstr>
      <vt:lpstr>ＭＳ ゴシック</vt:lpstr>
      <vt:lpstr>Arial</vt:lpstr>
      <vt:lpstr>Cambria Math</vt:lpstr>
      <vt:lpstr>Times New Roman</vt:lpstr>
      <vt:lpstr>Wingdings</vt:lpstr>
      <vt:lpstr>M.O.Lab</vt:lpstr>
      <vt:lpstr>電圧制御型発振器の 電源変動耐性向上のための 電源ダンピングの検討</vt:lpstr>
      <vt:lpstr>発表内容</vt:lpstr>
      <vt:lpstr>研究背景</vt:lpstr>
      <vt:lpstr>電源電圧変動によるロック外れ</vt:lpstr>
      <vt:lpstr>電圧制御型発振器(VCO)</vt:lpstr>
      <vt:lpstr>容量変動のメカニズム</vt:lpstr>
      <vt:lpstr>提案手法</vt:lpstr>
      <vt:lpstr>提案手法の効果</vt:lpstr>
      <vt:lpstr>許容できる周波数変動</vt:lpstr>
      <vt:lpstr>シミュレーションとの比較</vt:lpstr>
      <vt:lpstr>結論と今後の課題</vt:lpstr>
      <vt:lpstr>PowerPoint プレゼンテーション</vt:lpstr>
      <vt:lpstr>従来手法</vt:lpstr>
      <vt:lpstr>RCスイープ</vt:lpstr>
      <vt:lpstr>LDOとの比較</vt:lpstr>
      <vt:lpstr>フィルタ定数の決定</vt:lpstr>
      <vt:lpstr>PLLによるロック</vt:lpstr>
      <vt:lpstr>早くロックさせるには</vt:lpstr>
      <vt:lpstr>定量的評価</vt:lpstr>
      <vt:lpstr>VCOの動作</vt:lpstr>
      <vt:lpstr>位相同期回路(PLL)によるロック</vt:lpstr>
      <vt:lpstr>電源電圧変動</vt:lpstr>
      <vt:lpstr>無理げーな理由</vt:lpstr>
      <vt:lpstr>電源変動による影響</vt:lpstr>
    </vt:vector>
  </TitlesOfParts>
  <Manager>Matsuzawa &amp; Okada Lab</Manager>
  <Company>東京工業大学</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Phase Noise Formula in Clasc-C Operation</dc:title>
  <dc:creator>kent</dc:creator>
  <cp:lastModifiedBy>User</cp:lastModifiedBy>
  <cp:revision>840</cp:revision>
  <cp:lastPrinted>2013-03-15T09:22:37Z</cp:lastPrinted>
  <dcterms:created xsi:type="dcterms:W3CDTF">2010-11-25T00:15:06Z</dcterms:created>
  <dcterms:modified xsi:type="dcterms:W3CDTF">2013-03-18T11:08:20Z</dcterms:modified>
</cp:coreProperties>
</file>