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78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03" autoAdjust="0"/>
  </p:normalViewPr>
  <p:slideViewPr>
    <p:cSldViewPr>
      <p:cViewPr>
        <p:scale>
          <a:sx n="59" d="100"/>
          <a:sy n="59" d="100"/>
        </p:scale>
        <p:origin x="-1476" y="-2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52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BA1A-7370-4F17-AE05-7F89FF5C41B2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68F0-7FBB-4F1B-AA1C-EDC02B3F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DF4-5C68-4297-82C6-6A3F95B7082D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C285-BCF8-4C7E-BBE4-3CE7CF44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3"/>
          <p:cNvSpPr txBox="1">
            <a:spLocks noGrp="1" noChangeArrowheads="1"/>
          </p:cNvSpPr>
          <p:nvPr/>
        </p:nvSpPr>
        <p:spPr bwMode="auto">
          <a:xfrm>
            <a:off x="3884908" y="2"/>
            <a:ext cx="29714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40" rIns="91477" bIns="45740"/>
          <a:lstStyle/>
          <a:p>
            <a:pPr algn="r" defTabSz="911862"/>
            <a:r>
              <a:rPr lang="ja-JP" altLang="en-US" sz="1200" dirty="0"/>
              <a:t>2007/10/29</a:t>
            </a:r>
            <a:endParaRPr lang="en-US" altLang="ja-JP" sz="1200" dirty="0"/>
          </a:p>
        </p:txBody>
      </p:sp>
      <p:sp>
        <p:nvSpPr>
          <p:cNvPr id="530435" name="Rectangle 7"/>
          <p:cNvSpPr txBox="1">
            <a:spLocks noGrp="1" noChangeArrowheads="1"/>
          </p:cNvSpPr>
          <p:nvPr/>
        </p:nvSpPr>
        <p:spPr bwMode="auto">
          <a:xfrm>
            <a:off x="3884908" y="8684960"/>
            <a:ext cx="29714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40" rIns="91477" bIns="45740" anchor="b"/>
          <a:lstStyle/>
          <a:p>
            <a:pPr algn="r" defTabSz="911862"/>
            <a:fld id="{8A232C5F-163F-4745-8830-7E995691A10D}" type="slidenum">
              <a:rPr lang="en-US" altLang="ja-JP" sz="1200"/>
              <a:pPr algn="r" defTabSz="911862"/>
              <a:t>1</a:t>
            </a:fld>
            <a:endParaRPr lang="en-US" altLang="ja-JP" sz="1200" dirty="0"/>
          </a:p>
        </p:txBody>
      </p:sp>
      <p:sp>
        <p:nvSpPr>
          <p:cNvPr id="530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89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419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606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175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06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593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162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2204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86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518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134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37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35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0136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803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3120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912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0115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901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094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9692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3864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004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71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91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6458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00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305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B20AA-1067-4315-B963-BEFFE18FCF8F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110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86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6642100"/>
            <a:ext cx="9144000" cy="215900"/>
            <a:chOff x="0" y="6635328"/>
            <a:chExt cx="9144000" cy="215241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0" y="6635328"/>
              <a:ext cx="1800225" cy="20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1" lang="en-US" sz="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© </a:t>
              </a:r>
              <a:r>
                <a:rPr kumimoji="1" lang="en-US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2013</a:t>
              </a:r>
              <a:endParaRPr kumimoji="1" lang="en-US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7343775" y="6643283"/>
              <a:ext cx="1800225" cy="20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1" lang="en-US" sz="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© </a:t>
              </a:r>
              <a:r>
                <a:rPr kumimoji="1" lang="en-US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2013 </a:t>
              </a:r>
              <a:endParaRPr kumimoji="1" lang="en-US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728788" y="6643283"/>
              <a:ext cx="5867400" cy="20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1" lang="en-US" sz="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ja-JP" altLang="en-US" sz="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電子情報通信学会 総合大会 </a:t>
              </a:r>
              <a:endParaRPr kumimoji="1" lang="en-US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91"/>
          <p:cNvSpPr txBox="1">
            <a:spLocks noChangeArrowheads="1"/>
          </p:cNvSpPr>
          <p:nvPr/>
        </p:nvSpPr>
        <p:spPr bwMode="auto">
          <a:xfrm>
            <a:off x="-3175" y="0"/>
            <a:ext cx="914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800" b="1" i="1" dirty="0" smtClean="0">
                <a:cs typeface="Arial" charset="0"/>
              </a:rPr>
              <a:t>A Dual-Loop Injection-Locked PLL with All-Digital PVT Calibration System</a:t>
            </a:r>
            <a:endParaRPr lang="en-US" sz="800" b="1" i="1" dirty="0">
              <a:ea typeface="SimSun" pitchFamily="2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 bwMode="auto">
          <a:xfrm>
            <a:off x="7848600" y="12668"/>
            <a:ext cx="1298575" cy="20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r" rtl="1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2F4D2785-A076-4F3E-A175-152D0C56177B}" type="slidenum">
              <a:rPr kumimoji="1" lang="en-US" sz="800" b="1" i="1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pPr algn="r" rtl="1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r>
              <a:rPr kumimoji="1" lang="en-US" sz="800" b="1" i="1" dirty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t> </a:t>
            </a:r>
            <a:r>
              <a:rPr kumimoji="1" lang="en-US" sz="800" b="1" i="1" dirty="0" smtClean="0">
                <a:solidFill>
                  <a:srgbClr val="000000"/>
                </a:solidFill>
                <a:latin typeface="Arial" pitchFamily="34" charset="0"/>
                <a:ea typeface="HY헤드라인M"/>
                <a:cs typeface="Arial" pitchFamily="34" charset="0"/>
              </a:rPr>
              <a:t>of </a:t>
            </a:r>
            <a:r>
              <a:rPr kumimoji="1" lang="en-US" sz="800" b="1" i="1" dirty="0" smtClean="0">
                <a:solidFill>
                  <a:srgbClr val="000000"/>
                </a:solidFill>
                <a:latin typeface="Arial" pitchFamily="34" charset="0"/>
                <a:ea typeface="HY헤드라인M"/>
                <a:cs typeface="+mn-cs"/>
              </a:rPr>
              <a:t>21</a:t>
            </a:r>
            <a:endParaRPr kumimoji="1" lang="en-US" sz="800" b="1" i="1" dirty="0">
              <a:solidFill>
                <a:srgbClr val="000000"/>
              </a:solidFill>
              <a:latin typeface="Arial" pitchFamily="34" charset="0"/>
              <a:ea typeface="HY헤드라인M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933033"/>
            <a:ext cx="91439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4800" kern="0" dirty="0">
                <a:solidFill>
                  <a:srgbClr val="000000"/>
                </a:solidFill>
                <a:latin typeface="Arial"/>
              </a:rPr>
              <a:t>A Dual-Loop Injection-Locked PLL with All-Digital PVT Calibration System</a:t>
            </a:r>
            <a:endParaRPr kumimoji="0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657600"/>
            <a:ext cx="8964612" cy="21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Wei Deng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Ahmed Musa,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Teerachot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Siriburanon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Masaya Miyahara, 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Kenichi Okada, and Akira Matsuzawa</a:t>
            </a:r>
            <a:endParaRPr kumimoji="0" lang="en-US" altLang="ja-JP" sz="2800" b="1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ja-JP" sz="2800" b="1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Tokyo Institute of Technology, Japan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  <p:pic>
        <p:nvPicPr>
          <p:cNvPr id="5" name="Picture 7" descr="ロゴの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20425"/>
            <a:ext cx="2514600" cy="93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579" y="0"/>
            <a:ext cx="30794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1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</a:t>
            </a:r>
            <a:r>
              <a:rPr lang="en-US" b="1" dirty="0"/>
              <a:t>:</a:t>
            </a:r>
            <a:r>
              <a:rPr lang="en-US" b="1" dirty="0" smtClean="0"/>
              <a:t> Coarse Freq. Calibration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1" y="1115219"/>
            <a:ext cx="8343329" cy="537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8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II: Freq. Offset Calibration</a:t>
            </a:r>
            <a:endParaRPr lang="en-US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43329" cy="537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III: Maintaining Operation </a:t>
            </a:r>
            <a:endParaRPr 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43329" cy="537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6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Injection-locked Ring Oscillator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66800"/>
            <a:ext cx="6474271" cy="56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Chip Microphotograph</a:t>
            </a:r>
            <a:endParaRPr lang="en-US" b="1" dirty="0"/>
          </a:p>
        </p:txBody>
      </p:sp>
      <p:graphicFrame>
        <p:nvGraphicFramePr>
          <p:cNvPr id="4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425001"/>
              </p:ext>
            </p:extLst>
          </p:nvPr>
        </p:nvGraphicFramePr>
        <p:xfrm>
          <a:off x="323528" y="1916832"/>
          <a:ext cx="873122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4" imgW="6562910" imgH="2206853" progId="Visio.Drawing.11">
                  <p:embed/>
                </p:oleObj>
              </mc:Choice>
              <mc:Fallback>
                <p:oleObj name="Visio" r:id="rId4" imgW="6562910" imgH="22068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2"/>
                        <a:ext cx="8731229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755576" y="5301208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altLang="ja-JP" sz="2800" dirty="0" smtClean="0"/>
              <a:t>Fabricated in CMOS 65nm technology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70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Noise</a:t>
            </a:r>
            <a:endParaRPr lang="en-US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66800"/>
            <a:ext cx="662007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413346" y="5903530"/>
            <a:ext cx="7920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ja-JP" sz="2000" dirty="0"/>
              <a:t>Ref.: </a:t>
            </a:r>
            <a:r>
              <a:rPr lang="en-US" altLang="ja-JP" sz="2000" dirty="0" smtClean="0"/>
              <a:t>300MHz (40MHz-300MHz)   Freq</a:t>
            </a:r>
            <a:r>
              <a:rPr lang="en-US" altLang="ja-JP" sz="2000" dirty="0"/>
              <a:t>.: 1.2GHz (0.5-1.6GHz)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Integrated jitter: </a:t>
            </a:r>
            <a:r>
              <a:rPr lang="en-US" altLang="ja-JP" sz="2000" dirty="0">
                <a:solidFill>
                  <a:srgbClr val="FF0000"/>
                </a:solidFill>
              </a:rPr>
              <a:t>0.7ps</a:t>
            </a:r>
            <a:r>
              <a:rPr lang="en-US" altLang="ja-JP" sz="2000" dirty="0"/>
              <a:t> (10kHz-40MHz</a:t>
            </a:r>
            <a:r>
              <a:rPr lang="en-US" altLang="ja-JP" sz="2000" dirty="0" smtClean="0"/>
              <a:t>) </a:t>
            </a:r>
            <a:r>
              <a:rPr lang="en-US" altLang="ja-JP" sz="2000" dirty="0" err="1" smtClean="0"/>
              <a:t>Pdc</a:t>
            </a:r>
            <a:r>
              <a:rPr lang="en-US" altLang="ja-JP" sz="2000" dirty="0"/>
              <a:t>: </a:t>
            </a:r>
            <a:r>
              <a:rPr lang="en-US" altLang="ja-JP" sz="2000" dirty="0">
                <a:solidFill>
                  <a:srgbClr val="FF0000"/>
                </a:solidFill>
              </a:rPr>
              <a:t>0.97mW</a:t>
            </a:r>
            <a:r>
              <a:rPr lang="en-US" altLang="ja-JP" sz="2000" dirty="0"/>
              <a:t> (1.2GHz)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15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Measured Spectrum</a:t>
            </a:r>
            <a:endParaRPr lang="en-US" b="1" dirty="0"/>
          </a:p>
        </p:txBody>
      </p:sp>
      <p:pic>
        <p:nvPicPr>
          <p:cNvPr id="8194" name="Picture 2" descr="D:\Research\paper\2013\ISSCC\presentation\fig\div\before Inj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30" r="19740" b="10305"/>
          <a:stretch/>
        </p:blipFill>
        <p:spPr bwMode="auto">
          <a:xfrm>
            <a:off x="35496" y="2276872"/>
            <a:ext cx="43738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r="19416" b="10352"/>
          <a:stretch/>
        </p:blipFill>
        <p:spPr>
          <a:xfrm>
            <a:off x="4635148" y="2260831"/>
            <a:ext cx="4427984" cy="34724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531056" y="1143000"/>
            <a:ext cx="0" cy="5322284"/>
          </a:xfrm>
          <a:prstGeom prst="line">
            <a:avLst/>
          </a:prstGeom>
          <a:solidFill>
            <a:srgbClr val="FF0000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615406" y="1321181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dirty="0" smtClean="0"/>
              <a:t>Free-running</a:t>
            </a:r>
            <a:endParaRPr lang="ja-JP" altLang="en-US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867851" y="1321180"/>
            <a:ext cx="1800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dirty="0" smtClean="0"/>
              <a:t>Locked</a:t>
            </a:r>
            <a:endParaRPr lang="ja-JP" altLang="en-US" dirty="0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75420" y="5766355"/>
            <a:ext cx="1616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1.08GHz</a:t>
            </a:r>
            <a:endParaRPr lang="ja-JP" altLang="en-US" sz="2400" dirty="0"/>
          </a:p>
        </p:txBody>
      </p: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3131840" y="5766355"/>
            <a:ext cx="1440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400" dirty="0" smtClean="0"/>
              <a:t>1.32GHz</a:t>
            </a:r>
            <a:endParaRPr lang="ja-JP" altLang="en-US" sz="2400" dirty="0"/>
          </a:p>
        </p:txBody>
      </p:sp>
      <p:sp>
        <p:nvSpPr>
          <p:cNvPr id="13" name="テキスト ボックス 7"/>
          <p:cNvSpPr txBox="1">
            <a:spLocks noChangeArrowheads="1"/>
          </p:cNvSpPr>
          <p:nvPr/>
        </p:nvSpPr>
        <p:spPr bwMode="auto">
          <a:xfrm>
            <a:off x="4644008" y="5765340"/>
            <a:ext cx="18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1.199GHz</a:t>
            </a:r>
            <a:endParaRPr lang="ja-JP" altLang="en-US" sz="2400" dirty="0"/>
          </a:p>
        </p:txBody>
      </p: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7691872" y="5742835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1.201GHz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4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Spurious at 1.2GHz</a:t>
            </a:r>
            <a:r>
              <a:rPr lang="en-US" b="1" dirty="0"/>
              <a:t> </a:t>
            </a:r>
            <a:r>
              <a:rPr lang="en-US" b="1" dirty="0" smtClean="0"/>
              <a:t>(Worst Case)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990600"/>
            <a:ext cx="0" cy="5410200"/>
          </a:xfrm>
          <a:prstGeom prst="line">
            <a:avLst/>
          </a:prstGeom>
          <a:solidFill>
            <a:srgbClr val="FF0000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0" y="3762654"/>
            <a:ext cx="9144000" cy="18002"/>
          </a:xfrm>
          <a:prstGeom prst="line">
            <a:avLst/>
          </a:prstGeom>
          <a:solidFill>
            <a:srgbClr val="FF0000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5091" r="19221" b="5689"/>
          <a:stretch/>
        </p:blipFill>
        <p:spPr>
          <a:xfrm>
            <a:off x="1220386" y="1053498"/>
            <a:ext cx="2688392" cy="2254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5130" r="19416" b="5885"/>
          <a:stretch/>
        </p:blipFill>
        <p:spPr>
          <a:xfrm>
            <a:off x="5614486" y="1044352"/>
            <a:ext cx="2701930" cy="226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5470" r="19623" b="6268"/>
          <a:stretch/>
        </p:blipFill>
        <p:spPr>
          <a:xfrm>
            <a:off x="1243711" y="4032540"/>
            <a:ext cx="2665067" cy="2215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4871" r="19610" b="6259"/>
          <a:stretch/>
        </p:blipFill>
        <p:spPr>
          <a:xfrm>
            <a:off x="5639778" y="4036274"/>
            <a:ext cx="2657588" cy="2224404"/>
          </a:xfrm>
          <a:prstGeom prst="rect">
            <a:avLst/>
          </a:prstGeom>
        </p:spPr>
      </p:pic>
      <p:sp>
        <p:nvSpPr>
          <p:cNvPr id="16" name="テキスト ボックス 7"/>
          <p:cNvSpPr txBox="1">
            <a:spLocks noChangeArrowheads="1"/>
          </p:cNvSpPr>
          <p:nvPr/>
        </p:nvSpPr>
        <p:spPr bwMode="auto">
          <a:xfrm>
            <a:off x="107504" y="2132504"/>
            <a:ext cx="93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N=24</a:t>
            </a:r>
            <a:endParaRPr lang="ja-JP" altLang="en-US" sz="2400" dirty="0"/>
          </a:p>
        </p:txBody>
      </p:sp>
      <p:sp>
        <p:nvSpPr>
          <p:cNvPr id="17" name="テキスト ボックス 7"/>
          <p:cNvSpPr txBox="1">
            <a:spLocks noChangeArrowheads="1"/>
          </p:cNvSpPr>
          <p:nvPr/>
        </p:nvSpPr>
        <p:spPr bwMode="auto">
          <a:xfrm>
            <a:off x="4644008" y="2124472"/>
            <a:ext cx="930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N=12</a:t>
            </a:r>
            <a:endParaRPr lang="ja-JP" altLang="en-US" sz="2400" dirty="0"/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193264" y="5047183"/>
            <a:ext cx="75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N=6</a:t>
            </a:r>
            <a:endParaRPr lang="ja-JP" altLang="en-US" sz="2400" dirty="0"/>
          </a:p>
        </p:txBody>
      </p:sp>
      <p:sp>
        <p:nvSpPr>
          <p:cNvPr id="19" name="テキスト ボックス 7"/>
          <p:cNvSpPr txBox="1">
            <a:spLocks noChangeArrowheads="1"/>
          </p:cNvSpPr>
          <p:nvPr/>
        </p:nvSpPr>
        <p:spPr bwMode="auto">
          <a:xfrm>
            <a:off x="4729767" y="5047183"/>
            <a:ext cx="75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N=4</a:t>
            </a:r>
            <a:endParaRPr lang="ja-JP" altLang="en-US" sz="2400" dirty="0"/>
          </a:p>
        </p:txBody>
      </p:sp>
      <p:sp>
        <p:nvSpPr>
          <p:cNvPr id="20" name="テキスト ボックス 7"/>
          <p:cNvSpPr txBox="1">
            <a:spLocks noChangeArrowheads="1"/>
          </p:cNvSpPr>
          <p:nvPr/>
        </p:nvSpPr>
        <p:spPr bwMode="auto">
          <a:xfrm>
            <a:off x="1107131" y="3281264"/>
            <a:ext cx="2816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Spurious: -31 </a:t>
            </a:r>
            <a:r>
              <a:rPr lang="en-US" altLang="ja-JP" sz="2400" dirty="0" err="1" smtClean="0"/>
              <a:t>dBc</a:t>
            </a:r>
            <a:endParaRPr lang="ja-JP" altLang="en-US" sz="2000" dirty="0"/>
          </a:p>
        </p:txBody>
      </p:sp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5499619" y="3276600"/>
            <a:ext cx="2816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Spurious: -38 </a:t>
            </a:r>
            <a:r>
              <a:rPr lang="en-US" altLang="ja-JP" sz="2400" dirty="0" err="1" smtClean="0"/>
              <a:t>dBc</a:t>
            </a:r>
            <a:endParaRPr lang="ja-JP" altLang="en-US" sz="2000" dirty="0"/>
          </a:p>
        </p:txBody>
      </p:sp>
      <p:sp>
        <p:nvSpPr>
          <p:cNvPr id="22" name="テキスト ボックス 7"/>
          <p:cNvSpPr txBox="1">
            <a:spLocks noChangeArrowheads="1"/>
          </p:cNvSpPr>
          <p:nvPr/>
        </p:nvSpPr>
        <p:spPr bwMode="auto">
          <a:xfrm>
            <a:off x="1123152" y="6228928"/>
            <a:ext cx="2816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Spurious: -43 </a:t>
            </a:r>
            <a:r>
              <a:rPr lang="en-US" altLang="ja-JP" sz="2400" dirty="0" err="1" smtClean="0"/>
              <a:t>dBc</a:t>
            </a:r>
            <a:endParaRPr lang="ja-JP" altLang="en-US" sz="2000" dirty="0"/>
          </a:p>
        </p:txBody>
      </p:sp>
      <p:sp>
        <p:nvSpPr>
          <p:cNvPr id="23" name="テキスト ボックス 7"/>
          <p:cNvSpPr txBox="1">
            <a:spLocks noChangeArrowheads="1"/>
          </p:cNvSpPr>
          <p:nvPr/>
        </p:nvSpPr>
        <p:spPr bwMode="auto">
          <a:xfrm>
            <a:off x="5557052" y="6232971"/>
            <a:ext cx="2816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Spurious: -49 </a:t>
            </a:r>
            <a:r>
              <a:rPr lang="en-US" altLang="ja-JP" sz="2400" dirty="0" err="1" smtClean="0"/>
              <a:t>dBc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3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Measured Jitter </a:t>
            </a:r>
            <a:r>
              <a:rPr lang="en-US" b="1" dirty="0"/>
              <a:t>over </a:t>
            </a:r>
            <a:r>
              <a:rPr lang="en-US" b="1" dirty="0" smtClean="0"/>
              <a:t>Temp.</a:t>
            </a:r>
            <a:endParaRPr lang="en-US" b="1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428960"/>
            <a:ext cx="3214687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28960"/>
            <a:ext cx="32385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7"/>
          <p:cNvSpPr txBox="1">
            <a:spLocks noChangeArrowheads="1"/>
          </p:cNvSpPr>
          <p:nvPr/>
        </p:nvSpPr>
        <p:spPr bwMode="auto">
          <a:xfrm>
            <a:off x="1691680" y="914400"/>
            <a:ext cx="183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/>
              <a:t>Single loop</a:t>
            </a:r>
            <a:endParaRPr lang="ja-JP" altLang="en-US" sz="2400" dirty="0"/>
          </a:p>
        </p:txBody>
      </p: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5903913" y="939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Dual loop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 Summary</a:t>
            </a:r>
            <a:endParaRPr lang="en-US" b="1" dirty="0"/>
          </a:p>
        </p:txBody>
      </p:sp>
      <p:graphicFrame>
        <p:nvGraphicFramePr>
          <p:cNvPr id="4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13627"/>
              </p:ext>
            </p:extLst>
          </p:nvPr>
        </p:nvGraphicFramePr>
        <p:xfrm>
          <a:off x="179388" y="1196752"/>
          <a:ext cx="8821736" cy="4750746"/>
        </p:xfrm>
        <a:graphic>
          <a:graphicData uri="http://schemas.openxmlformats.org/drawingml/2006/table">
            <a:tbl>
              <a:tblPr firstRow="1" firstCol="1" bandRow="1"/>
              <a:tblGrid>
                <a:gridCol w="2060780"/>
                <a:gridCol w="1515330"/>
                <a:gridCol w="1515330"/>
                <a:gridCol w="1342906"/>
                <a:gridCol w="1193695"/>
                <a:gridCol w="1193695"/>
              </a:tblGrid>
              <a:tr h="3504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This work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[1] 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[2]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[5]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IL-PLL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DMDLL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DPLL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MDLL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IL-PLL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Freq. [GHz]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(0.5-1.6)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1.5</a:t>
                      </a:r>
                      <a:endParaRPr lang="en-US" sz="2000" b="1" kern="1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(0.8-1.8)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(0.8-1.8)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1.6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0.216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Ref. [MHz]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(40-300)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375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375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50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27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Power [mW]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0.97</a:t>
                      </a:r>
                      <a:endParaRPr lang="ja-JP" sz="4000" b="1" kern="100" dirty="0">
                        <a:solidFill>
                          <a:srgbClr val="FF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0.89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1.35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12</a:t>
                      </a:r>
                      <a:endParaRPr lang="ja-JP" sz="4000" b="1" kern="100" dirty="0">
                        <a:solidFill>
                          <a:srgbClr val="0000FF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6.9</a:t>
                      </a:r>
                      <a:endParaRPr lang="ja-JP" sz="4000" b="1" kern="100" dirty="0">
                        <a:solidFill>
                          <a:srgbClr val="0000FF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Area [mm</a:t>
                      </a:r>
                      <a:r>
                        <a:rPr lang="en-US" sz="2000" b="1" kern="100" baseline="300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0.022</a:t>
                      </a:r>
                      <a:endParaRPr lang="ja-JP" sz="4000" b="1" kern="100" dirty="0">
                        <a:solidFill>
                          <a:srgbClr val="FF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0.25</a:t>
                      </a:r>
                      <a:endParaRPr lang="ja-JP" sz="4000" b="1" kern="100" dirty="0">
                        <a:solidFill>
                          <a:srgbClr val="0000FF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0.25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0.058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0.03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Integ. Jitter [ps]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0.7 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0.4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3.2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0.68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2.4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Jitter </a:t>
                      </a: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RMS/PP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[</a:t>
                      </a:r>
                      <a:r>
                        <a:rPr lang="en-US" sz="2000" b="1" kern="100" dirty="0" err="1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ps</a:t>
                      </a: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]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1.81/19.4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10M hits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0.92/9.2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5M hits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4.2/33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5M hits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0.93/11.1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30M hits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N.A.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FOM [dB]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-243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-248.46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-228.59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-233.76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-225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CMOS </a:t>
                      </a:r>
                      <a:r>
                        <a:rPr lang="en-US" sz="2000" b="1" kern="1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Tech.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65nm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130nm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130nm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130nm</a:t>
                      </a:r>
                      <a:endParaRPr lang="ja-JP" sz="4000" b="1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55nm</a:t>
                      </a:r>
                      <a:endParaRPr lang="ja-JP" sz="40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6" marR="68586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142875" y="6172200"/>
            <a:ext cx="8145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400" dirty="0"/>
              <a:t>[1] A. </a:t>
            </a:r>
            <a:r>
              <a:rPr lang="en-US" altLang="ja-JP" sz="1400" dirty="0" err="1"/>
              <a:t>Elshazly</a:t>
            </a:r>
            <a:r>
              <a:rPr lang="en-US" altLang="ja-JP" sz="1400" dirty="0"/>
              <a:t>, 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ISSCC 2012 [2] B. </a:t>
            </a:r>
            <a:r>
              <a:rPr lang="en-US" altLang="ja-JP" sz="1400" dirty="0" err="1"/>
              <a:t>Helal</a:t>
            </a:r>
            <a:r>
              <a:rPr lang="en-US" altLang="ja-JP" sz="1400" dirty="0"/>
              <a:t>,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JSSC 2008 [5] C. Liang,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ISSCC 2011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7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Issues of Conventional Injection-Locked PLLs (IL-PLLs)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Proposed Dual-loop IL-PLL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PVT Tracking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Capability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by Replica Loop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 Jitter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by Main Loop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Measurement Results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Dual-loop IL-PLL is suited for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clocking</a:t>
            </a:r>
          </a:p>
          <a:p>
            <a:pPr marL="1604962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Low jitter</a:t>
            </a:r>
          </a:p>
          <a:p>
            <a:pPr marL="1604962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Low power consumption</a:t>
            </a:r>
          </a:p>
          <a:p>
            <a:pPr marL="1604962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Small chip area</a:t>
            </a:r>
          </a:p>
          <a:p>
            <a:pPr marL="1604962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Scalability with process</a:t>
            </a:r>
          </a:p>
          <a:p>
            <a:pPr marL="1604962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Insensitivity over PVT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7"/>
          <p:cNvSpPr txBox="1">
            <a:spLocks noChangeArrowheads="1"/>
          </p:cNvSpPr>
          <p:nvPr/>
        </p:nvSpPr>
        <p:spPr bwMode="auto">
          <a:xfrm>
            <a:off x="7084608" y="2852936"/>
            <a:ext cx="1447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/>
              <a:t>Injection</a:t>
            </a:r>
          </a:p>
          <a:p>
            <a:pPr algn="ctr" eaLnBrk="1" hangingPunct="1">
              <a:buFontTx/>
              <a:buNone/>
            </a:pPr>
            <a:r>
              <a:rPr lang="en-US" altLang="ja-JP" sz="2400" dirty="0" smtClean="0"/>
              <a:t>locking</a:t>
            </a:r>
            <a:endParaRPr lang="ja-JP" altLang="en-US" sz="24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913545" y="3991166"/>
            <a:ext cx="1704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All-Digital </a:t>
            </a:r>
          </a:p>
          <a:p>
            <a:pPr algn="ctr" eaLnBrk="1" hangingPunct="1"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</a:rPr>
              <a:t>FLL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7951" y="4289320"/>
            <a:ext cx="1601721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Dual-loop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868584" y="2492896"/>
            <a:ext cx="216024" cy="1656184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615407" y="3401961"/>
            <a:ext cx="216024" cy="1656184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1655676" y="3340442"/>
            <a:ext cx="180020" cy="2392814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219075"/>
            <a:ext cx="6638925" cy="762000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Acknowledgement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96975"/>
            <a:ext cx="8231188" cy="5229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work was partially supported by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SCOPE, STARC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NEDO,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MIC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MEXT, Canon Foundation,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Huawei, and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VDEC in collaboration with Cadence Design Systems, Inc., and Agilent Technologies Japan, Ltd.</a:t>
            </a:r>
          </a:p>
          <a:p>
            <a:pPr marL="0" indent="0" eaLnBrk="1" hangingPunct="1">
              <a:buFontTx/>
              <a:buNone/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176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Intermit.Calib</a:t>
            </a:r>
            <a:r>
              <a:rPr lang="en-US" b="1" dirty="0" smtClean="0"/>
              <a:t>. at Phase III (1/2)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69045"/>
              </p:ext>
            </p:extLst>
          </p:nvPr>
        </p:nvGraphicFramePr>
        <p:xfrm>
          <a:off x="546404" y="5867400"/>
          <a:ext cx="8346076" cy="396044"/>
        </p:xfrm>
        <a:graphic>
          <a:graphicData uri="http://schemas.openxmlformats.org/drawingml/2006/table">
            <a:tbl>
              <a:tblPr firstRow="1" bandRow="1">
                <a:solidFill>
                  <a:srgbClr val="99CCFF"/>
                </a:solidFill>
                <a:tableStyleId>{5C22544A-7EE6-4342-B048-85BDC9FD1C3A}</a:tableStyleId>
              </a:tblPr>
              <a:tblGrid>
                <a:gridCol w="384619"/>
                <a:gridCol w="395530"/>
                <a:gridCol w="359573"/>
                <a:gridCol w="323616"/>
                <a:gridCol w="406133"/>
                <a:gridCol w="340874"/>
                <a:gridCol w="340874"/>
                <a:gridCol w="340874"/>
                <a:gridCol w="261236"/>
                <a:gridCol w="420511"/>
                <a:gridCol w="340874"/>
                <a:gridCol w="340874"/>
                <a:gridCol w="340874"/>
                <a:gridCol w="340874"/>
                <a:gridCol w="340874"/>
                <a:gridCol w="208280"/>
                <a:gridCol w="399591"/>
                <a:gridCol w="414751"/>
                <a:gridCol w="340874"/>
                <a:gridCol w="340874"/>
                <a:gridCol w="340874"/>
                <a:gridCol w="340874"/>
                <a:gridCol w="340874"/>
                <a:gridCol w="340874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th-TH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th-TH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th-TH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611560" y="6263444"/>
            <a:ext cx="0" cy="252028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899592" y="6263444"/>
            <a:ext cx="0" cy="252028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419872" y="6263444"/>
            <a:ext cx="0" cy="252028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11560" y="6371456"/>
            <a:ext cx="288032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899592" y="6371456"/>
            <a:ext cx="2520280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82846" y="6428946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10us</a:t>
            </a:r>
            <a:endParaRPr lang="th-TH" sz="1600" b="1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7187" y="6428946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990us</a:t>
            </a:r>
            <a:endParaRPr lang="th-TH" sz="1600" b="1" dirty="0">
              <a:latin typeface="Arial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3468" y="1124744"/>
            <a:ext cx="64894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1: Enable calibration &amp; Replica VCO</a:t>
            </a:r>
            <a:endParaRPr lang="ja-JP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3469" y="1448780"/>
            <a:ext cx="77629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 2: 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Disable </a:t>
            </a: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calibration 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Replica VCO</a:t>
            </a:r>
            <a:endParaRPr lang="ja-JP" altLang="en-US" sz="2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310979" cy="406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2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Intermit. </a:t>
            </a:r>
            <a:r>
              <a:rPr lang="en-US" b="1" dirty="0" err="1" smtClean="0"/>
              <a:t>Calib</a:t>
            </a:r>
            <a:r>
              <a:rPr lang="en-US" b="1" dirty="0" smtClean="0"/>
              <a:t>. at Phase III (2/2)</a:t>
            </a:r>
            <a:endParaRPr lang="en-US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3468" y="1124744"/>
            <a:ext cx="64894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 1: Enable calibration 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Replica VCO</a:t>
            </a:r>
            <a:endParaRPr lang="ja-JP" altLang="en-US" sz="2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469" y="1448780"/>
            <a:ext cx="776292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2: </a:t>
            </a:r>
            <a:r>
              <a:rPr lang="en-US" altLang="ja-JP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Disable calibration &amp; Replica VCO</a:t>
            </a:r>
            <a:endParaRPr lang="ja-JP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89" y="1772816"/>
            <a:ext cx="6310979" cy="406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30297"/>
              </p:ext>
            </p:extLst>
          </p:nvPr>
        </p:nvGraphicFramePr>
        <p:xfrm>
          <a:off x="6372200" y="1293520"/>
          <a:ext cx="2664296" cy="69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W/O Intermittent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1.6mW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W/ Intermittent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1mW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517451"/>
              </p:ext>
            </p:extLst>
          </p:nvPr>
        </p:nvGraphicFramePr>
        <p:xfrm>
          <a:off x="546404" y="5867400"/>
          <a:ext cx="8346076" cy="396044"/>
        </p:xfrm>
        <a:graphic>
          <a:graphicData uri="http://schemas.openxmlformats.org/drawingml/2006/table">
            <a:tbl>
              <a:tblPr firstRow="1" bandRow="1">
                <a:solidFill>
                  <a:srgbClr val="99CCFF"/>
                </a:solidFill>
                <a:tableStyleId>{5C22544A-7EE6-4342-B048-85BDC9FD1C3A}</a:tableStyleId>
              </a:tblPr>
              <a:tblGrid>
                <a:gridCol w="384619"/>
                <a:gridCol w="395530"/>
                <a:gridCol w="359573"/>
                <a:gridCol w="323616"/>
                <a:gridCol w="406133"/>
                <a:gridCol w="340874"/>
                <a:gridCol w="340874"/>
                <a:gridCol w="340874"/>
                <a:gridCol w="261236"/>
                <a:gridCol w="420511"/>
                <a:gridCol w="340874"/>
                <a:gridCol w="340874"/>
                <a:gridCol w="340874"/>
                <a:gridCol w="340874"/>
                <a:gridCol w="340874"/>
                <a:gridCol w="208280"/>
                <a:gridCol w="399591"/>
                <a:gridCol w="414751"/>
                <a:gridCol w="340874"/>
                <a:gridCol w="340874"/>
                <a:gridCol w="340874"/>
                <a:gridCol w="340874"/>
                <a:gridCol w="340874"/>
                <a:gridCol w="340874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th-TH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th-TH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th-TH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th-TH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4"/>
          <p:cNvCxnSpPr/>
          <p:nvPr/>
        </p:nvCxnSpPr>
        <p:spPr bwMode="auto">
          <a:xfrm>
            <a:off x="611560" y="6263444"/>
            <a:ext cx="0" cy="252028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5"/>
          <p:cNvCxnSpPr/>
          <p:nvPr/>
        </p:nvCxnSpPr>
        <p:spPr bwMode="auto">
          <a:xfrm>
            <a:off x="899592" y="6263444"/>
            <a:ext cx="0" cy="252028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6"/>
          <p:cNvCxnSpPr/>
          <p:nvPr/>
        </p:nvCxnSpPr>
        <p:spPr bwMode="auto">
          <a:xfrm>
            <a:off x="3419872" y="6263444"/>
            <a:ext cx="0" cy="252028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7"/>
          <p:cNvCxnSpPr/>
          <p:nvPr/>
        </p:nvCxnSpPr>
        <p:spPr bwMode="auto">
          <a:xfrm>
            <a:off x="611560" y="6371456"/>
            <a:ext cx="288032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8"/>
          <p:cNvCxnSpPr/>
          <p:nvPr/>
        </p:nvCxnSpPr>
        <p:spPr bwMode="auto">
          <a:xfrm>
            <a:off x="899592" y="6371456"/>
            <a:ext cx="2520280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2846" y="6428946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10us</a:t>
            </a:r>
            <a:endParaRPr lang="th-TH" sz="1600" b="1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7187" y="6428946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990us</a:t>
            </a:r>
            <a:endParaRPr lang="th-TH" sz="1600" b="1" dirty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758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Behavior of Non-ideal Injection</a:t>
            </a:r>
            <a:endParaRPr lang="en-US" b="1" dirty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771800" y="1227262"/>
            <a:ext cx="3888432" cy="68957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altLang="ja-JP" b="1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ja-JP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≠ N·</a:t>
            </a:r>
            <a:r>
              <a:rPr lang="en-US" altLang="ja-JP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err="1" smtClean="0">
                <a:latin typeface="Arial" pitchFamily="34" charset="0"/>
                <a:cs typeface="Arial" pitchFamily="34" charset="0"/>
              </a:rPr>
              <a:t>ref</a:t>
            </a:r>
            <a:endParaRPr lang="en-US" altLang="ja-JP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68952" cy="442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Spur Level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ocked state</a:t>
            </a:r>
            <a:r>
              <a:rPr lang="en-US" altLang="ja-JP" b="1" i="1" dirty="0" smtClean="0">
                <a:latin typeface="Arial" pitchFamily="34" charset="0"/>
                <a:cs typeface="Arial" pitchFamily="34" charset="0"/>
              </a:rPr>
              <a:t>: f</a:t>
            </a:r>
            <a:r>
              <a:rPr lang="en-US" altLang="ja-JP" b="1" baseline="-25000" dirty="0" smtClean="0">
                <a:latin typeface="Arial" pitchFamily="34" charset="0"/>
                <a:cs typeface="Arial" pitchFamily="34" charset="0"/>
              </a:rPr>
              <a:t>locked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=N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·</a:t>
            </a:r>
            <a:r>
              <a:rPr lang="en-US" altLang="ja-JP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err="1" smtClean="0">
                <a:latin typeface="Arial" pitchFamily="34" charset="0"/>
                <a:cs typeface="Arial" pitchFamily="34" charset="0"/>
              </a:rPr>
              <a:t>ref</a:t>
            </a:r>
            <a:endParaRPr lang="en-US" altLang="ja-JP" b="1" baseline="-25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Free-running: </a:t>
            </a:r>
            <a:r>
              <a:rPr lang="en-US" altLang="ja-JP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err="1" smtClean="0">
                <a:latin typeface="Arial" pitchFamily="34" charset="0"/>
                <a:cs typeface="Arial" pitchFamily="34" charset="0"/>
              </a:rPr>
              <a:t>free</a:t>
            </a:r>
            <a:r>
              <a:rPr lang="en-US" altLang="ja-JP" b="1" baseline="-25000" dirty="0" smtClean="0">
                <a:latin typeface="Arial" pitchFamily="34" charset="0"/>
                <a:cs typeface="Arial" pitchFamily="34" charset="0"/>
              </a:rPr>
              <a:t>-running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=(1+a)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·</a:t>
            </a:r>
            <a:r>
              <a:rPr lang="en-US" altLang="ja-JP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b="1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smtClean="0">
                <a:latin typeface="Arial" pitchFamily="34" charset="0"/>
                <a:cs typeface="Arial" pitchFamily="34" charset="0"/>
              </a:rPr>
              <a:t>locked</a:t>
            </a:r>
          </a:p>
          <a:p>
            <a:pPr marL="0" indent="0">
              <a:buNone/>
            </a:pPr>
            <a:endParaRPr lang="en-US" altLang="ja-JP" b="1" baseline="-25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Spur power 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= -20log10((</a:t>
            </a:r>
            <a:r>
              <a:rPr lang="en-US" altLang="ja-JP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err="1" smtClean="0">
                <a:latin typeface="Arial" pitchFamily="34" charset="0"/>
                <a:cs typeface="Arial" pitchFamily="34" charset="0"/>
              </a:rPr>
              <a:t>free</a:t>
            </a:r>
            <a:r>
              <a:rPr lang="en-US" altLang="ja-JP" b="1" baseline="-25000" dirty="0" smtClean="0">
                <a:latin typeface="Arial" pitchFamily="34" charset="0"/>
                <a:cs typeface="Arial" pitchFamily="34" charset="0"/>
              </a:rPr>
              <a:t>-running</a:t>
            </a:r>
            <a:r>
              <a:rPr lang="en-US" altLang="ja-JP" b="1" i="1" dirty="0" smtClean="0">
                <a:latin typeface="Arial" pitchFamily="34" charset="0"/>
                <a:cs typeface="Arial" pitchFamily="34" charset="0"/>
              </a:rPr>
              <a:t>- f</a:t>
            </a:r>
            <a:r>
              <a:rPr lang="en-US" altLang="ja-JP" b="1" baseline="-25000" dirty="0" smtClean="0">
                <a:latin typeface="Arial" pitchFamily="34" charset="0"/>
                <a:cs typeface="Arial" pitchFamily="34" charset="0"/>
              </a:rPr>
              <a:t>locked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)/(2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en-US" altLang="ja-JP" b="1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ja-JP" b="1" baseline="-25000" dirty="0" err="1" smtClean="0">
                <a:latin typeface="Arial" pitchFamily="34" charset="0"/>
                <a:cs typeface="Arial" pitchFamily="34" charset="0"/>
              </a:rPr>
              <a:t>ref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))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= -20log10(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N/2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e.g. N=20,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a=0.001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-60dBc spur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179512" y="6292949"/>
            <a:ext cx="8820472" cy="52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1400" dirty="0" smtClean="0"/>
              <a:t>[R.B. </a:t>
            </a:r>
            <a:r>
              <a:rPr lang="en-US" altLang="ja-JP" sz="1400" dirty="0" err="1" smtClean="0"/>
              <a:t>Staszewski</a:t>
            </a:r>
            <a:r>
              <a:rPr lang="en-US" altLang="ja-JP" sz="1400" dirty="0" smtClean="0"/>
              <a:t>, </a:t>
            </a:r>
            <a:r>
              <a:rPr lang="en-US" altLang="ja-JP" sz="1400" i="1" dirty="0" smtClean="0"/>
              <a:t>et al</a:t>
            </a:r>
            <a:r>
              <a:rPr lang="en-US" altLang="ja-JP" sz="1400" dirty="0" smtClean="0"/>
              <a:t>., All-Digital </a:t>
            </a:r>
            <a:r>
              <a:rPr lang="en-US" altLang="ja-JP" sz="1400" dirty="0"/>
              <a:t>Frequency Synthesizer in Deep-Submicron CMOS, Wiley, 2006] 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8186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FOM over Area</a:t>
            </a:r>
            <a:endParaRPr lang="en-US" b="1" dirty="0"/>
          </a:p>
        </p:txBody>
      </p:sp>
      <p:sp>
        <p:nvSpPr>
          <p:cNvPr id="4" name="テキスト ボックス 8"/>
          <p:cNvSpPr txBox="1">
            <a:spLocks noChangeArrowheads="1"/>
          </p:cNvSpPr>
          <p:nvPr/>
        </p:nvSpPr>
        <p:spPr bwMode="auto">
          <a:xfrm>
            <a:off x="142875" y="6019800"/>
            <a:ext cx="78755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ja-JP" sz="1400" dirty="0"/>
              <a:t>[1] A. </a:t>
            </a:r>
            <a:r>
              <a:rPr lang="en-US" altLang="ja-JP" sz="1400" dirty="0" err="1"/>
              <a:t>Elshazly</a:t>
            </a:r>
            <a:r>
              <a:rPr lang="en-US" altLang="ja-JP" sz="1400" dirty="0"/>
              <a:t>, 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ISSCC 2012 [2] B. </a:t>
            </a:r>
            <a:r>
              <a:rPr lang="en-US" altLang="ja-JP" sz="1400" dirty="0" err="1"/>
              <a:t>Helal</a:t>
            </a:r>
            <a:r>
              <a:rPr lang="en-US" altLang="ja-JP" sz="1400" dirty="0"/>
              <a:t>,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JSSC 2008 [3] J. Lee,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JSSC 2009</a:t>
            </a:r>
          </a:p>
          <a:p>
            <a:pPr algn="l" eaLnBrk="1" hangingPunct="1">
              <a:buFontTx/>
              <a:buNone/>
            </a:pPr>
            <a:r>
              <a:rPr lang="en-US" altLang="ja-JP" sz="1400" dirty="0"/>
              <a:t>[4] G. Xiang,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ISSCC 2009 [5] C. Liang,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ISSCC 2011</a:t>
            </a:r>
            <a:endParaRPr lang="ja-JP" altLang="en-US" sz="14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68760"/>
            <a:ext cx="87820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179512" y="5105400"/>
                <a:ext cx="8352928" cy="779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6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FOM=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𝟏𝟎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𝐥𝐨𝐠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𝐭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𝟏𝐬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·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𝐃𝐂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𝟏𝐦𝐖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sz="24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is the integrating jitter  </a:t>
                </a:r>
                <a:endParaRPr lang="ja-JP" alt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05400"/>
                <a:ext cx="8352928" cy="779701"/>
              </a:xfrm>
              <a:prstGeom prst="rect">
                <a:avLst/>
              </a:prstGeom>
              <a:blipFill rotWithShape="1">
                <a:blip r:embed="rId4"/>
                <a:stretch>
                  <a:fillRect l="-1094" r="-2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9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PVT Tracking Capability</a:t>
            </a:r>
            <a:endParaRPr lang="en-US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48900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15" y="1268760"/>
            <a:ext cx="3560241" cy="53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IL-PLL with Dual VCOs</a:t>
            </a:r>
            <a:endParaRPr lang="en-US" b="1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1520" y="5907782"/>
            <a:ext cx="8892480" cy="68957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Frequency offset </a:t>
            </a:r>
            <a:r>
              <a:rPr lang="en-US" altLang="ja-JP" sz="2800" b="1" dirty="0" smtClean="0"/>
              <a:t>between main &amp; replica oscillator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55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Why High Performance PLL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Clock generation/distribution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Key Specifications for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Clocking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Small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area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Low power consumption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Low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jitter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Scalable with technology advancement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Insensitive over environment variations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02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66800"/>
            <a:ext cx="5120804" cy="224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6156176" y="1124744"/>
            <a:ext cx="3024336" cy="3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[D. Park, </a:t>
            </a:r>
            <a:r>
              <a:rPr lang="en-US" altLang="ja-JP" sz="1600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ja-JP" sz="1600" i="1" dirty="0" smtClean="0">
                <a:latin typeface="Arial" pitchFamily="34" charset="0"/>
                <a:cs typeface="Arial" pitchFamily="34" charset="0"/>
              </a:rPr>
              <a:t>t al.,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ISSCC 2012]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19075"/>
            <a:ext cx="9144000" cy="762000"/>
          </a:xfrm>
        </p:spPr>
        <p:txBody>
          <a:bodyPr/>
          <a:lstStyle/>
          <a:p>
            <a:r>
              <a:rPr lang="en-US" b="1" dirty="0" smtClean="0"/>
              <a:t>Injection Timing (Conventional)</a:t>
            </a:r>
            <a:endParaRPr lang="en-US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9"/>
          <a:stretch/>
        </p:blipFill>
        <p:spPr bwMode="auto">
          <a:xfrm>
            <a:off x="467544" y="3581400"/>
            <a:ext cx="82052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5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Injection Timing (Proposed)</a:t>
            </a:r>
            <a:endParaRPr lang="en-US" b="1" dirty="0"/>
          </a:p>
        </p:txBody>
      </p: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68238" y="5613226"/>
            <a:ext cx="88467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" pitchFamily="2" charset="2"/>
              </a:rPr>
              <a:t></a:t>
            </a:r>
            <a:r>
              <a:rPr lang="en-US" sz="7200" dirty="0">
                <a:solidFill>
                  <a:srgbClr val="00B050"/>
                </a:solidFill>
                <a:sym typeface="Wingdings" pitchFamily="2" charset="2"/>
              </a:rPr>
              <a:t>  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05872" y="6045274"/>
            <a:ext cx="7794823" cy="689570"/>
          </a:xfrm>
        </p:spPr>
        <p:txBody>
          <a:bodyPr/>
          <a:lstStyle/>
          <a:p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Injection timing calibration is obliterated </a:t>
            </a:r>
            <a:endParaRPr lang="en-US" altLang="ja-JP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6810"/>
            <a:ext cx="3990072" cy="376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5040560" cy="321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8206680" cy="464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Dual-loop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Topology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PVT tracking capability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Compensate for main &amp; replica VCO frequency offset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No calibration for injection timing required</a:t>
            </a:r>
          </a:p>
          <a:p>
            <a:pPr lvl="2"/>
            <a:r>
              <a:rPr lang="en-US" b="1" dirty="0" smtClean="0">
                <a:latin typeface="Arial" pitchFamily="34" charset="0"/>
                <a:cs typeface="Arial" pitchFamily="34" charset="0"/>
              </a:rPr>
              <a:t>Reduce area &amp; power overhead</a:t>
            </a:r>
          </a:p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All-digital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Frequency-locked Loop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Compact chip area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Low power consumption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Scalable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process advancement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7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Injection-locking Technique</a:t>
            </a:r>
            <a:endParaRPr lang="en-US" b="1" dirty="0"/>
          </a:p>
        </p:txBody>
      </p:sp>
      <p:pic>
        <p:nvPicPr>
          <p:cNvPr id="9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64321"/>
            <a:ext cx="3528392" cy="213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60946"/>
            <a:ext cx="3391383" cy="20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4644008" y="1275687"/>
            <a:ext cx="0" cy="5277513"/>
          </a:xfrm>
          <a:prstGeom prst="line">
            <a:avLst/>
          </a:prstGeom>
          <a:solidFill>
            <a:srgbClr val="FF0000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8" y="3154173"/>
            <a:ext cx="3888432" cy="34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3045"/>
            <a:ext cx="3744416" cy="34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Injection-locked PLL</a:t>
            </a:r>
            <a:endParaRPr lang="en-US" b="1" dirty="0"/>
          </a:p>
        </p:txBody>
      </p:sp>
      <p:sp>
        <p:nvSpPr>
          <p:cNvPr id="36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5375" y="5307732"/>
            <a:ext cx="8370887" cy="1217612"/>
          </a:xfrm>
        </p:spPr>
        <p:txBody>
          <a:bodyPr/>
          <a:lstStyle/>
          <a:p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Reference is injected into VCO through the pulse generator  </a:t>
            </a: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5868144" y="1124744"/>
            <a:ext cx="3024336" cy="6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[J. Lee, </a:t>
            </a:r>
            <a:r>
              <a:rPr lang="en-US" altLang="ja-JP" sz="1600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ja-JP" sz="1600" i="1" dirty="0" smtClean="0">
                <a:latin typeface="Arial" pitchFamily="34" charset="0"/>
                <a:cs typeface="Arial" pitchFamily="34" charset="0"/>
              </a:rPr>
              <a:t>t al.,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JSSC 2009]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886775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 </a:t>
            </a:r>
            <a:r>
              <a:rPr lang="en-US" b="1" dirty="0"/>
              <a:t>of Injection-locked </a:t>
            </a:r>
            <a:r>
              <a:rPr lang="en-US" b="1" dirty="0" smtClean="0"/>
              <a:t>PLL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0" y="3505200"/>
            <a:ext cx="9144000" cy="0"/>
          </a:xfrm>
          <a:prstGeom prst="line">
            <a:avLst/>
          </a:prstGeom>
          <a:solidFill>
            <a:srgbClr val="FF0000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1259632" y="2917262"/>
            <a:ext cx="4608512" cy="3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Conventional PLL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 bwMode="auto">
          <a:xfrm>
            <a:off x="827584" y="6026696"/>
            <a:ext cx="4608512" cy="3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Conventional IL-PLL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6444208" y="4799856"/>
            <a:ext cx="2623384" cy="6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track frequency drift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9049"/>
            <a:ext cx="6745807" cy="20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6300192" y="1679346"/>
            <a:ext cx="2664296" cy="6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Can track frequency drift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" y="3657599"/>
            <a:ext cx="6519916" cy="25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Dual-loop </a:t>
            </a:r>
            <a:r>
              <a:rPr lang="en-US" b="1" dirty="0"/>
              <a:t>Architecture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213"/>
            <a:ext cx="8568952" cy="47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Dual-loop IL-PLL</a:t>
            </a:r>
            <a:endParaRPr lang="en-US" b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5932"/>
            <a:ext cx="8450294" cy="5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179512" y="6324600"/>
            <a:ext cx="3312368" cy="3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FCW: Frequency Control Word</a:t>
            </a:r>
          </a:p>
        </p:txBody>
      </p:sp>
    </p:spTree>
    <p:extLst>
      <p:ext uri="{BB962C8B-B14F-4D97-AF65-F5344CB8AC3E}">
        <p14:creationId xmlns:p14="http://schemas.microsoft.com/office/powerpoint/2010/main" val="6230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Calibration Algorithm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41" y="914400"/>
            <a:ext cx="5848127" cy="57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818</Words>
  <Application>Microsoft Office PowerPoint</Application>
  <PresentationFormat>全屏显示(4:3)</PresentationFormat>
  <Paragraphs>238</Paragraphs>
  <Slides>32</Slides>
  <Notes>31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Theme</vt:lpstr>
      <vt:lpstr>Visio</vt:lpstr>
      <vt:lpstr>PowerPoint 演示文稿</vt:lpstr>
      <vt:lpstr>Outline</vt:lpstr>
      <vt:lpstr>Introduction</vt:lpstr>
      <vt:lpstr>Injection-locking Technique</vt:lpstr>
      <vt:lpstr>Injection-locked PLL</vt:lpstr>
      <vt:lpstr>Issue of Injection-locked PLL</vt:lpstr>
      <vt:lpstr>Proposed Dual-loop Architecture</vt:lpstr>
      <vt:lpstr>Proposed Dual-loop IL-PLL</vt:lpstr>
      <vt:lpstr>Calibration Algorithm</vt:lpstr>
      <vt:lpstr>Phase I: Coarse Freq. Calibration</vt:lpstr>
      <vt:lpstr>Phase II: Freq. Offset Calibration</vt:lpstr>
      <vt:lpstr>Phase III: Maintaining Operation </vt:lpstr>
      <vt:lpstr>Injection-locked Ring Oscillator</vt:lpstr>
      <vt:lpstr>Chip Microphotograph</vt:lpstr>
      <vt:lpstr>Phase Noise</vt:lpstr>
      <vt:lpstr>Measured Spectrum</vt:lpstr>
      <vt:lpstr>Spurious at 1.2GHz (Worst Case)</vt:lpstr>
      <vt:lpstr>Measured Jitter over Temp.</vt:lpstr>
      <vt:lpstr>Performance Summary</vt:lpstr>
      <vt:lpstr>Conclusion</vt:lpstr>
      <vt:lpstr>Acknowledgement</vt:lpstr>
      <vt:lpstr>PowerPoint 演示文稿</vt:lpstr>
      <vt:lpstr>Intermit.Calib. at Phase III (1/2)</vt:lpstr>
      <vt:lpstr>Intermit. Calib. at Phase III (2/2)</vt:lpstr>
      <vt:lpstr>Behavior of Non-ideal Injection</vt:lpstr>
      <vt:lpstr>Spur Level</vt:lpstr>
      <vt:lpstr>FOM over Area</vt:lpstr>
      <vt:lpstr>PVT Tracking Capability</vt:lpstr>
      <vt:lpstr>IL-PLL with Dual VCOs</vt:lpstr>
      <vt:lpstr>Injection Timing (Conventional)</vt:lpstr>
      <vt:lpstr>Injection Timing (Proposed)</vt:lpstr>
      <vt:lpstr>Proposed Concept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Stv</dc:creator>
  <cp:lastModifiedBy>Deng</cp:lastModifiedBy>
  <cp:revision>16</cp:revision>
  <dcterms:created xsi:type="dcterms:W3CDTF">2012-12-03T13:22:54Z</dcterms:created>
  <dcterms:modified xsi:type="dcterms:W3CDTF">2013-03-22T03:35:05Z</dcterms:modified>
</cp:coreProperties>
</file>